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7" r:id="rId3"/>
    <p:sldMasterId id="2147483697" r:id="rId4"/>
  </p:sldMasterIdLst>
  <p:notesMasterIdLst>
    <p:notesMasterId r:id="rId9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32" r:id="rId77"/>
    <p:sldId id="333" r:id="rId78"/>
    <p:sldId id="334" r:id="rId79"/>
    <p:sldId id="335" r:id="rId80"/>
    <p:sldId id="336" r:id="rId81"/>
    <p:sldId id="337" r:id="rId82"/>
    <p:sldId id="338" r:id="rId83"/>
    <p:sldId id="339" r:id="rId84"/>
    <p:sldId id="340" r:id="rId85"/>
    <p:sldId id="328" r:id="rId86"/>
    <p:sldId id="329" r:id="rId87"/>
    <p:sldId id="330" r:id="rId88"/>
    <p:sldId id="331" r:id="rId89"/>
  </p:sldIdLst>
  <p:sldSz cx="9144000" cy="5143500" type="screen16x9"/>
  <p:notesSz cx="6858000" cy="9144000"/>
  <p:embeddedFontLst>
    <p:embeddedFont>
      <p:font typeface="Public Sans Medium" pitchFamily="2" charset="0"/>
      <p:regular r:id="rId91"/>
      <p:bold r:id="rId92"/>
      <p:italic r:id="rId93"/>
      <p:boldItalic r:id="rId94"/>
    </p:embeddedFont>
    <p:embeddedFont>
      <p:font typeface="Source Sans 3 Medium"/>
      <p:regular r:id="rId95"/>
      <p:bold r:id="rId96"/>
      <p:italic r:id="rId97"/>
      <p:boldItalic r:id="rId98"/>
    </p:embeddedFont>
    <p:embeddedFont>
      <p:font typeface="Public Sans" pitchFamily="2" charset="0"/>
      <p:regular r:id="rId99"/>
      <p:bold r:id="rId100"/>
      <p:italic r:id="rId101"/>
      <p:boldItalic r:id="rId102"/>
    </p:embeddedFont>
    <p:embeddedFont>
      <p:font typeface="Quattrocento Sans"/>
      <p:regular r:id="rId103"/>
      <p:bold r:id="rId104"/>
      <p:italic r:id="rId105"/>
      <p:boldItalic r:id="rId106"/>
    </p:embeddedFont>
    <p:embeddedFont>
      <p:font typeface="Cambria" panose="02040503050406030204" pitchFamily="18" charset="0"/>
      <p:regular r:id="rId107"/>
      <p:bold r:id="rId108"/>
      <p:italic r:id="rId109"/>
      <p:boldItalic r:id="rId110"/>
    </p:embeddedFont>
    <p:embeddedFont>
      <p:font typeface="Calibri" panose="020F0502020204030204" pitchFamily="34" charset="0"/>
      <p:regular r:id="rId111"/>
      <p:bold r:id="rId112"/>
      <p:italic r:id="rId113"/>
      <p:boldItalic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5" roundtripDataSignature="AMtx7mgNIKfiDdi60NqJ80d8VovwSPgk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AC75E2-7B15-4955-91EF-E2794479CF78}">
  <a:tblStyle styleId="{25AC75E2-7B15-4955-91EF-E2794479CF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04DB4A-59E5-4D15-B049-6D6F4677BAE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405" autoAdjust="0"/>
  </p:normalViewPr>
  <p:slideViewPr>
    <p:cSldViewPr snapToGrid="0">
      <p:cViewPr varScale="1">
        <p:scale>
          <a:sx n="64" d="100"/>
          <a:sy n="64" d="100"/>
        </p:scale>
        <p:origin x="2002"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22.fntdata"/><Relationship Id="rId16" Type="http://schemas.openxmlformats.org/officeDocument/2006/relationships/slide" Target="slides/slide12.xml"/><Relationship Id="rId107" Type="http://schemas.openxmlformats.org/officeDocument/2006/relationships/font" Target="fonts/font17.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font" Target="fonts/font12.fntdata"/><Relationship Id="rId110" Type="http://schemas.openxmlformats.org/officeDocument/2006/relationships/font" Target="fonts/font20.fntdata"/><Relationship Id="rId115" Type="http://customschemas.google.com/relationships/presentationmetadata" Target="meta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10.fntdata"/><Relationship Id="rId105" Type="http://schemas.openxmlformats.org/officeDocument/2006/relationships/font" Target="fonts/font15.fntdata"/><Relationship Id="rId113" Type="http://schemas.openxmlformats.org/officeDocument/2006/relationships/font" Target="fonts/font23.fntdata"/><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13.fntdata"/><Relationship Id="rId108" Type="http://schemas.openxmlformats.org/officeDocument/2006/relationships/font" Target="fonts/font18.fntdata"/><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font" Target="fonts/font1.fntdata"/><Relationship Id="rId96" Type="http://schemas.openxmlformats.org/officeDocument/2006/relationships/font" Target="fonts/font6.fntdata"/><Relationship Id="rId11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16.fntdata"/><Relationship Id="rId114" Type="http://schemas.openxmlformats.org/officeDocument/2006/relationships/font" Target="fonts/font24.fntdata"/><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9.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7.fntdata"/><Relationship Id="rId104"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edf3ecb70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2edf3ecb708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chemeClr val="dk1"/>
                </a:solidFill>
              </a:rPr>
              <a:t>Supplies Needed for Training:</a:t>
            </a:r>
            <a:endParaRPr b="1" dirty="0">
              <a:solidFill>
                <a:schemeClr val="dk1"/>
              </a:solidFill>
            </a:endParaRPr>
          </a:p>
          <a:p>
            <a:pPr marL="171450" lvl="0" indent="-152400" algn="l" rtl="0">
              <a:spcBef>
                <a:spcPts val="0"/>
              </a:spcBef>
              <a:spcAft>
                <a:spcPts val="0"/>
              </a:spcAft>
              <a:buClr>
                <a:schemeClr val="dk1"/>
              </a:buClr>
              <a:buSzPts val="1100"/>
              <a:buChar char="•"/>
            </a:pPr>
            <a:r>
              <a:rPr lang="en" dirty="0">
                <a:solidFill>
                  <a:schemeClr val="dk1"/>
                </a:solidFill>
              </a:rPr>
              <a:t>Chart paper for:</a:t>
            </a:r>
            <a:endParaRPr dirty="0">
              <a:solidFill>
                <a:schemeClr val="dk1"/>
              </a:solidFill>
            </a:endParaRPr>
          </a:p>
          <a:p>
            <a:pPr marL="628650" lvl="1" indent="-152400" algn="l" rtl="0">
              <a:spcBef>
                <a:spcPts val="0"/>
              </a:spcBef>
              <a:spcAft>
                <a:spcPts val="0"/>
              </a:spcAft>
              <a:buClr>
                <a:schemeClr val="dk1"/>
              </a:buClr>
              <a:buSzPts val="1100"/>
              <a:buChar char="•"/>
            </a:pPr>
            <a:r>
              <a:rPr lang="en" dirty="0">
                <a:solidFill>
                  <a:schemeClr val="dk1"/>
                </a:solidFill>
              </a:rPr>
              <a:t>Anchor charts listed below</a:t>
            </a:r>
            <a:endParaRPr dirty="0">
              <a:solidFill>
                <a:schemeClr val="dk1"/>
              </a:solidFill>
            </a:endParaRPr>
          </a:p>
          <a:p>
            <a:pPr marL="628650" lvl="1" indent="-152400" algn="l" rtl="0">
              <a:spcBef>
                <a:spcPts val="0"/>
              </a:spcBef>
              <a:spcAft>
                <a:spcPts val="0"/>
              </a:spcAft>
              <a:buClr>
                <a:schemeClr val="dk1"/>
              </a:buClr>
              <a:buSzPts val="1100"/>
              <a:buChar char="•"/>
            </a:pPr>
            <a:r>
              <a:rPr lang="en" dirty="0">
                <a:solidFill>
                  <a:schemeClr val="dk1"/>
                </a:solidFill>
              </a:rPr>
              <a:t>Placemat Consensus activity (slide 8- one sheet for model; one sheet per table group )</a:t>
            </a:r>
            <a:endParaRPr dirty="0">
              <a:solidFill>
                <a:schemeClr val="dk1"/>
              </a:solidFill>
            </a:endParaRPr>
          </a:p>
          <a:p>
            <a:pPr marL="171450" lvl="0" indent="-152400" algn="l" rtl="0">
              <a:spcBef>
                <a:spcPts val="0"/>
              </a:spcBef>
              <a:spcAft>
                <a:spcPts val="0"/>
              </a:spcAft>
              <a:buClr>
                <a:schemeClr val="dk1"/>
              </a:buClr>
              <a:buSzPts val="1100"/>
              <a:buChar char="•"/>
            </a:pPr>
            <a:r>
              <a:rPr lang="en" dirty="0">
                <a:solidFill>
                  <a:schemeClr val="dk1"/>
                </a:solidFill>
              </a:rPr>
              <a:t>Markers</a:t>
            </a:r>
            <a:endParaRPr dirty="0">
              <a:solidFill>
                <a:schemeClr val="dk1"/>
              </a:solidFill>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r>
              <a:rPr lang="en" b="1" dirty="0"/>
              <a:t>The following posted on chart paper for the training:</a:t>
            </a:r>
            <a:endParaRPr b="1" dirty="0"/>
          </a:p>
          <a:p>
            <a:pPr marL="457200" lvl="0" indent="-298450" algn="l" rtl="0">
              <a:lnSpc>
                <a:spcPct val="100000"/>
              </a:lnSpc>
              <a:spcBef>
                <a:spcPts val="0"/>
              </a:spcBef>
              <a:spcAft>
                <a:spcPts val="0"/>
              </a:spcAft>
              <a:buSzPts val="1100"/>
              <a:buChar char="●"/>
            </a:pPr>
            <a:r>
              <a:rPr lang="en" dirty="0"/>
              <a:t>Training Objectives (slide 3)</a:t>
            </a:r>
            <a:endParaRPr dirty="0"/>
          </a:p>
          <a:p>
            <a:pPr marL="457200" lvl="0" indent="-298450" algn="l" rtl="0">
              <a:lnSpc>
                <a:spcPct val="100000"/>
              </a:lnSpc>
              <a:spcBef>
                <a:spcPts val="0"/>
              </a:spcBef>
              <a:spcAft>
                <a:spcPts val="0"/>
              </a:spcAft>
              <a:buSzPts val="1100"/>
              <a:buChar char="●"/>
            </a:pPr>
            <a:r>
              <a:rPr lang="en" dirty="0"/>
              <a:t>Session 1 Agenda (slide 4)</a:t>
            </a:r>
            <a:endParaRPr dirty="0"/>
          </a:p>
          <a:p>
            <a:pPr marL="457200" lvl="0" indent="-298450" algn="l" rtl="0">
              <a:spcBef>
                <a:spcPts val="0"/>
              </a:spcBef>
              <a:spcAft>
                <a:spcPts val="0"/>
              </a:spcAft>
              <a:buClr>
                <a:schemeClr val="dk1"/>
              </a:buClr>
              <a:buSzPts val="1100"/>
              <a:buChar char="●"/>
            </a:pPr>
            <a:r>
              <a:rPr lang="en" dirty="0">
                <a:solidFill>
                  <a:schemeClr val="dk1"/>
                </a:solidFill>
              </a:rPr>
              <a:t>3-step analysis process for the Rubric Deep Dives (slide 21)</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 b="1" dirty="0">
                <a:solidFill>
                  <a:schemeClr val="dk1"/>
                </a:solidFill>
              </a:rPr>
              <a:t>Table Materials Needed for Participants:</a:t>
            </a:r>
            <a:endParaRPr b="1" dirty="0">
              <a:solidFill>
                <a:schemeClr val="dk1"/>
              </a:solidFill>
            </a:endParaRPr>
          </a:p>
          <a:p>
            <a:pPr marL="174428" lvl="0" indent="-168078" algn="l" rtl="0">
              <a:spcBef>
                <a:spcPts val="0"/>
              </a:spcBef>
              <a:spcAft>
                <a:spcPts val="0"/>
              </a:spcAft>
              <a:buClr>
                <a:schemeClr val="dk1"/>
              </a:buClr>
              <a:buSzPts val="1100"/>
              <a:buChar char="•"/>
            </a:pPr>
            <a:r>
              <a:rPr lang="en" dirty="0">
                <a:solidFill>
                  <a:schemeClr val="dk1"/>
                </a:solidFill>
              </a:rPr>
              <a:t>Markers</a:t>
            </a:r>
            <a:endParaRPr dirty="0">
              <a:solidFill>
                <a:schemeClr val="dk1"/>
              </a:solidFill>
            </a:endParaRPr>
          </a:p>
          <a:p>
            <a:pPr marL="174428" lvl="0" indent="-168078" algn="l" rtl="0">
              <a:spcBef>
                <a:spcPts val="0"/>
              </a:spcBef>
              <a:spcAft>
                <a:spcPts val="0"/>
              </a:spcAft>
              <a:buClr>
                <a:schemeClr val="dk1"/>
              </a:buClr>
              <a:buSzPts val="1100"/>
              <a:buChar char="•"/>
            </a:pPr>
            <a:r>
              <a:rPr lang="en" dirty="0">
                <a:solidFill>
                  <a:schemeClr val="dk1"/>
                </a:solidFill>
              </a:rPr>
              <a:t>Highlighters</a:t>
            </a:r>
            <a:endParaRPr dirty="0">
              <a:solidFill>
                <a:schemeClr val="dk1"/>
              </a:solidFill>
            </a:endParaRPr>
          </a:p>
          <a:p>
            <a:pPr marL="174428" lvl="0" indent="-168078" algn="l" rtl="0">
              <a:spcBef>
                <a:spcPts val="0"/>
              </a:spcBef>
              <a:spcAft>
                <a:spcPts val="0"/>
              </a:spcAft>
              <a:buClr>
                <a:schemeClr val="dk1"/>
              </a:buClr>
              <a:buSzPts val="1100"/>
              <a:buChar char="•"/>
            </a:pPr>
            <a:r>
              <a:rPr lang="en" dirty="0">
                <a:solidFill>
                  <a:schemeClr val="dk1"/>
                </a:solidFill>
              </a:rPr>
              <a:t>Sticky Notes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Printed Materials Needed for Participants:</a:t>
            </a:r>
            <a:endParaRPr b="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Louisiana Educator Rubric (LER)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Participant Guide</a:t>
            </a:r>
            <a:endParaRPr dirty="0">
              <a:solidFill>
                <a:schemeClr val="dk1"/>
              </a:solidFill>
            </a:endParaRPr>
          </a:p>
          <a:p>
            <a:pPr marL="158750" lvl="0" indent="0" algn="l" rtl="0">
              <a:spcBef>
                <a:spcPts val="0"/>
              </a:spcBef>
              <a:spcAft>
                <a:spcPts val="0"/>
              </a:spcAft>
              <a:buClr>
                <a:schemeClr val="dk1"/>
              </a:buClr>
              <a:buSzPts val="1100"/>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Audience: </a:t>
            </a:r>
            <a:r>
              <a:rPr lang="en" dirty="0">
                <a:solidFill>
                  <a:schemeClr val="dk1"/>
                </a:solidFill>
              </a:rPr>
              <a:t>This one-day training is designed to introduce teachers to the Louisiana Educator Rubric and evaluation process. This slide deck includes detailed presenter notes, so a principal or other school can leader can lead the in-person presentation for teachers. Materials for the presentation are also included in </a:t>
            </a:r>
            <a:r>
              <a:rPr lang="en" dirty="0" smtClean="0">
                <a:solidFill>
                  <a:schemeClr val="dk1"/>
                </a:solidFill>
              </a:rPr>
              <a:t>printable </a:t>
            </a:r>
            <a:r>
              <a:rPr lang="en" dirty="0">
                <a:solidFill>
                  <a:schemeClr val="dk1"/>
                </a:solidFill>
              </a:rPr>
              <a:t>format.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Training Design: </a:t>
            </a:r>
            <a:r>
              <a:rPr lang="en" dirty="0">
                <a:solidFill>
                  <a:schemeClr val="dk1"/>
                </a:solidFill>
              </a:rPr>
              <a:t>This training is designed as a one-day training, with a total run time of 6.5 hours. The morning session is just over 3.5 hours, including a 10-minute break. The afternoon session is just under 3 hours. Time stamps for each side and periodic elapsed time notations are included to assist with pacing. Scripted notes are provided for the presenter to ensure consistency in teacher evaluation communication and support across the state. A “Presenter Guide” is provided for the presenter to use during training.</a:t>
            </a:r>
            <a:endParaRPr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Clr>
                <a:schemeClr val="dk1"/>
              </a:buClr>
              <a:buSzPts val="1200"/>
              <a:buFont typeface="Arial"/>
              <a:buNone/>
            </a:pPr>
            <a:r>
              <a:rPr lang="en" b="1" dirty="0">
                <a:solidFill>
                  <a:schemeClr val="dk1"/>
                </a:solidFill>
              </a:rPr>
              <a:t>1 min</a:t>
            </a:r>
            <a:endParaRPr b="1" dirty="0">
              <a:solidFill>
                <a:schemeClr val="dk1"/>
              </a:solidFill>
            </a:endParaRPr>
          </a:p>
          <a:p>
            <a:pPr marL="0" lvl="0" indent="0" algn="l" rtl="0">
              <a:spcBef>
                <a:spcPts val="0"/>
              </a:spcBef>
              <a:spcAft>
                <a:spcPts val="0"/>
              </a:spcAft>
              <a:buClr>
                <a:schemeClr val="dk1"/>
              </a:buClr>
              <a:buSzPts val="1200"/>
              <a:buFont typeface="Arial"/>
              <a:buNone/>
            </a:pPr>
            <a:r>
              <a:rPr lang="en" dirty="0">
                <a:solidFill>
                  <a:schemeClr val="dk1"/>
                </a:solidFill>
              </a:rPr>
              <a:t>Say: </a:t>
            </a:r>
            <a:r>
              <a:rPr lang="en" i="1" dirty="0">
                <a:solidFill>
                  <a:schemeClr val="dk1"/>
                </a:solidFill>
              </a:rPr>
              <a:t>Welcome to the Louisiana Educator Rubric &amp; Evaluation Training for Teachers</a:t>
            </a:r>
            <a:r>
              <a:rPr lang="en" dirty="0">
                <a:solidFill>
                  <a:schemeClr val="dk1"/>
                </a:solidFill>
              </a:rPr>
              <a:t>. </a:t>
            </a:r>
            <a:r>
              <a:rPr lang="en" i="1" dirty="0">
                <a:solidFill>
                  <a:schemeClr val="dk1"/>
                </a:solidFill>
              </a:rPr>
              <a:t>This purpose of this training is to introduce teachers to the Louisiana Educator Rubric and other key components of the Louisiana Educator Evaluation System.</a:t>
            </a:r>
            <a:endParaRPr i="1" dirty="0">
              <a:solidFill>
                <a:schemeClr val="dk1"/>
              </a:solidFill>
            </a:endParaRPr>
          </a:p>
          <a:p>
            <a:pPr marL="0" lvl="0" indent="0" algn="l" rtl="0">
              <a:spcBef>
                <a:spcPts val="0"/>
              </a:spcBef>
              <a:spcAft>
                <a:spcPts val="0"/>
              </a:spcAft>
              <a:buClr>
                <a:schemeClr val="dk1"/>
              </a:buClr>
              <a:buSzPts val="1200"/>
              <a:buFont typeface="Arial"/>
              <a:buNone/>
            </a:pPr>
            <a:endParaRPr dirty="0">
              <a:solidFill>
                <a:schemeClr val="dk1"/>
              </a:solidFill>
            </a:endParaRPr>
          </a:p>
          <a:p>
            <a:pPr marL="0" lvl="0" indent="0" algn="l" rtl="0">
              <a:spcBef>
                <a:spcPts val="0"/>
              </a:spcBef>
              <a:spcAft>
                <a:spcPts val="0"/>
              </a:spcAft>
              <a:buClr>
                <a:schemeClr val="dk1"/>
              </a:buClr>
              <a:buSzPts val="1200"/>
              <a:buFont typeface="Arial"/>
              <a:buNone/>
            </a:pPr>
            <a:r>
              <a:rPr lang="en" dirty="0">
                <a:solidFill>
                  <a:schemeClr val="dk1"/>
                </a:solidFill>
              </a:rPr>
              <a:t>Transition: </a:t>
            </a:r>
            <a:r>
              <a:rPr lang="en" i="1" dirty="0">
                <a:solidFill>
                  <a:schemeClr val="dk1"/>
                </a:solidFill>
              </a:rPr>
              <a:t>Let’s begin by taking a couple of minutes to hear from our Louisiana State Superintendent of Schools, Dr. Cade Brumley. As you watch and listen, jot a few important takeaways that he shares regarding the new Louisiana Evaluation System, called LEADS: Louisiana Educator Advancement and Development System.</a:t>
            </a:r>
            <a:endParaRPr i="1"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edf3ecb708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2edf3ecb708_0_1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3 min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Take a moment to read over the elements of an effective lesson according to research and think about the things we just listed on our collective chart………(</a:t>
            </a:r>
            <a:r>
              <a:rPr lang="en" sz="1200"/>
              <a:t>give participants a minute to review)</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What is the teacher’s role in achieving this vision of an effective lesson? </a:t>
            </a:r>
            <a:r>
              <a:rPr lang="en" sz="1200"/>
              <a:t>(“Think about it” question. Presenter will not field responses to the question.)</a:t>
            </a:r>
            <a:endParaRPr sz="1200"/>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None/>
            </a:pPr>
            <a:r>
              <a:rPr lang="en" sz="1200"/>
              <a:t>Say</a:t>
            </a:r>
            <a:r>
              <a:rPr lang="en" sz="1200" i="1"/>
              <a:t>: If we want classroom instruction to be </a:t>
            </a:r>
            <a:r>
              <a:rPr lang="en" sz="1200" b="1" i="1"/>
              <a:t>effective</a:t>
            </a:r>
            <a:r>
              <a:rPr lang="en" sz="1200" i="1"/>
              <a:t>, things don’t happen by chance. They’re not “happy accidents”. The teacher plays a critical role in intentionally planning to provide opportunities for students to take ownership of their learning, structuring instructional time and the classroom environment and leveraging the high-quality instructional materials to support student learning, and teaching students, through modeling, instructional supports and strategies, questioning and feedback.</a:t>
            </a:r>
            <a:endParaRPr sz="1200"/>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None/>
            </a:pPr>
            <a:r>
              <a:rPr lang="en" sz="1200"/>
              <a:t>Transition: </a:t>
            </a:r>
            <a:r>
              <a:rPr lang="en" sz="1200" i="1"/>
              <a:t>In order to make these shifts and ensure effective teaching and learning, we need to have an understanding of the progression of learning</a:t>
            </a:r>
            <a:r>
              <a:rPr lang="en" sz="1200"/>
              <a:t>…..</a:t>
            </a:r>
            <a:endParaRPr sz="12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edf3ecb708_0_1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2edf3ecb708_0_15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5 min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solidFill>
                  <a:schemeClr val="dk1"/>
                </a:solidFill>
              </a:rPr>
              <a:t>Let’s define the progression of learning </a:t>
            </a:r>
            <a:r>
              <a:rPr lang="en" sz="1200" b="1" i="1">
                <a:solidFill>
                  <a:schemeClr val="dk1"/>
                </a:solidFill>
              </a:rPr>
              <a:t>for students</a:t>
            </a:r>
            <a:r>
              <a:rPr lang="en" sz="1200" i="1">
                <a:solidFill>
                  <a:schemeClr val="dk1"/>
                </a:solidFill>
              </a:rPr>
              <a:t> alongside effective instruction on p. 3 in your Participant Guide. </a:t>
            </a:r>
            <a:r>
              <a:rPr lang="en" sz="1200" i="1"/>
              <a:t>The essence of the Louisiana Educator Rubric is highly effective instruction that results in deep student learning. And highly effective instruction moves beyond foundational student engagement. </a:t>
            </a:r>
            <a:r>
              <a:rPr lang="en" sz="1200" i="1">
                <a:solidFill>
                  <a:schemeClr val="dk1"/>
                </a:solidFill>
              </a:rPr>
              <a:t>The rubric was developed to support a shift from student engagement to student </a:t>
            </a:r>
            <a:r>
              <a:rPr lang="en" sz="1200" b="1" i="1">
                <a:solidFill>
                  <a:schemeClr val="dk1"/>
                </a:solidFill>
              </a:rPr>
              <a:t>ownership</a:t>
            </a:r>
            <a:r>
              <a:rPr lang="en" sz="1200" i="1">
                <a:solidFill>
                  <a:schemeClr val="dk1"/>
                </a:solidFill>
              </a:rPr>
              <a:t> of learning.</a:t>
            </a:r>
            <a:endParaRPr sz="1200" i="1">
              <a:solidFill>
                <a:schemeClr val="dk1"/>
              </a:solidFill>
            </a:endParaRPr>
          </a:p>
          <a:p>
            <a:pPr marL="0" lvl="0" indent="0" algn="l" rtl="0">
              <a:lnSpc>
                <a:spcPct val="100000"/>
              </a:lnSpc>
              <a:spcBef>
                <a:spcPts val="0"/>
              </a:spcBef>
              <a:spcAft>
                <a:spcPts val="0"/>
              </a:spcAft>
              <a:buNone/>
            </a:pPr>
            <a:r>
              <a:rPr lang="en" sz="1200" i="1">
                <a:solidFill>
                  <a:schemeClr val="dk1"/>
                </a:solidFill>
              </a:rPr>
              <a:t> </a:t>
            </a:r>
            <a:endParaRPr sz="1200" i="1"/>
          </a:p>
          <a:p>
            <a:pPr marL="0" lvl="0" indent="0" algn="l" rtl="0">
              <a:lnSpc>
                <a:spcPct val="100000"/>
              </a:lnSpc>
              <a:spcBef>
                <a:spcPts val="0"/>
              </a:spcBef>
              <a:spcAft>
                <a:spcPts val="0"/>
              </a:spcAft>
              <a:buNone/>
            </a:pPr>
            <a:r>
              <a:rPr lang="en" sz="1200" i="1"/>
              <a:t>The progression of student learning- from engagement to ownership- is described across the performance levels of the rubric. While student engagement is often cited as a goal of instruction, </a:t>
            </a:r>
            <a:r>
              <a:rPr lang="en" sz="1200" b="1" i="1"/>
              <a:t>it’s just one step on the way toward student learning and ownership</a:t>
            </a:r>
            <a:r>
              <a:rPr lang="en" sz="1200" i="1"/>
              <a:t>. In classrooms, we want to first ensure student engagement, (that students are </a:t>
            </a:r>
            <a:r>
              <a:rPr lang="en" sz="1200" b="1" i="1"/>
              <a:t>doing</a:t>
            </a:r>
            <a:r>
              <a:rPr lang="en" sz="1200" i="1"/>
              <a:t> the work), but also that students move toward </a:t>
            </a:r>
            <a:r>
              <a:rPr lang="en" sz="1200" b="1" i="1"/>
              <a:t>understanding</a:t>
            </a:r>
            <a:r>
              <a:rPr lang="en" sz="1200" i="1"/>
              <a:t> what they are learning and engaging in the cognitive dissonance of learning where student engagement goes beyond, “My teacher said I had to do this” to students having some purpose for engaging in learning. And, ultimately, we want students to truly take ownership of their learning, where they have an intrinsic motivation to learn and make their own real life/world connections and can articulate what they are learning, why they are learning it, and how they will know they are successful. </a:t>
            </a:r>
            <a:endParaRPr sz="1200" i="1"/>
          </a:p>
          <a:p>
            <a:pPr marL="0" lvl="0" indent="0" algn="l" rtl="0">
              <a:lnSpc>
                <a:spcPct val="100000"/>
              </a:lnSpc>
              <a:spcBef>
                <a:spcPts val="0"/>
              </a:spcBef>
              <a:spcAft>
                <a:spcPts val="0"/>
              </a:spcAft>
              <a:buNone/>
            </a:pPr>
            <a:endParaRPr sz="1200" i="1"/>
          </a:p>
          <a:p>
            <a:pPr marL="0" lvl="0" indent="0" algn="l" rtl="0">
              <a:lnSpc>
                <a:spcPct val="100000"/>
              </a:lnSpc>
              <a:spcBef>
                <a:spcPts val="0"/>
              </a:spcBef>
              <a:spcAft>
                <a:spcPts val="0"/>
              </a:spcAft>
              <a:buNone/>
            </a:pPr>
            <a:r>
              <a:rPr lang="en" sz="1200" i="1"/>
              <a:t>Each step of the progression of learning is important, and one doesn’t happen without the other. The </a:t>
            </a:r>
            <a:r>
              <a:rPr lang="en" sz="1200" i="1">
                <a:solidFill>
                  <a:schemeClr val="dk1"/>
                </a:solidFill>
              </a:rPr>
              <a:t>LDOE believes in opportunities for students to engage in deep thinking and learning and structuring instruction in a way that promotes student ownership of learning. As we shift to take a look at the LER, we’ll recognize how this rubric was developed to support the shift in student ownership of learning. Consider an analogy of renting versus owning a car to better understand the difference between engagement and ownership: When you rent a car, you do what you </a:t>
            </a:r>
            <a:r>
              <a:rPr lang="en" sz="1200" i="1" u="sng">
                <a:solidFill>
                  <a:schemeClr val="dk1"/>
                </a:solidFill>
              </a:rPr>
              <a:t>have to </a:t>
            </a:r>
            <a:r>
              <a:rPr lang="en" sz="1200" i="1">
                <a:solidFill>
                  <a:schemeClr val="dk1"/>
                </a:solidFill>
              </a:rPr>
              <a:t>do to use the car, just to get from point A to point B, and your investment in the car is at a bare minimum. Follow the rules/conditions set forth in the rental agreement and return the car in good condition. However, when you </a:t>
            </a:r>
            <a:r>
              <a:rPr lang="en" sz="1200" b="1" i="1">
                <a:solidFill>
                  <a:schemeClr val="dk1"/>
                </a:solidFill>
              </a:rPr>
              <a:t>own</a:t>
            </a:r>
            <a:r>
              <a:rPr lang="en" sz="1200" i="1">
                <a:solidFill>
                  <a:schemeClr val="dk1"/>
                </a:solidFill>
              </a:rPr>
              <a:t> a car, you have made an investment and the degree to which you care for and maintain the car multiplies exponentially. You own the car, therefore you are committed and have a strong purpose to maintain it for many years to come.</a:t>
            </a:r>
            <a:endParaRPr sz="1200" i="1">
              <a:solidFill>
                <a:schemeClr val="dk1"/>
              </a:solidFill>
            </a:endParaRPr>
          </a:p>
          <a:p>
            <a:pPr marL="0" lvl="0" indent="0" algn="l" rtl="0">
              <a:lnSpc>
                <a:spcPct val="100000"/>
              </a:lnSpc>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This progression is what will anchor your learning process in this training as well as provide the structure for you to consider when it comes to student learning.</a:t>
            </a:r>
            <a:endParaRPr sz="1200" i="1">
              <a:solidFill>
                <a:schemeClr val="dk1"/>
              </a:solidFill>
            </a:endParaRPr>
          </a:p>
          <a:p>
            <a:pPr marL="0" lvl="0" indent="0" algn="l" rtl="0">
              <a:spcBef>
                <a:spcPts val="0"/>
              </a:spcBef>
              <a:spcAft>
                <a:spcPts val="0"/>
              </a:spcAft>
              <a:buClr>
                <a:schemeClr val="dk1"/>
              </a:buClr>
              <a:buSzPts val="1200"/>
              <a:buFont typeface="Arial"/>
              <a:buNone/>
            </a:pPr>
            <a:endParaRPr sz="1200" i="1">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lnSpc>
                <a:spcPct val="100000"/>
              </a:lnSpc>
              <a:spcBef>
                <a:spcPts val="0"/>
              </a:spcBef>
              <a:spcAft>
                <a:spcPts val="0"/>
              </a:spcAft>
              <a:buNone/>
            </a:pPr>
            <a:endParaRPr sz="1200" i="1">
              <a:solidFill>
                <a:schemeClr val="dk1"/>
              </a:solidFill>
            </a:endParaRPr>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edf3ecb708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g2edf3ecb708_0_2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2 min</a:t>
            </a:r>
            <a:endParaRPr sz="1200"/>
          </a:p>
          <a:p>
            <a:pPr marL="0" lvl="0" indent="0" algn="l" rtl="0">
              <a:lnSpc>
                <a:spcPct val="100000"/>
              </a:lnSpc>
              <a:spcBef>
                <a:spcPts val="0"/>
              </a:spcBef>
              <a:spcAft>
                <a:spcPts val="0"/>
              </a:spcAft>
              <a:buNone/>
            </a:pPr>
            <a:endParaRPr sz="1200"/>
          </a:p>
          <a:p>
            <a:pPr marL="0" lvl="0" indent="0" algn="l" rtl="0">
              <a:spcBef>
                <a:spcPts val="0"/>
              </a:spcBef>
              <a:spcAft>
                <a:spcPts val="0"/>
              </a:spcAft>
              <a:buNone/>
            </a:pPr>
            <a:r>
              <a:rPr lang="en" sz="1200">
                <a:solidFill>
                  <a:schemeClr val="dk1"/>
                </a:solidFill>
              </a:rPr>
              <a:t>Say: </a:t>
            </a:r>
            <a:r>
              <a:rPr lang="en" sz="1200" i="1">
                <a:solidFill>
                  <a:schemeClr val="dk1"/>
                </a:solidFill>
              </a:rPr>
              <a:t>Because the rubric and evaluation process reflects the relationship between teaching and student learning, research shows a strong and positive correlation between teacher actions and student outcomes. With data from nearly 5,000 teachers across nine states, NIET observed a strong and positive correlation between teacher observation scores and classroom value-added scores. So, we can conclude that as educators grow in their instructional proficiency as measured by the standards on the Louisiana Educator Rubric, student achievement also grows at a similar rate. </a:t>
            </a:r>
            <a:endParaRPr sz="1200" i="1">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i="1">
                <a:solidFill>
                  <a:schemeClr val="dk1"/>
                </a:solidFill>
              </a:rPr>
              <a:t>This connection between increased instructional proficiency and student performance is the ultimate goal, to grow educators to grow students. We have learned that an educator who is consistently teaching at that “Proficient/3” level, will result in students meeting the expected one year’s growth target. Note that consistently teaching within the 4 level results in student growth that is one standard deviation higher than a year’s growth and consistently teaching with the 5 level results in student growth that is two standard deviations above a year’s growth. </a:t>
            </a:r>
            <a:endParaRPr sz="1200" i="1"/>
          </a:p>
          <a:p>
            <a:pPr marL="0" lvl="0" indent="0" algn="l" rtl="0">
              <a:lnSpc>
                <a:spcPct val="100000"/>
              </a:lnSpc>
              <a:spcBef>
                <a:spcPts val="0"/>
              </a:spcBef>
              <a:spcAft>
                <a:spcPts val="0"/>
              </a:spcAft>
              <a:buNone/>
            </a:pPr>
            <a:endParaRPr sz="1200" i="1"/>
          </a:p>
          <a:p>
            <a:pPr marL="0" lvl="0" indent="0" algn="l" rtl="0">
              <a:spcBef>
                <a:spcPts val="0"/>
              </a:spcBef>
              <a:spcAft>
                <a:spcPts val="0"/>
              </a:spcAft>
              <a:buClr>
                <a:schemeClr val="dk1"/>
              </a:buClr>
              <a:buSzPts val="1100"/>
              <a:buFont typeface="Arial"/>
              <a:buNone/>
            </a:pPr>
            <a:r>
              <a:rPr lang="en" sz="1200">
                <a:solidFill>
                  <a:schemeClr val="dk1"/>
                </a:solidFill>
              </a:rPr>
              <a:t>Transition: </a:t>
            </a:r>
            <a:r>
              <a:rPr lang="en" sz="1200" i="1">
                <a:solidFill>
                  <a:schemeClr val="dk1"/>
                </a:solidFill>
              </a:rPr>
              <a:t>Now that you can see how these this rubric has been proven to grow teachers to grow students, let’s dive into the structure of the tool and then the domains, indicators, and descriptors.</a:t>
            </a:r>
            <a:endParaRPr sz="1200">
              <a:solidFill>
                <a:schemeClr val="dk1"/>
              </a:solidFill>
            </a:endParaRPr>
          </a:p>
          <a:p>
            <a:pPr marL="0" lvl="0" indent="0" algn="l" rtl="0">
              <a:lnSpc>
                <a:spcPct val="100000"/>
              </a:lnSpc>
              <a:spcBef>
                <a:spcPts val="0"/>
              </a:spcBef>
              <a:spcAft>
                <a:spcPts val="0"/>
              </a:spcAft>
              <a:buNone/>
            </a:pPr>
            <a:endParaRPr sz="1200" i="1"/>
          </a:p>
          <a:p>
            <a:pPr marL="0" lvl="0" indent="0" algn="l" rtl="0">
              <a:lnSpc>
                <a:spcPct val="100000"/>
              </a:lnSpc>
              <a:spcBef>
                <a:spcPts val="0"/>
              </a:spcBef>
              <a:spcAft>
                <a:spcPts val="0"/>
              </a:spcAft>
              <a:buNone/>
            </a:pPr>
            <a:r>
              <a:rPr lang="en" sz="1200"/>
              <a:t>Presenter Notes on Research: </a:t>
            </a:r>
            <a:endParaRPr sz="1200"/>
          </a:p>
          <a:p>
            <a:pPr marL="0" lvl="0" indent="0" algn="l" rtl="0">
              <a:lnSpc>
                <a:spcPct val="100000"/>
              </a:lnSpc>
              <a:spcBef>
                <a:spcPts val="0"/>
              </a:spcBef>
              <a:spcAft>
                <a:spcPts val="0"/>
              </a:spcAft>
              <a:buNone/>
            </a:pPr>
            <a:r>
              <a:rPr lang="en" sz="1200"/>
              <a:t>Hudgens, T. M., Logis, H. A., Leutscher, T., &amp; Barnett, J. H. (2020). </a:t>
            </a:r>
            <a:r>
              <a:rPr lang="en" sz="1200" i="1"/>
              <a:t>LER research summary winter 2020: Examining the evidence and impact of LER’s initiatives</a:t>
            </a:r>
            <a:r>
              <a:rPr lang="en" sz="1200"/>
              <a:t>. Santa Monica, CA: National Institute for Excellence in Teaching. Retrieved from https://www.LER.org/assets/ResearchAndPolicyResources/edae0ae983/LER-research-summary-winter-2020.pdf</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Consistent with extant research (i.e., Rivkin, Hanushek, &amp; Kain, 2005; Sanders, Wright, &amp; Horn, 1997), higher quality of instruction in the classroom is expected to lead to improved student achievement. </a:t>
            </a:r>
            <a:r>
              <a:rPr lang="en" sz="1200" b="1"/>
              <a:t>Previous studies have shown positive correlations between the NIET teacher observation scores and student achievement as measured by classroom value-added (CVA) scores </a:t>
            </a:r>
            <a:r>
              <a:rPr lang="en" sz="1200"/>
              <a:t>(Barnett, Rinthapol, &amp; Hudgens, 2014; Daley et al., 2012). To represent the relationship between these scores, the figure below provides a trend line of how the two variables are related to one another. </a:t>
            </a:r>
            <a:r>
              <a:rPr lang="en" sz="1200" b="1"/>
              <a:t>Using data from nearly 5,000 educators across nine states, we observe a strong relationship between educator observation scores and classroom value-added scores.</a:t>
            </a:r>
            <a:endParaRPr sz="1200"/>
          </a:p>
          <a:p>
            <a:pPr marL="0" lvl="0" indent="0" algn="l" rtl="0">
              <a:lnSpc>
                <a:spcPct val="100000"/>
              </a:lnSpc>
              <a:spcBef>
                <a:spcPts val="0"/>
              </a:spcBef>
              <a:spcAft>
                <a:spcPts val="0"/>
              </a:spcAft>
              <a:buSzPts val="1100"/>
              <a:buNone/>
            </a:pPr>
            <a:endParaRPr sz="1200" b="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edf3ecb708_0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2edf3ecb708_0_1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41 min into the morning session at the start of this slide </a:t>
            </a:r>
            <a:endParaRPr sz="1200"/>
          </a:p>
          <a:p>
            <a:pPr marL="0" lvl="0" indent="0" algn="l" rtl="0">
              <a:spcBef>
                <a:spcPts val="0"/>
              </a:spcBef>
              <a:spcAft>
                <a:spcPts val="0"/>
              </a:spcAft>
              <a:buClr>
                <a:schemeClr val="dk1"/>
              </a:buClr>
              <a:buSzPts val="1100"/>
              <a:buFont typeface="Arial"/>
              <a:buNone/>
            </a:pPr>
            <a:r>
              <a:rPr lang="en" sz="1200">
                <a:solidFill>
                  <a:schemeClr val="dk1"/>
                </a:solidFill>
              </a:rPr>
              <a:t>2 min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Note: Connection to Presenting Instructional Content indicator and Descriptor #1: </a:t>
            </a:r>
            <a:r>
              <a:rPr lang="en" sz="1200" b="1">
                <a:solidFill>
                  <a:schemeClr val="dk1"/>
                </a:solidFill>
              </a:rPr>
              <a:t>visuals that</a:t>
            </a:r>
            <a:r>
              <a:rPr lang="en" sz="1200">
                <a:solidFill>
                  <a:schemeClr val="dk1"/>
                </a:solidFill>
              </a:rPr>
              <a:t> establish the purpose of the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lesson, preview the organization of the lesson, and </a:t>
            </a:r>
            <a:r>
              <a:rPr lang="en" sz="1200" b="1">
                <a:solidFill>
                  <a:schemeClr val="dk1"/>
                </a:solidFill>
              </a:rPr>
              <a:t>include internal summaries of the lesson</a:t>
            </a:r>
            <a:endParaRPr sz="1200" b="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Before we move on, let’s take a moment for an internal summary. Looking back at our agenda </a:t>
            </a:r>
            <a:r>
              <a:rPr lang="en" sz="1200">
                <a:solidFill>
                  <a:schemeClr val="dk1"/>
                </a:solidFill>
              </a:rPr>
              <a:t>(chart posted in room)</a:t>
            </a:r>
            <a:r>
              <a:rPr lang="en" sz="1200" i="1">
                <a:solidFill>
                  <a:schemeClr val="dk1"/>
                </a:solidFill>
              </a:rPr>
              <a:t>, we have identified elements of an effective lesson and noted why it was important we do that first in this training. We’ve also noted the importance of the student progression of learning that is embedded across the Louisiana Educator Rubric. Now, we will move into the overview of the structure of the rubric and then our rubric deep dives.</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i="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I just provide you with an internal summary of what we’ve done and learned so far. It is important to note that throughout this training, I will model some of the instructional best practices that are part of the LER, so you can actually experience the rubric through the lens of a learner in this training. This is essentially our classroom today. When I model a practice, I will “step out the learning” and make an intentional connection to the rubric for you. </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edf3ecb708_0_1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edf3ecb708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2 minutes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The Louisiana Educator Rubric will be used for all Kindergarten through 12th grade teachers. The LER consists of 4 domains and 23 total indicators.</a:t>
            </a: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The Instruction Domain consists of 12 indicators. Please take a moment to review those indicators.</a:t>
            </a: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The Planning Domain consists of 3 indicators- Instructional Plan, Student Work, and Assessment.</a:t>
            </a:r>
            <a:endParaRPr sz="1200">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The Environment Domain consists of 4 indicators- Expectations, Engaging Students and Managing Behavior, Environment, and Respectful Conditions.</a:t>
            </a:r>
            <a:endParaRPr sz="1200">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And, the Professionalism Domain consists of 4 indicators- Growing and Developing Professionally, Reflecting on Teaching, School Involvement, and School Responsibilities.</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174707" lvl="0" indent="-181057" algn="l" rtl="0">
              <a:spcBef>
                <a:spcPts val="0"/>
              </a:spcBef>
              <a:spcAft>
                <a:spcPts val="0"/>
              </a:spcAft>
              <a:buClr>
                <a:schemeClr val="dk1"/>
              </a:buClr>
              <a:buSzPts val="1200"/>
              <a:buChar char="•"/>
            </a:pPr>
            <a:r>
              <a:rPr lang="en" sz="1200" i="1">
                <a:solidFill>
                  <a:schemeClr val="dk1"/>
                </a:solidFill>
              </a:rPr>
              <a:t>Each of the 23 indicators from all 4 domains are assigned ratings/scores for each observation (evaluator ratings and teacher self-ratings).</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edf3ecb708_0_1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edf3ecb708_0_1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2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Note: Using arrows and animation, this slide will highlight the first two elements of the rubric (Domain and Indicator). The notes below include presenter CLICK prompts.</a:t>
            </a:r>
            <a:endParaRPr sz="1200">
              <a:solidFill>
                <a:schemeClr val="dk1"/>
              </a:solidFill>
            </a:endParaRPr>
          </a:p>
          <a:p>
            <a:pPr marL="457200" lvl="0" indent="0" algn="l" rtl="0">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You can use your working copy of the LER as I give you an overview of how the rubric is structured. You may want to label these components on your copy. There are four domains represented within this rubric. </a:t>
            </a:r>
            <a:r>
              <a:rPr lang="en" sz="1200" b="1" i="1">
                <a:solidFill>
                  <a:schemeClr val="dk1"/>
                </a:solidFill>
              </a:rPr>
              <a:t>(CLICK) </a:t>
            </a:r>
            <a:r>
              <a:rPr lang="en" sz="1200" i="1">
                <a:solidFill>
                  <a:schemeClr val="dk1"/>
                </a:solidFill>
              </a:rPr>
              <a:t>In this example, we are looking at the </a:t>
            </a:r>
            <a:r>
              <a:rPr lang="en" sz="1200" b="1" i="1">
                <a:solidFill>
                  <a:schemeClr val="dk1"/>
                </a:solidFill>
              </a:rPr>
              <a:t>Instruction</a:t>
            </a:r>
            <a:r>
              <a:rPr lang="en" sz="1200" i="1">
                <a:solidFill>
                  <a:schemeClr val="dk1"/>
                </a:solidFill>
              </a:rPr>
              <a:t> domain as the arrow indicates.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Each domain consists of a series of indicators which are identified in the first column of the rubric. </a:t>
            </a:r>
            <a:r>
              <a:rPr lang="en" sz="1200" b="1" i="1">
                <a:solidFill>
                  <a:schemeClr val="dk1"/>
                </a:solidFill>
              </a:rPr>
              <a:t>(CLICK) </a:t>
            </a:r>
            <a:r>
              <a:rPr lang="en" sz="1200" i="1">
                <a:solidFill>
                  <a:schemeClr val="dk1"/>
                </a:solidFill>
              </a:rPr>
              <a:t>Here you can see that the arrow is pointing to identify the </a:t>
            </a:r>
            <a:r>
              <a:rPr lang="en" sz="1200" i="1" u="sng">
                <a:solidFill>
                  <a:schemeClr val="dk1"/>
                </a:solidFill>
              </a:rPr>
              <a:t>Standards and Objectives  </a:t>
            </a:r>
            <a:r>
              <a:rPr lang="en" sz="1200" b="1" i="1">
                <a:solidFill>
                  <a:schemeClr val="dk1"/>
                </a:solidFill>
              </a:rPr>
              <a:t>indicator</a:t>
            </a:r>
            <a:r>
              <a:rPr lang="en" sz="1200" i="1">
                <a:solidFill>
                  <a:schemeClr val="dk1"/>
                </a:solidFill>
              </a:rPr>
              <a:t> in the </a:t>
            </a:r>
            <a:r>
              <a:rPr lang="en" sz="1200" i="1" u="sng">
                <a:solidFill>
                  <a:schemeClr val="dk1"/>
                </a:solidFill>
              </a:rPr>
              <a:t>Instruction</a:t>
            </a:r>
            <a:r>
              <a:rPr lang="en" sz="1200" i="1">
                <a:solidFill>
                  <a:schemeClr val="dk1"/>
                </a:solidFill>
              </a:rPr>
              <a:t> </a:t>
            </a:r>
            <a:r>
              <a:rPr lang="en" sz="1200" i="1" u="sng">
                <a:solidFill>
                  <a:schemeClr val="dk1"/>
                </a:solidFill>
              </a:rPr>
              <a:t>Domain</a:t>
            </a:r>
            <a:r>
              <a:rPr lang="en" sz="1200" i="1">
                <a:solidFill>
                  <a:schemeClr val="dk1"/>
                </a:solidFill>
              </a:rPr>
              <a:t> of the Louisiana Educator Rubric. The </a:t>
            </a:r>
            <a:r>
              <a:rPr lang="en" sz="1200" b="1" i="1">
                <a:solidFill>
                  <a:schemeClr val="dk1"/>
                </a:solidFill>
              </a:rPr>
              <a:t>Instruction Domain </a:t>
            </a:r>
            <a:r>
              <a:rPr lang="en" sz="1200" i="1">
                <a:solidFill>
                  <a:schemeClr val="dk1"/>
                </a:solidFill>
              </a:rPr>
              <a:t>of the Louisiana Educator Rubric consists of </a:t>
            </a:r>
            <a:r>
              <a:rPr lang="en" sz="1200" b="1" i="1">
                <a:solidFill>
                  <a:schemeClr val="dk1"/>
                </a:solidFill>
              </a:rPr>
              <a:t>12 indicators</a:t>
            </a:r>
            <a:r>
              <a:rPr lang="en" sz="1200" i="1">
                <a:solidFill>
                  <a:schemeClr val="dk1"/>
                </a:solidFill>
              </a:rPr>
              <a:t>. Standards and Objectives is the first indicator in the </a:t>
            </a:r>
            <a:r>
              <a:rPr lang="en" sz="1200" b="1" i="1">
                <a:solidFill>
                  <a:schemeClr val="dk1"/>
                </a:solidFill>
              </a:rPr>
              <a:t>Instruction</a:t>
            </a:r>
            <a:r>
              <a:rPr lang="en" sz="1200" i="1">
                <a:solidFill>
                  <a:schemeClr val="dk1"/>
                </a:solidFill>
              </a:rPr>
              <a:t> </a:t>
            </a:r>
            <a:r>
              <a:rPr lang="en" sz="1200" b="1" i="1">
                <a:solidFill>
                  <a:schemeClr val="dk1"/>
                </a:solidFill>
              </a:rPr>
              <a:t>Domain</a:t>
            </a:r>
            <a:r>
              <a:rPr lang="en" sz="1200" i="1">
                <a:solidFill>
                  <a:schemeClr val="dk1"/>
                </a:solidFill>
              </a:rPr>
              <a:t>. Each indicator is differentiated on three levels. </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edf3ecb708_0_1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edf3ecb708_0_1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3 min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Note: Using arrows and animation, this slide will highlight additional elements of the rubric (Descriptor, Performance Level, Description of Performance). The notes below include presenter CLICK prompts.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Once presenter advances to this slide (</a:t>
            </a:r>
            <a:r>
              <a:rPr lang="en" sz="1200" b="1">
                <a:solidFill>
                  <a:schemeClr val="dk1"/>
                </a:solidFill>
              </a:rPr>
              <a:t>CLICK again)</a:t>
            </a:r>
            <a:endParaRPr sz="1200" b="1">
              <a:solidFill>
                <a:schemeClr val="dk1"/>
              </a:solidFill>
            </a:endParaRPr>
          </a:p>
          <a:p>
            <a:pPr marL="0" lvl="0" indent="0" algn="l" rtl="0">
              <a:spcBef>
                <a:spcPts val="0"/>
              </a:spcBef>
              <a:spcAft>
                <a:spcPts val="0"/>
              </a:spcAft>
              <a:buNone/>
            </a:pPr>
            <a:endParaRPr sz="1200" b="1">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As you can see, the arrow is now pointing to the bulleted “</a:t>
            </a:r>
            <a:r>
              <a:rPr lang="en" sz="1200" b="1" i="1" u="sng">
                <a:solidFill>
                  <a:schemeClr val="dk1"/>
                </a:solidFill>
              </a:rPr>
              <a:t>Descriptors</a:t>
            </a:r>
            <a:r>
              <a:rPr lang="en" sz="1200" i="1">
                <a:solidFill>
                  <a:schemeClr val="dk1"/>
                </a:solidFill>
              </a:rPr>
              <a:t>” for the </a:t>
            </a:r>
            <a:r>
              <a:rPr lang="en" sz="1200" b="1" i="1">
                <a:solidFill>
                  <a:schemeClr val="dk1"/>
                </a:solidFill>
              </a:rPr>
              <a:t>Standards and Objectives </a:t>
            </a:r>
            <a:r>
              <a:rPr lang="en" sz="1200" b="1" i="1" u="sng">
                <a:solidFill>
                  <a:schemeClr val="dk1"/>
                </a:solidFill>
              </a:rPr>
              <a:t>Indicator</a:t>
            </a:r>
            <a:r>
              <a:rPr lang="en" sz="1200">
                <a:solidFill>
                  <a:schemeClr val="dk1"/>
                </a:solidFill>
              </a:rPr>
              <a:t>. </a:t>
            </a:r>
            <a:r>
              <a:rPr lang="en" sz="1200" i="1">
                <a:solidFill>
                  <a:schemeClr val="dk1"/>
                </a:solidFill>
              </a:rPr>
              <a:t>Descriptors provide clear guidance on what is expected within each of the indicators at each level. Additionally, the LER  is based on a scale of 1-5. </a:t>
            </a:r>
            <a:endParaRPr sz="1200" i="1">
              <a:solidFill>
                <a:schemeClr val="dk1"/>
              </a:solidFill>
            </a:endParaRPr>
          </a:p>
          <a:p>
            <a:pPr marL="0" lvl="0" indent="0" algn="l" rtl="0">
              <a:spcBef>
                <a:spcPts val="0"/>
              </a:spcBef>
              <a:spcAft>
                <a:spcPts val="0"/>
              </a:spcAft>
              <a:buNone/>
            </a:pPr>
            <a:r>
              <a:rPr lang="en" sz="1200" b="1">
                <a:solidFill>
                  <a:schemeClr val="dk1"/>
                </a:solidFill>
              </a:rPr>
              <a:t>(CLICK)</a:t>
            </a:r>
            <a:endParaRPr sz="1200" b="1">
              <a:solidFill>
                <a:schemeClr val="dk1"/>
              </a:solidFill>
            </a:endParaRPr>
          </a:p>
          <a:p>
            <a:pPr marL="0" lvl="0" indent="0" algn="l" rtl="0">
              <a:spcBef>
                <a:spcPts val="0"/>
              </a:spcBef>
              <a:spcAft>
                <a:spcPts val="0"/>
              </a:spcAft>
              <a:buNone/>
            </a:pPr>
            <a:endParaRPr sz="1200" b="1">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Now the  arrow is identifying the 3 different performance levels outlined on the LER . The rubric is based on a 1-5 scale.  At the highest level of performance is “</a:t>
            </a:r>
            <a:r>
              <a:rPr lang="en" sz="1200" b="1" i="1">
                <a:solidFill>
                  <a:schemeClr val="dk1"/>
                </a:solidFill>
              </a:rPr>
              <a:t>Significantly Above Expectations/Exemplary/5</a:t>
            </a:r>
            <a:r>
              <a:rPr lang="en" sz="1200" i="1">
                <a:solidFill>
                  <a:schemeClr val="dk1"/>
                </a:solidFill>
              </a:rPr>
              <a:t>”; then, the “</a:t>
            </a:r>
            <a:r>
              <a:rPr lang="en" sz="1200" b="1" i="1">
                <a:solidFill>
                  <a:schemeClr val="dk1"/>
                </a:solidFill>
              </a:rPr>
              <a:t>At Expectations/Proficient/3 level</a:t>
            </a:r>
            <a:r>
              <a:rPr lang="en" sz="1200" i="1">
                <a:solidFill>
                  <a:schemeClr val="dk1"/>
                </a:solidFill>
              </a:rPr>
              <a:t> is outlined; and lastly, the “</a:t>
            </a:r>
            <a:r>
              <a:rPr lang="en" sz="1200" b="1" i="1">
                <a:solidFill>
                  <a:schemeClr val="dk1"/>
                </a:solidFill>
              </a:rPr>
              <a:t>Significantly Below Expectations/Unsatisfactory/1</a:t>
            </a:r>
            <a:r>
              <a:rPr lang="en" sz="1200" i="1">
                <a:solidFill>
                  <a:schemeClr val="dk1"/>
                </a:solidFill>
              </a:rPr>
              <a:t>” level is outlined..</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The </a:t>
            </a:r>
            <a:r>
              <a:rPr lang="en" sz="1200" b="1" i="1">
                <a:solidFill>
                  <a:schemeClr val="dk1"/>
                </a:solidFill>
              </a:rPr>
              <a:t>3 main performance levels are outlined  </a:t>
            </a:r>
            <a:r>
              <a:rPr lang="en" sz="1200" i="1">
                <a:solidFill>
                  <a:schemeClr val="dk1"/>
                </a:solidFill>
              </a:rPr>
              <a:t>However, it is important to know that a performance level of </a:t>
            </a:r>
            <a:r>
              <a:rPr lang="en" sz="1200" b="1" i="1">
                <a:solidFill>
                  <a:schemeClr val="dk1"/>
                </a:solidFill>
              </a:rPr>
              <a:t>2</a:t>
            </a:r>
            <a:r>
              <a:rPr lang="en" sz="1200" i="1">
                <a:solidFill>
                  <a:schemeClr val="dk1"/>
                </a:solidFill>
              </a:rPr>
              <a:t> or </a:t>
            </a:r>
            <a:r>
              <a:rPr lang="en" sz="1200" b="1" i="1">
                <a:solidFill>
                  <a:schemeClr val="dk1"/>
                </a:solidFill>
              </a:rPr>
              <a:t>4 </a:t>
            </a:r>
            <a:r>
              <a:rPr lang="en" sz="1200" i="1">
                <a:solidFill>
                  <a:schemeClr val="dk1"/>
                </a:solidFill>
              </a:rPr>
              <a:t>can also be assigned based on the preponderance and quality of evidence from the lesson.</a:t>
            </a:r>
            <a:endParaRPr sz="1200" i="1">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Lastly, we want to point out what each of these 3 performance levels mean. </a:t>
            </a:r>
            <a:r>
              <a:rPr lang="en" sz="1200" b="1" i="1">
                <a:solidFill>
                  <a:schemeClr val="dk1"/>
                </a:solidFill>
              </a:rPr>
              <a:t>(CLICK) </a:t>
            </a:r>
            <a:r>
              <a:rPr lang="en" sz="1200" i="1">
                <a:solidFill>
                  <a:schemeClr val="dk1"/>
                </a:solidFill>
              </a:rPr>
              <a:t>You can see that the arrow is now pointing to the row that describes the Exemplary (Significantly Above Expectations), Proficient (At Expectations), and Unsatisfactory (Significantly Below Expectations) levels. The description of performance level element of the rubric supports our understanding of the shifts from unsatisfactory to exemplary for teachers and students and takes into account the progression of student learning embedded in the rubric that we learned about earlier this morning.</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We stay focused on the “</a:t>
            </a:r>
            <a:r>
              <a:rPr lang="en" sz="1200" b="1" i="1">
                <a:solidFill>
                  <a:schemeClr val="dk1"/>
                </a:solidFill>
              </a:rPr>
              <a:t>At Expectations/Proficient/3 level</a:t>
            </a:r>
            <a:r>
              <a:rPr lang="en" sz="1200" i="1">
                <a:solidFill>
                  <a:schemeClr val="dk1"/>
                </a:solidFill>
              </a:rPr>
              <a:t>” as a starting point. Remember the research shows that by consistently teaching according to the Proficient levels of the LER , we will be growing students the expected one year’s target of growth for the school year. This Proficient level ensures that “Rock Solid/strong” teaching and learning is happening. This would be a teacher that I would want my own children to have. </a:t>
            </a:r>
            <a:r>
              <a:rPr lang="en" sz="1200" b="1" i="1">
                <a:solidFill>
                  <a:schemeClr val="dk1"/>
                </a:solidFill>
              </a:rPr>
              <a:t>Transitioning to the LER will involve a shift in mindset that is critical.</a:t>
            </a:r>
            <a:r>
              <a:rPr lang="en" sz="1200" i="1">
                <a:solidFill>
                  <a:schemeClr val="dk1"/>
                </a:solidFill>
              </a:rPr>
              <a:t> Unlike the Compass rubric, which was more of a “mastery tool”, the Louisiana Educator Rubric is a “growth tool”. This tool can be used to grow the most accomplished teachers, grow the newest teachers, and to grow all teachers in between. </a:t>
            </a:r>
            <a:endParaRPr sz="1200" i="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edf3ecb708_0_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g2edf3ecb708_0_1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3 min</a:t>
            </a:r>
            <a:endParaRPr sz="1200"/>
          </a:p>
          <a:p>
            <a:pPr marL="0" lvl="0" indent="0" algn="l" rtl="0">
              <a:lnSpc>
                <a:spcPct val="100000"/>
              </a:lnSpc>
              <a:spcBef>
                <a:spcPts val="0"/>
              </a:spcBef>
              <a:spcAft>
                <a:spcPts val="0"/>
              </a:spcAft>
              <a:buNone/>
            </a:pPr>
            <a:r>
              <a:rPr lang="en" sz="1200"/>
              <a:t>Say: </a:t>
            </a:r>
            <a:r>
              <a:rPr lang="en" sz="1200" i="1"/>
              <a:t>Take a moment to examine this model of the learning progression on p.3 in PG. You may make connections to the slide earlier this morning where we walked through the student learning progression alongside effective instruction. </a:t>
            </a:r>
            <a:endParaRPr sz="1200" i="1"/>
          </a:p>
          <a:p>
            <a:pPr marL="0" lvl="0" indent="0" algn="l" rtl="0">
              <a:lnSpc>
                <a:spcPct val="100000"/>
              </a:lnSpc>
              <a:spcBef>
                <a:spcPts val="0"/>
              </a:spcBef>
              <a:spcAft>
                <a:spcPts val="0"/>
              </a:spcAft>
              <a:buNone/>
            </a:pPr>
            <a:endParaRPr sz="1200" i="1"/>
          </a:p>
          <a:p>
            <a:pPr marL="0" lvl="0" indent="0" algn="l" rtl="0">
              <a:lnSpc>
                <a:spcPct val="100000"/>
              </a:lnSpc>
              <a:spcBef>
                <a:spcPts val="0"/>
              </a:spcBef>
              <a:spcAft>
                <a:spcPts val="0"/>
              </a:spcAft>
              <a:buNone/>
            </a:pPr>
            <a:r>
              <a:rPr lang="en" sz="1200"/>
              <a:t>Say: </a:t>
            </a:r>
            <a:r>
              <a:rPr lang="en" sz="1200" i="1"/>
              <a:t>When students are engaged in work, “</a:t>
            </a:r>
            <a:r>
              <a:rPr lang="en" sz="1200" b="1" i="1"/>
              <a:t>Doing</a:t>
            </a:r>
            <a:r>
              <a:rPr lang="en" sz="1200" i="1"/>
              <a:t>” learning, the instruction is at the proficient level (3). The teacher is directing the learning for the majority of the lesson. This is “rock solid” and effective. </a:t>
            </a:r>
            <a:r>
              <a:rPr lang="en" sz="1200" b="1" i="1"/>
              <a:t>Then</a:t>
            </a:r>
            <a:r>
              <a:rPr lang="en" sz="1200" i="1"/>
              <a:t>, you’ll notice as we move forward in this progression of learning, students move to the next level, “</a:t>
            </a:r>
            <a:r>
              <a:rPr lang="en" sz="1200" b="1" i="1"/>
              <a:t>Understanding</a:t>
            </a:r>
            <a:r>
              <a:rPr lang="en" sz="1200" i="1"/>
              <a:t>” where the teacher shifts to more of a “facilitation” approach and students begin to shift from just procedurally engaging in the learning to taking some ownership of their learning. </a:t>
            </a:r>
            <a:r>
              <a:rPr lang="en" sz="1200" b="1" i="1"/>
              <a:t>Then</a:t>
            </a:r>
            <a:r>
              <a:rPr lang="en" sz="1200" i="1"/>
              <a:t>, at the exemplary level (5) on the rubric, the teacher </a:t>
            </a:r>
            <a:r>
              <a:rPr lang="en" sz="1200" b="1" i="1"/>
              <a:t>and</a:t>
            </a:r>
            <a:r>
              <a:rPr lang="en" sz="1200" i="1"/>
              <a:t> students co-facilitate their learning and students are truly and fully </a:t>
            </a:r>
            <a:r>
              <a:rPr lang="en" sz="1200" b="1" i="1"/>
              <a:t>Owning</a:t>
            </a:r>
            <a:r>
              <a:rPr lang="en" sz="1200" i="1"/>
              <a:t> their learning and are able to share what they have learned, apply and extend their learning, and take responsibility for their learning. </a:t>
            </a:r>
            <a:endParaRPr sz="1200" i="1"/>
          </a:p>
          <a:p>
            <a:pPr marL="0" lvl="0" indent="0" algn="l" rtl="0">
              <a:lnSpc>
                <a:spcPct val="100000"/>
              </a:lnSpc>
              <a:spcBef>
                <a:spcPts val="0"/>
              </a:spcBef>
              <a:spcAft>
                <a:spcPts val="0"/>
              </a:spcAft>
              <a:buNone/>
            </a:pPr>
            <a:endParaRPr sz="1200" i="1"/>
          </a:p>
          <a:p>
            <a:pPr marL="0" lvl="0" indent="0" algn="l" rtl="0">
              <a:spcBef>
                <a:spcPts val="0"/>
              </a:spcBef>
              <a:spcAft>
                <a:spcPts val="0"/>
              </a:spcAft>
              <a:buNone/>
            </a:pPr>
            <a:r>
              <a:rPr lang="en" sz="1200" i="1">
                <a:solidFill>
                  <a:schemeClr val="dk1"/>
                </a:solidFill>
              </a:rPr>
              <a:t>It is important to know that the rubric is developed to support teachers in shifting from proficient to exemplary instruction through the incorporation of student ownership language and expectations. As you continue to study the rubric and deepen your working knowledge of the rubric beyond this training, you will become more familiar with the language at the exemplary level that reflects student ownership of learning at its highest level.</a:t>
            </a:r>
            <a:endParaRPr sz="1200" i="1">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a:solidFill>
                  <a:schemeClr val="dk1"/>
                </a:solidFill>
              </a:rPr>
              <a:t>Transition</a:t>
            </a:r>
            <a:r>
              <a:rPr lang="en" sz="1200" i="1">
                <a:solidFill>
                  <a:schemeClr val="dk1"/>
                </a:solidFill>
              </a:rPr>
              <a:t>: Whew! Great learning so far, right?! So, let’s take a moment to recap the 4 main domains of the LER…</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edf3ecb708_0_1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edf3ecb708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Before we move forward and start diving into the LER  itself, let’s take a moment to reflect back on components of the rubric</a:t>
            </a:r>
            <a:r>
              <a:rPr lang="en" sz="1200">
                <a:solidFill>
                  <a:schemeClr val="dk1"/>
                </a:solidFill>
              </a:rPr>
              <a:t>. </a:t>
            </a:r>
            <a:r>
              <a:rPr lang="en" sz="1200" i="1">
                <a:solidFill>
                  <a:schemeClr val="dk1"/>
                </a:solidFill>
              </a:rPr>
              <a:t>There are 4 domains of the Louisiana Educator Rubric, and each domain consists of a series of indicators and descriptors that are are defined at the Exemplary, Proficient, and Unsatisfactory levels. This is a 5-point rubric, and ratings/scores of 2 and 4 can also be assigned based on where the preponderance of evidence falls.</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r>
              <a:rPr lang="en" sz="1200">
                <a:solidFill>
                  <a:schemeClr val="dk1"/>
                </a:solidFill>
              </a:rPr>
              <a:t>Transition: </a:t>
            </a:r>
            <a:r>
              <a:rPr lang="en" sz="1200" i="1">
                <a:solidFill>
                  <a:schemeClr val="dk1"/>
                </a:solidFill>
              </a:rPr>
              <a:t>So, now that we’ve seen the big picture, let’s move on to the LER rubric deep dives.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edf3ecb708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2edf3ecb708_0_19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54 min into morning session at the start of this slide </a:t>
            </a:r>
            <a:endParaRPr sz="1200"/>
          </a:p>
          <a:p>
            <a:pPr marL="0" lvl="0" indent="0" algn="l" rtl="0">
              <a:lnSpc>
                <a:spcPct val="100000"/>
              </a:lnSpc>
              <a:spcBef>
                <a:spcPts val="0"/>
              </a:spcBef>
              <a:spcAft>
                <a:spcPts val="0"/>
              </a:spcAft>
              <a:buNone/>
            </a:pPr>
            <a:r>
              <a:rPr lang="en" sz="1200"/>
              <a:t>1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Say: </a:t>
            </a:r>
            <a:r>
              <a:rPr lang="en" sz="1200" i="1"/>
              <a:t>Engaging in the rubric deep dives is where we will really push our thinking to:</a:t>
            </a:r>
            <a:endParaRPr sz="1200" i="1"/>
          </a:p>
          <a:p>
            <a:pPr marL="457200" lvl="0" indent="-304800" algn="l" rtl="0">
              <a:lnSpc>
                <a:spcPct val="100000"/>
              </a:lnSpc>
              <a:spcBef>
                <a:spcPts val="0"/>
              </a:spcBef>
              <a:spcAft>
                <a:spcPts val="0"/>
              </a:spcAft>
              <a:buSzPts val="1200"/>
              <a:buChar char="●"/>
            </a:pPr>
            <a:r>
              <a:rPr lang="en" sz="1200" i="1"/>
              <a:t>construct knowledge of the rubric indicators and descriptors and</a:t>
            </a:r>
            <a:endParaRPr sz="1200" i="1"/>
          </a:p>
          <a:p>
            <a:pPr marL="457200" lvl="0" indent="-304800" algn="l" rtl="0">
              <a:lnSpc>
                <a:spcPct val="100000"/>
              </a:lnSpc>
              <a:spcBef>
                <a:spcPts val="0"/>
              </a:spcBef>
              <a:spcAft>
                <a:spcPts val="0"/>
              </a:spcAft>
              <a:buSzPts val="1200"/>
              <a:buChar char="●"/>
            </a:pPr>
            <a:r>
              <a:rPr lang="en" sz="1200" i="1"/>
              <a:t>apply connections between evidence and the LER to define instructional effectiveness.</a:t>
            </a:r>
            <a:endParaRPr sz="1200" i="1"/>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edf3ecb70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2edf3ecb708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4 min</a:t>
            </a:r>
            <a:endParaRPr sz="1200">
              <a:latin typeface="Arial"/>
              <a:ea typeface="Arial"/>
              <a:cs typeface="Arial"/>
              <a:sym typeface="Arial"/>
            </a:endParaRPr>
          </a:p>
          <a:p>
            <a:pPr marL="0" lvl="0" indent="0" algn="l" rtl="0">
              <a:lnSpc>
                <a:spcPct val="100000"/>
              </a:lnSpc>
              <a:spcBef>
                <a:spcPts val="0"/>
              </a:spcBef>
              <a:spcAft>
                <a:spcPts val="0"/>
              </a:spcAft>
              <a:buNone/>
            </a:pPr>
            <a:r>
              <a:rPr lang="en" sz="1200"/>
              <a:t>Presenter Note: Video Clip: 1. LER Teacher Training Supt. Brumley_Clip 1_Video Message</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As you listen to Dr. Brumley’s message about LEADS, take note of what resonates with you.</a:t>
            </a:r>
            <a:endParaRPr sz="1200" i="1"/>
          </a:p>
          <a:p>
            <a:pPr marL="0" lvl="0" indent="0" algn="l" rtl="0">
              <a:lnSpc>
                <a:spcPct val="100000"/>
              </a:lnSpc>
              <a:spcBef>
                <a:spcPts val="0"/>
              </a:spcBef>
              <a:spcAft>
                <a:spcPts val="0"/>
              </a:spcAft>
              <a:buNone/>
            </a:pPr>
            <a:endParaRPr sz="1200" i="1"/>
          </a:p>
          <a:p>
            <a:pPr marL="0" lvl="0" indent="0" algn="l" rtl="0">
              <a:spcBef>
                <a:spcPts val="0"/>
              </a:spcBef>
              <a:spcAft>
                <a:spcPts val="0"/>
              </a:spcAft>
              <a:buClr>
                <a:schemeClr val="dk1"/>
              </a:buClr>
              <a:buSzPts val="1100"/>
              <a:buFont typeface="Arial"/>
              <a:buNone/>
            </a:pPr>
            <a:r>
              <a:rPr lang="en" sz="1200">
                <a:solidFill>
                  <a:schemeClr val="dk1"/>
                </a:solidFill>
              </a:rPr>
              <a:t>Presenter plays video message from Dr. Brumley. Then, asks 1-3 teachers to share their key takeaways from Dr. Brumley’s message. </a:t>
            </a:r>
            <a:endParaRPr sz="1200"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edf3ecb708_0_1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g2edf3ecb708_0_19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1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Say: </a:t>
            </a:r>
            <a:r>
              <a:rPr lang="en" sz="1200" i="1"/>
              <a:t>Before you engage in the first rubric deep dive, I am going to model the process. As I model you can follow along and annotate and capture notes in your Participant Guide p. 4-5. Page 4 shows the descriptors for all levels of the Activities and Materials indicator. For the purpose of the model, we will only focus on the “Content” descriptors for the Activities and Materials indicator in the Instruction Domain of the rubric. You will need to have PG pages 4-5 ready along with a highlighter and pen.</a:t>
            </a:r>
            <a:endParaRPr sz="1200" i="1"/>
          </a:p>
          <a:p>
            <a:pPr marL="0" lvl="0" indent="0" algn="l" rtl="0">
              <a:lnSpc>
                <a:spcPct val="100000"/>
              </a:lnSpc>
              <a:spcBef>
                <a:spcPts val="0"/>
              </a:spcBef>
              <a:spcAft>
                <a:spcPts val="0"/>
              </a:spcAft>
              <a:buNone/>
            </a:pPr>
            <a:endParaRPr sz="1200" i="1"/>
          </a:p>
          <a:p>
            <a:pPr marL="0" lvl="0" indent="0" algn="l" rtl="0">
              <a:lnSpc>
                <a:spcPct val="100000"/>
              </a:lnSpc>
              <a:spcBef>
                <a:spcPts val="0"/>
              </a:spcBef>
              <a:spcAft>
                <a:spcPts val="0"/>
              </a:spcAft>
              <a:buNone/>
            </a:pPr>
            <a:endParaRPr sz="1200" i="1"/>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edf3ecb708_0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g2edf3ecb708_0_19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1 min</a:t>
            </a:r>
            <a:endParaRPr sz="1200"/>
          </a:p>
          <a:p>
            <a:pPr marL="0" lvl="0" indent="0" algn="l" rtl="0">
              <a:lnSpc>
                <a:spcPct val="100000"/>
              </a:lnSpc>
              <a:spcBef>
                <a:spcPts val="0"/>
              </a:spcBef>
              <a:spcAft>
                <a:spcPts val="0"/>
              </a:spcAft>
              <a:buNone/>
            </a:pPr>
            <a:r>
              <a:rPr lang="en" sz="1200"/>
              <a:t>Presenter Note: Presenter should also refer to the anchor chart posted in the room while explaining the 3-step analysis process on the slide.</a:t>
            </a:r>
            <a:endParaRPr sz="1200"/>
          </a:p>
          <a:p>
            <a:pPr marL="0" lvl="0" indent="0" algn="l" rtl="0">
              <a:lnSpc>
                <a:spcPct val="100000"/>
              </a:lnSpc>
              <a:spcBef>
                <a:spcPts val="0"/>
              </a:spcBef>
              <a:spcAft>
                <a:spcPts val="0"/>
              </a:spcAft>
              <a:buClr>
                <a:schemeClr val="dk1"/>
              </a:buClr>
              <a:buSzPts val="1100"/>
              <a:buNone/>
            </a:pPr>
            <a:endParaRPr sz="1200"/>
          </a:p>
          <a:p>
            <a:pPr marL="0" lvl="0" indent="0" algn="l" rtl="0">
              <a:lnSpc>
                <a:spcPct val="100000"/>
              </a:lnSpc>
              <a:spcBef>
                <a:spcPts val="0"/>
              </a:spcBef>
              <a:spcAft>
                <a:spcPts val="0"/>
              </a:spcAft>
              <a:buNone/>
            </a:pPr>
            <a:r>
              <a:rPr lang="en" sz="1200"/>
              <a:t>Say: </a:t>
            </a:r>
            <a:r>
              <a:rPr lang="en" sz="1200" i="1"/>
              <a:t>I will be modeling this analysis process for the rubric deep dives, following these 3 steps </a:t>
            </a:r>
            <a:r>
              <a:rPr lang="en" sz="1200" b="1"/>
              <a:t>(refer to chart)</a:t>
            </a:r>
            <a:r>
              <a:rPr lang="en" sz="1200"/>
              <a:t> </a:t>
            </a:r>
            <a:r>
              <a:rPr lang="en" sz="1200" i="1"/>
              <a:t>to determine the overall </a:t>
            </a:r>
            <a:r>
              <a:rPr lang="en" sz="1200" b="1" i="1"/>
              <a:t>essence</a:t>
            </a:r>
            <a:r>
              <a:rPr lang="en" sz="1200" i="1"/>
              <a:t> of an indicator. This is an important process that we will engage in while digging into the rubric so that we can begin to get a deeper understanding of the practices in the rubric. After my model, you will follow this process for capturing the </a:t>
            </a:r>
            <a:r>
              <a:rPr lang="en" sz="1200" b="1" i="1"/>
              <a:t>essence</a:t>
            </a:r>
            <a:r>
              <a:rPr lang="en" sz="1200" i="1"/>
              <a:t> of other rubric indicators from the Instruction and Environment Domains.</a:t>
            </a:r>
            <a:endParaRPr sz="1200"/>
          </a:p>
          <a:p>
            <a:pPr marL="0" lvl="0" indent="0" algn="l" rtl="0">
              <a:lnSpc>
                <a:spcPct val="100000"/>
              </a:lnSpc>
              <a:spcBef>
                <a:spcPts val="0"/>
              </a:spcBef>
              <a:spcAft>
                <a:spcPts val="0"/>
              </a:spcAft>
              <a:buClr>
                <a:schemeClr val="dk1"/>
              </a:buClr>
              <a:buSzPts val="1100"/>
              <a:buNone/>
            </a:pPr>
            <a:endParaRPr sz="1200" i="1"/>
          </a:p>
          <a:p>
            <a:pPr marL="0" lvl="0" indent="0" algn="l" rtl="0">
              <a:lnSpc>
                <a:spcPct val="100000"/>
              </a:lnSpc>
              <a:spcBef>
                <a:spcPts val="0"/>
              </a:spcBef>
              <a:spcAft>
                <a:spcPts val="0"/>
              </a:spcAft>
              <a:buNone/>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edf3ecb708_0_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2edf3ecb708_0_19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19"/>
              </a:spcBef>
              <a:spcAft>
                <a:spcPts val="0"/>
              </a:spcAft>
              <a:buNone/>
            </a:pPr>
            <a:r>
              <a:rPr lang="en" sz="1200"/>
              <a:t>5 min</a:t>
            </a:r>
            <a:endParaRPr sz="1200"/>
          </a:p>
          <a:p>
            <a:pPr marL="0" lvl="0" indent="0" algn="l" rtl="0">
              <a:lnSpc>
                <a:spcPct val="90000"/>
              </a:lnSpc>
              <a:spcBef>
                <a:spcPts val="1019"/>
              </a:spcBef>
              <a:spcAft>
                <a:spcPts val="0"/>
              </a:spcAft>
              <a:buNone/>
            </a:pPr>
            <a:r>
              <a:rPr lang="en" sz="1200"/>
              <a:t>Say: </a:t>
            </a:r>
            <a:r>
              <a:rPr lang="en" sz="1200" i="1"/>
              <a:t>For the model, (and conservation of time), I am going to focus only on the first 5 descriptors (The “Content” focused descriptors) in the Activities and Materials indicator. You will find the essence of the rest of the indicators, using this process, in your table teams following the model. As I model my thinking and identify some essence words for this section of the Activities and Materials indicator, please jot these key essence words in your PG p. 5 in the space provided.</a:t>
            </a:r>
            <a:endParaRPr sz="1200"/>
          </a:p>
          <a:p>
            <a:pPr marL="0" lvl="0" indent="0" algn="l" rtl="0">
              <a:lnSpc>
                <a:spcPct val="90000"/>
              </a:lnSpc>
              <a:spcBef>
                <a:spcPts val="1019"/>
              </a:spcBef>
              <a:spcAft>
                <a:spcPts val="0"/>
              </a:spcAft>
              <a:buNone/>
            </a:pPr>
            <a:r>
              <a:rPr lang="en" sz="1200" b="1">
                <a:solidFill>
                  <a:schemeClr val="dk1"/>
                </a:solidFill>
              </a:rPr>
              <a:t>(Presenter Note: frequency vocabulary in orange on the slide: all, majority, few) </a:t>
            </a:r>
            <a:endParaRPr sz="1200" b="1">
              <a:solidFill>
                <a:schemeClr val="dk1"/>
              </a:solidFill>
            </a:endParaRPr>
          </a:p>
          <a:p>
            <a:pPr marL="457200" lvl="0" indent="-304800" algn="l" rtl="0">
              <a:lnSpc>
                <a:spcPct val="90000"/>
              </a:lnSpc>
              <a:spcBef>
                <a:spcPts val="1019"/>
              </a:spcBef>
              <a:spcAft>
                <a:spcPts val="0"/>
              </a:spcAft>
              <a:buSzPts val="1200"/>
              <a:buChar char="●"/>
            </a:pPr>
            <a:r>
              <a:rPr lang="en" sz="1200" b="1">
                <a:solidFill>
                  <a:schemeClr val="dk1"/>
                </a:solidFill>
              </a:rPr>
              <a:t>Say: </a:t>
            </a:r>
            <a:r>
              <a:rPr lang="en" sz="1200" b="1" i="1">
                <a:solidFill>
                  <a:schemeClr val="dk1"/>
                </a:solidFill>
              </a:rPr>
              <a:t>Step 1</a:t>
            </a:r>
            <a:r>
              <a:rPr lang="en" sz="1200" i="1"/>
              <a:t>: </a:t>
            </a:r>
            <a:r>
              <a:rPr lang="en" sz="1200" i="1" u="sng"/>
              <a:t>Compare changes in descriptors across performance levels</a:t>
            </a:r>
            <a:r>
              <a:rPr lang="en" sz="1200" i="1"/>
              <a:t>, focusing on frequency vocabulary: What I notice when I look at these descriptors is that the sole difference in language is in the frequency vocabulary</a:t>
            </a:r>
            <a:r>
              <a:rPr lang="en" sz="1200"/>
              <a:t> </a:t>
            </a:r>
            <a:r>
              <a:rPr lang="en" sz="1200" i="1"/>
              <a:t>. While this is not always the case with other indicators, this is true of Activities and Materials. I see the shift in language from </a:t>
            </a:r>
            <a:r>
              <a:rPr lang="en" sz="1200" b="1" i="1" u="sng"/>
              <a:t>few</a:t>
            </a:r>
            <a:r>
              <a:rPr lang="en" sz="1200" i="1" u="sng"/>
              <a:t> </a:t>
            </a:r>
            <a:r>
              <a:rPr lang="en" sz="1200" i="1"/>
              <a:t>to </a:t>
            </a:r>
            <a:r>
              <a:rPr lang="en" sz="1200" b="1" i="1" u="sng"/>
              <a:t>majority</a:t>
            </a:r>
            <a:r>
              <a:rPr lang="en" sz="1200" i="1" u="sng"/>
              <a:t> </a:t>
            </a:r>
            <a:r>
              <a:rPr lang="en" sz="1200" i="1"/>
              <a:t>to </a:t>
            </a:r>
            <a:r>
              <a:rPr lang="en" sz="1200" b="1" i="1" u="sng"/>
              <a:t>all</a:t>
            </a:r>
            <a:r>
              <a:rPr lang="en" sz="1200" i="1" u="sng"/>
              <a:t> </a:t>
            </a:r>
            <a:r>
              <a:rPr lang="en" sz="1200" i="1"/>
              <a:t>across the performance levels. Why might that be important? Let’s look at the descriptor language and come back. </a:t>
            </a:r>
            <a:endParaRPr sz="1200" i="1"/>
          </a:p>
          <a:p>
            <a:pPr marL="0" lvl="0" indent="0" algn="l" rtl="0">
              <a:lnSpc>
                <a:spcPct val="90000"/>
              </a:lnSpc>
              <a:spcBef>
                <a:spcPts val="1019"/>
              </a:spcBef>
              <a:spcAft>
                <a:spcPts val="0"/>
              </a:spcAft>
              <a:buNone/>
            </a:pPr>
            <a:r>
              <a:rPr lang="en" sz="1200" i="1">
                <a:solidFill>
                  <a:schemeClr val="dk1"/>
                </a:solidFill>
              </a:rPr>
              <a:t> </a:t>
            </a:r>
            <a:r>
              <a:rPr lang="en" sz="1200" b="1">
                <a:solidFill>
                  <a:schemeClr val="dk1"/>
                </a:solidFill>
              </a:rPr>
              <a:t>(Presenter Note: key words in green on slide; proficient (3) column)</a:t>
            </a:r>
            <a:endParaRPr sz="1200" i="1"/>
          </a:p>
          <a:p>
            <a:pPr marL="457200" lvl="0" indent="-304800" algn="l" rtl="0">
              <a:lnSpc>
                <a:spcPct val="90000"/>
              </a:lnSpc>
              <a:spcBef>
                <a:spcPts val="1019"/>
              </a:spcBef>
              <a:spcAft>
                <a:spcPts val="0"/>
              </a:spcAft>
              <a:buSzPts val="1200"/>
              <a:buChar char="●"/>
            </a:pPr>
            <a:r>
              <a:rPr lang="en" sz="1200" b="1"/>
              <a:t>Say:</a:t>
            </a:r>
            <a:r>
              <a:rPr lang="en" sz="1200" b="1" i="1"/>
              <a:t> Step 2</a:t>
            </a:r>
            <a:r>
              <a:rPr lang="en" sz="1200" i="1"/>
              <a:t>:</a:t>
            </a:r>
            <a:r>
              <a:rPr lang="en" sz="1200" i="1">
                <a:solidFill>
                  <a:schemeClr val="dk1"/>
                </a:solidFill>
              </a:rPr>
              <a:t> </a:t>
            </a:r>
            <a:r>
              <a:rPr lang="en" sz="1200" i="1" u="sng">
                <a:solidFill>
                  <a:schemeClr val="dk1"/>
                </a:solidFill>
              </a:rPr>
              <a:t>Highlight key words in each descriptor</a:t>
            </a:r>
            <a:r>
              <a:rPr lang="en" sz="1200" i="1">
                <a:solidFill>
                  <a:schemeClr val="dk1"/>
                </a:solidFill>
              </a:rPr>
              <a:t>.. In the ‘</a:t>
            </a:r>
            <a:r>
              <a:rPr lang="en" sz="1200" b="1" i="1" u="sng">
                <a:solidFill>
                  <a:schemeClr val="dk1"/>
                </a:solidFill>
              </a:rPr>
              <a:t>At Expectations</a:t>
            </a:r>
            <a:r>
              <a:rPr lang="en" sz="1200" i="1">
                <a:solidFill>
                  <a:schemeClr val="dk1"/>
                </a:solidFill>
              </a:rPr>
              <a:t>’ performance level, I see Activities and materials include </a:t>
            </a:r>
            <a:r>
              <a:rPr lang="en" sz="1200" b="1" i="1">
                <a:solidFill>
                  <a:schemeClr val="dk1"/>
                </a:solidFill>
              </a:rPr>
              <a:t>majority</a:t>
            </a:r>
            <a:r>
              <a:rPr lang="en" sz="1200" i="1">
                <a:solidFill>
                  <a:schemeClr val="dk1"/>
                </a:solidFill>
              </a:rPr>
              <a:t> of the following: support the lesson objectives, are challenging, elicit a variety of thinking, provide time for reflection and are relevant to students’ lives. I am thinking about what the key words are in those descriptors? Well, the activities and materials within the lesson have to support the </a:t>
            </a:r>
            <a:r>
              <a:rPr lang="en" sz="1200" b="1" i="1">
                <a:solidFill>
                  <a:schemeClr val="dk1"/>
                </a:solidFill>
              </a:rPr>
              <a:t>objectives</a:t>
            </a:r>
            <a:r>
              <a:rPr lang="en" sz="1200" i="1">
                <a:solidFill>
                  <a:schemeClr val="dk1"/>
                </a:solidFill>
              </a:rPr>
              <a:t>, they have to be </a:t>
            </a:r>
            <a:r>
              <a:rPr lang="en" sz="1200" b="1" i="1">
                <a:solidFill>
                  <a:schemeClr val="dk1"/>
                </a:solidFill>
              </a:rPr>
              <a:t>challenging</a:t>
            </a:r>
            <a:r>
              <a:rPr lang="en" sz="1200" i="1">
                <a:solidFill>
                  <a:schemeClr val="dk1"/>
                </a:solidFill>
              </a:rPr>
              <a:t>, they have to ensure attention and require </a:t>
            </a:r>
            <a:r>
              <a:rPr lang="en" sz="1200" b="1" i="1">
                <a:solidFill>
                  <a:schemeClr val="dk1"/>
                </a:solidFill>
              </a:rPr>
              <a:t>thinking</a:t>
            </a:r>
            <a:r>
              <a:rPr lang="en" sz="1200" i="1">
                <a:solidFill>
                  <a:schemeClr val="dk1"/>
                </a:solidFill>
              </a:rPr>
              <a:t>. Students are doing work that is meaningful and in direct connection to the lesson intention or objective. They also need opportunities to </a:t>
            </a:r>
            <a:r>
              <a:rPr lang="en" sz="1200" b="1" i="1">
                <a:solidFill>
                  <a:schemeClr val="dk1"/>
                </a:solidFill>
              </a:rPr>
              <a:t>reflect</a:t>
            </a:r>
            <a:r>
              <a:rPr lang="en" sz="1200" i="1">
                <a:solidFill>
                  <a:schemeClr val="dk1"/>
                </a:solidFill>
              </a:rPr>
              <a:t> on their thinking. And, the activities and materials must be </a:t>
            </a:r>
            <a:r>
              <a:rPr lang="en" sz="1200" b="1" i="1">
                <a:solidFill>
                  <a:schemeClr val="dk1"/>
                </a:solidFill>
              </a:rPr>
              <a:t>relevant</a:t>
            </a:r>
            <a:r>
              <a:rPr lang="en" sz="1200" i="1">
                <a:solidFill>
                  <a:schemeClr val="dk1"/>
                </a:solidFill>
              </a:rPr>
              <a:t> to the objective and students lives. This makes more sense now when I step back and think about the frequency vocabulary. If few or none of these ideas are present in a lesson, it can’t be adequately effective. Whereas when all of these concepts: alignment to </a:t>
            </a:r>
            <a:r>
              <a:rPr lang="en" sz="1200" b="1" i="1">
                <a:solidFill>
                  <a:schemeClr val="dk1"/>
                </a:solidFill>
              </a:rPr>
              <a:t>objectives</a:t>
            </a:r>
            <a:r>
              <a:rPr lang="en" sz="1200" i="1">
                <a:solidFill>
                  <a:schemeClr val="dk1"/>
                </a:solidFill>
              </a:rPr>
              <a:t>, </a:t>
            </a:r>
            <a:r>
              <a:rPr lang="en" sz="1200" b="1" i="1">
                <a:solidFill>
                  <a:schemeClr val="dk1"/>
                </a:solidFill>
              </a:rPr>
              <a:t>challenge</a:t>
            </a:r>
            <a:r>
              <a:rPr lang="en" sz="1200" i="1">
                <a:solidFill>
                  <a:schemeClr val="dk1"/>
                </a:solidFill>
              </a:rPr>
              <a:t>, </a:t>
            </a:r>
            <a:r>
              <a:rPr lang="en" sz="1200" b="1" i="1">
                <a:solidFill>
                  <a:schemeClr val="dk1"/>
                </a:solidFill>
              </a:rPr>
              <a:t>thinking</a:t>
            </a:r>
            <a:r>
              <a:rPr lang="en" sz="1200" i="1">
                <a:solidFill>
                  <a:schemeClr val="dk1"/>
                </a:solidFill>
              </a:rPr>
              <a:t>, </a:t>
            </a:r>
            <a:r>
              <a:rPr lang="en" sz="1200" b="1" i="1">
                <a:solidFill>
                  <a:schemeClr val="dk1"/>
                </a:solidFill>
              </a:rPr>
              <a:t>reflection</a:t>
            </a:r>
            <a:r>
              <a:rPr lang="en" sz="1200" i="1">
                <a:solidFill>
                  <a:schemeClr val="dk1"/>
                </a:solidFill>
              </a:rPr>
              <a:t> and </a:t>
            </a:r>
            <a:r>
              <a:rPr lang="en" sz="1200" b="1" i="1">
                <a:solidFill>
                  <a:schemeClr val="dk1"/>
                </a:solidFill>
              </a:rPr>
              <a:t>relevant</a:t>
            </a:r>
            <a:r>
              <a:rPr lang="en" sz="1200" i="1">
                <a:solidFill>
                  <a:schemeClr val="dk1"/>
                </a:solidFill>
              </a:rPr>
              <a:t> are present and engaged in by students, the lesson would ensure that expectations can be met.</a:t>
            </a:r>
            <a:endParaRPr sz="1200" i="1">
              <a:solidFill>
                <a:schemeClr val="dk1"/>
              </a:solidFill>
            </a:endParaRPr>
          </a:p>
          <a:p>
            <a:pPr marL="0" lvl="0" indent="0" algn="l" rtl="0">
              <a:lnSpc>
                <a:spcPct val="90000"/>
              </a:lnSpc>
              <a:spcBef>
                <a:spcPts val="1019"/>
              </a:spcBef>
              <a:spcAft>
                <a:spcPts val="0"/>
              </a:spcAft>
              <a:buNone/>
            </a:pPr>
            <a:endParaRPr sz="1200" i="1">
              <a:solidFill>
                <a:schemeClr val="dk1"/>
              </a:solidFill>
            </a:endParaRPr>
          </a:p>
          <a:p>
            <a:pPr marL="457200" lvl="0" indent="-304800" algn="l" rtl="0">
              <a:lnSpc>
                <a:spcPct val="90000"/>
              </a:lnSpc>
              <a:spcBef>
                <a:spcPts val="1000"/>
              </a:spcBef>
              <a:spcAft>
                <a:spcPts val="0"/>
              </a:spcAft>
              <a:buSzPts val="1200"/>
              <a:buChar char="●"/>
            </a:pPr>
            <a:r>
              <a:rPr lang="en" sz="1200" b="1">
                <a:solidFill>
                  <a:schemeClr val="dk1"/>
                </a:solidFill>
              </a:rPr>
              <a:t>Say: </a:t>
            </a:r>
            <a:r>
              <a:rPr lang="en" sz="1200" b="1" i="1">
                <a:solidFill>
                  <a:schemeClr val="dk1"/>
                </a:solidFill>
              </a:rPr>
              <a:t>Step 3</a:t>
            </a:r>
            <a:r>
              <a:rPr lang="en" sz="1200" i="1">
                <a:solidFill>
                  <a:schemeClr val="dk1"/>
                </a:solidFill>
              </a:rPr>
              <a:t>: After all key words are highlighted for an indicator, I need to </a:t>
            </a:r>
            <a:r>
              <a:rPr lang="en" sz="1200" i="1" u="sng">
                <a:solidFill>
                  <a:schemeClr val="dk1"/>
                </a:solidFill>
              </a:rPr>
              <a:t>identify the essence of the indicator </a:t>
            </a:r>
            <a:r>
              <a:rPr lang="en" sz="1200" i="1">
                <a:solidFill>
                  <a:schemeClr val="dk1"/>
                </a:solidFill>
              </a:rPr>
              <a:t>and record in 2-3 words. So that said, if I stepped back and identify just a few/2-3 (sometimes 4) words that would describe this indicator in its entirety, using language from the descriptors, I might say the essence of this indicator is captured by the words </a:t>
            </a:r>
            <a:r>
              <a:rPr lang="en" sz="1200" b="1" i="1">
                <a:solidFill>
                  <a:schemeClr val="dk1"/>
                </a:solidFill>
              </a:rPr>
              <a:t>objectives</a:t>
            </a:r>
            <a:r>
              <a:rPr lang="en" sz="1200" i="1">
                <a:solidFill>
                  <a:schemeClr val="dk1"/>
                </a:solidFill>
              </a:rPr>
              <a:t>, </a:t>
            </a:r>
            <a:r>
              <a:rPr lang="en" sz="1200" b="1" i="1">
                <a:solidFill>
                  <a:schemeClr val="dk1"/>
                </a:solidFill>
              </a:rPr>
              <a:t>challenging</a:t>
            </a:r>
            <a:r>
              <a:rPr lang="en" sz="1200" i="1">
                <a:solidFill>
                  <a:schemeClr val="dk1"/>
                </a:solidFill>
              </a:rPr>
              <a:t>, </a:t>
            </a:r>
            <a:r>
              <a:rPr lang="en" sz="1200" b="1" i="1">
                <a:solidFill>
                  <a:schemeClr val="dk1"/>
                </a:solidFill>
              </a:rPr>
              <a:t>thinking</a:t>
            </a:r>
            <a:r>
              <a:rPr lang="en" sz="1200" i="1">
                <a:solidFill>
                  <a:schemeClr val="dk1"/>
                </a:solidFill>
              </a:rPr>
              <a:t>, </a:t>
            </a:r>
            <a:r>
              <a:rPr lang="en" sz="1200" b="1" i="1">
                <a:solidFill>
                  <a:schemeClr val="dk1"/>
                </a:solidFill>
              </a:rPr>
              <a:t>reflection</a:t>
            </a:r>
            <a:r>
              <a:rPr lang="en" sz="1200" i="1">
                <a:solidFill>
                  <a:schemeClr val="dk1"/>
                </a:solidFill>
              </a:rPr>
              <a:t>, and </a:t>
            </a:r>
            <a:r>
              <a:rPr lang="en" sz="1200" b="1" i="1">
                <a:solidFill>
                  <a:schemeClr val="dk1"/>
                </a:solidFill>
              </a:rPr>
              <a:t>relevant</a:t>
            </a:r>
            <a:r>
              <a:rPr lang="en" sz="1200" i="1">
                <a:solidFill>
                  <a:schemeClr val="dk1"/>
                </a:solidFill>
              </a:rPr>
              <a:t>. </a:t>
            </a:r>
            <a:r>
              <a:rPr lang="en" sz="1200" b="1">
                <a:solidFill>
                  <a:schemeClr val="dk1"/>
                </a:solidFill>
              </a:rPr>
              <a:t>[CLICK for the essence words box to fly in]</a:t>
            </a:r>
            <a:r>
              <a:rPr lang="en" sz="1200">
                <a:solidFill>
                  <a:schemeClr val="dk1"/>
                </a:solidFill>
              </a:rPr>
              <a:t>. </a:t>
            </a:r>
            <a:r>
              <a:rPr lang="en" sz="1200" i="1">
                <a:solidFill>
                  <a:schemeClr val="dk1"/>
                </a:solidFill>
              </a:rPr>
              <a:t>So now I want to think about the environmental shifts that would need to be present for this type of instruction to occur. The expectations of the lesson would need to be communicated to students in order for them to engage with the activities and materials appropriately. I also know that when materials are relevant, challenging and require students to think and reflect, there is usually higher student engagement in a lesson, thus impacting their behavior.</a:t>
            </a:r>
            <a:endParaRPr sz="1200" i="1">
              <a:solidFill>
                <a:schemeClr val="dk1"/>
              </a:solidFill>
            </a:endParaRPr>
          </a:p>
          <a:p>
            <a:pPr marL="0" lvl="0" indent="0" algn="l" rtl="0">
              <a:lnSpc>
                <a:spcPct val="90000"/>
              </a:lnSpc>
              <a:spcBef>
                <a:spcPts val="1000"/>
              </a:spcBef>
              <a:spcAft>
                <a:spcPts val="0"/>
              </a:spcAft>
              <a:buNone/>
            </a:pPr>
            <a:r>
              <a:rPr lang="en" sz="1200" i="1">
                <a:solidFill>
                  <a:schemeClr val="dk1"/>
                </a:solidFill>
              </a:rPr>
              <a:t>Now, for time purposes, I only modeled this with a portion of this indicator “Content” descriptors. You’ll be working with all of the descriptors and your thoughts and decisions may change slightly.</a:t>
            </a:r>
            <a:endParaRPr sz="1200" i="1">
              <a:solidFill>
                <a:schemeClr val="dk1"/>
              </a:solidFill>
            </a:endParaRPr>
          </a:p>
          <a:p>
            <a:pPr marL="0" lvl="0" indent="0" algn="l" rtl="0">
              <a:lnSpc>
                <a:spcPct val="90000"/>
              </a:lnSpc>
              <a:spcBef>
                <a:spcPts val="1000"/>
              </a:spcBef>
              <a:spcAft>
                <a:spcPts val="0"/>
              </a:spcAft>
              <a:buNone/>
            </a:pPr>
            <a:r>
              <a:rPr lang="en" sz="1200" i="1">
                <a:solidFill>
                  <a:schemeClr val="dk1"/>
                </a:solidFill>
              </a:rPr>
              <a:t>I want to take a moment to make another connection to the rubric. The Presenting Instructional Content indicator includes a descriptor that states: presentation of content includes modeling by the teacher to demonstrate his or her performance expectations. By providing you the 3-step analysis process on a slide and on the anchor chart and modeling the process (steps and the thinking!) with an indicator, I demonstrated performance expectations to set you up for success.</a:t>
            </a:r>
            <a:endParaRPr sz="1200" i="1">
              <a:solidFill>
                <a:schemeClr val="dk1"/>
              </a:solidFill>
            </a:endParaRPr>
          </a:p>
          <a:p>
            <a:pPr marL="0" lvl="0" indent="0" algn="l" rtl="0">
              <a:lnSpc>
                <a:spcPct val="90000"/>
              </a:lnSpc>
              <a:spcBef>
                <a:spcPts val="1000"/>
              </a:spcBef>
              <a:spcAft>
                <a:spcPts val="0"/>
              </a:spcAft>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edf3ecb708_0_2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2edf3ecb708_0_2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62 min into the morning session at the start of this slide </a:t>
            </a:r>
            <a:endParaRPr sz="1200" dirty="0"/>
          </a:p>
          <a:p>
            <a:pPr marL="0" lvl="0" indent="0" algn="l" rtl="0">
              <a:lnSpc>
                <a:spcPct val="100000"/>
              </a:lnSpc>
              <a:spcBef>
                <a:spcPts val="0"/>
              </a:spcBef>
              <a:spcAft>
                <a:spcPts val="0"/>
              </a:spcAft>
              <a:buNone/>
            </a:pPr>
            <a:r>
              <a:rPr lang="en" sz="1200" dirty="0"/>
              <a:t>18 min total this slide activity</a:t>
            </a: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r>
              <a:rPr lang="en" sz="1200" dirty="0"/>
              <a:t>Presenter Note: Identifying the essence of each indicator is a very important exercise for teachers to engage in with support and feedback from school leaders (their evaluators/observers). Throughout the rubric deep dives, the presenter should keep in mind that teachers and evaluators/observers are taking the first step in this moment to build a common language and common expectations for instruction and student learning. Future support for teachers to deepen their understanding of the rubric will be rooted in this first learning opportunity and the common language and expectations that are established. Best practice would be for the Instructional Leadership Team, </a:t>
            </a:r>
            <a:r>
              <a:rPr lang="en" sz="1200" b="1" dirty="0"/>
              <a:t>before the teacher training</a:t>
            </a:r>
            <a:r>
              <a:rPr lang="en" sz="1200" dirty="0"/>
              <a:t>, to come to consensus on the essence of each indicator and to discuss any rubric vocabulary that may need further explanation and clarification when training teachers.</a:t>
            </a: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r>
              <a:rPr lang="en" sz="1200" b="1" dirty="0"/>
              <a:t>3 min</a:t>
            </a:r>
            <a:endParaRPr sz="1200" b="1" dirty="0"/>
          </a:p>
          <a:p>
            <a:pPr marL="0" lvl="0" indent="0" algn="l" rtl="0">
              <a:lnSpc>
                <a:spcPct val="100000"/>
              </a:lnSpc>
              <a:spcBef>
                <a:spcPts val="0"/>
              </a:spcBef>
              <a:spcAft>
                <a:spcPts val="0"/>
              </a:spcAft>
              <a:buNone/>
            </a:pPr>
            <a:r>
              <a:rPr lang="en" sz="1200" dirty="0"/>
              <a:t>Say: </a:t>
            </a:r>
            <a:r>
              <a:rPr lang="en" sz="1200" i="1" dirty="0"/>
              <a:t>We are going to engage in 5 deep dives to determine the essence words for groups of indicators from the Instruction and Environment Domains of the rubric. After your table group determines the essence for each group of indicators, we will watch a short video lesson clip to gather evidence for each group of indicators. </a:t>
            </a:r>
            <a:r>
              <a:rPr lang="en" sz="1200" i="1" dirty="0">
                <a:solidFill>
                  <a:schemeClr val="dk1"/>
                </a:solidFill>
              </a:rPr>
              <a:t>You can use your participant guide for the rubric deep dive activities. You will use pages 4-7 for this deep dive/set of indicators.</a:t>
            </a:r>
            <a:endParaRPr sz="1200" dirty="0">
              <a:solidFill>
                <a:schemeClr val="dk1"/>
              </a:solidFill>
            </a:endParaRPr>
          </a:p>
          <a:p>
            <a:pPr marL="0" lvl="0" indent="0" algn="l" rtl="0">
              <a:lnSpc>
                <a:spcPct val="100000"/>
              </a:lnSpc>
              <a:spcBef>
                <a:spcPts val="0"/>
              </a:spcBef>
              <a:spcAft>
                <a:spcPts val="0"/>
              </a:spcAft>
              <a:buNone/>
            </a:pPr>
            <a:endParaRPr sz="1200" dirty="0">
              <a:solidFill>
                <a:schemeClr val="dk1"/>
              </a:solidFill>
            </a:endParaRPr>
          </a:p>
          <a:p>
            <a:pPr marL="0" lvl="0" indent="0" algn="l" rtl="0">
              <a:lnSpc>
                <a:spcPct val="100000"/>
              </a:lnSpc>
              <a:spcBef>
                <a:spcPts val="0"/>
              </a:spcBef>
              <a:spcAft>
                <a:spcPts val="0"/>
              </a:spcAft>
              <a:buNone/>
            </a:pPr>
            <a:r>
              <a:rPr lang="en" sz="1200" i="1" dirty="0"/>
              <a:t>It’s important to note that we are not cycling through the rubric in the order it is presented in your copy of the rubric. For our training and your learning, we have intentionally grouped indicators together so you can begin to notice the connections across indicators. The rubric is interconnected, and there are core instructional best practices that show up across multiple indicators and multiple domains. </a:t>
            </a:r>
            <a:endParaRPr sz="1200" i="1" dirty="0"/>
          </a:p>
          <a:p>
            <a:pPr marL="0" lvl="0" indent="0" algn="l" rtl="0">
              <a:lnSpc>
                <a:spcPct val="100000"/>
              </a:lnSpc>
              <a:spcBef>
                <a:spcPts val="0"/>
              </a:spcBef>
              <a:spcAft>
                <a:spcPts val="0"/>
              </a:spcAft>
              <a:buNone/>
            </a:pPr>
            <a:endParaRPr sz="1200" i="1" dirty="0"/>
          </a:p>
          <a:p>
            <a:pPr marL="0" lvl="0" indent="0" algn="l" rtl="0">
              <a:lnSpc>
                <a:spcPct val="100000"/>
              </a:lnSpc>
              <a:spcBef>
                <a:spcPts val="0"/>
              </a:spcBef>
              <a:spcAft>
                <a:spcPts val="0"/>
              </a:spcAft>
              <a:buNone/>
            </a:pPr>
            <a:r>
              <a:rPr lang="en" sz="1200" i="1" dirty="0"/>
              <a:t>Now, it’s your turn to work with your table group to follow the 3-step analysis process with the </a:t>
            </a:r>
            <a:r>
              <a:rPr lang="en" sz="1200" i="1" u="sng" dirty="0"/>
              <a:t>rest of the Activities and Materials </a:t>
            </a:r>
            <a:r>
              <a:rPr lang="en" sz="1200" i="1" dirty="0"/>
              <a:t>Indicator</a:t>
            </a:r>
            <a:r>
              <a:rPr lang="en" sz="1200" i="1" u="sng" dirty="0"/>
              <a:t> </a:t>
            </a:r>
            <a:r>
              <a:rPr lang="en" sz="1200" i="1" dirty="0"/>
              <a:t>as well as the </a:t>
            </a:r>
            <a:r>
              <a:rPr lang="en" sz="1200" i="1" u="sng" dirty="0"/>
              <a:t>Thinking</a:t>
            </a:r>
            <a:r>
              <a:rPr lang="en" sz="1200" i="1" dirty="0"/>
              <a:t> and </a:t>
            </a:r>
            <a:r>
              <a:rPr lang="en" sz="1200" i="1" u="sng" dirty="0"/>
              <a:t>Problem Solving </a:t>
            </a:r>
            <a:r>
              <a:rPr lang="en" sz="1200" i="1" dirty="0"/>
              <a:t>indicators. Remember that we are focusing our work in the “</a:t>
            </a:r>
            <a:r>
              <a:rPr lang="en" sz="1200" b="1" i="1" dirty="0"/>
              <a:t>At Expectations/Proficient</a:t>
            </a:r>
            <a:r>
              <a:rPr lang="en" sz="1200" i="1" dirty="0"/>
              <a:t>” level (3) in our deep dives because by living here consistently, teaching practices will move student outcomes to meet the expected annual growth target of 1 year’s growth. </a:t>
            </a:r>
            <a:r>
              <a:rPr lang="en" sz="1200" i="1" dirty="0" smtClean="0"/>
              <a:t>You </a:t>
            </a:r>
            <a:r>
              <a:rPr lang="en" sz="1200" i="1" dirty="0"/>
              <a:t>can annotate and </a:t>
            </a:r>
            <a:r>
              <a:rPr lang="en" sz="1200" b="1" i="1" dirty="0"/>
              <a:t>record</a:t>
            </a:r>
            <a:r>
              <a:rPr lang="en" sz="1200" i="1" dirty="0"/>
              <a:t> your essence words in your Participant Guide on pages 4-7. Don’t forget to identify and </a:t>
            </a:r>
            <a:r>
              <a:rPr lang="en" sz="1200" b="1" i="1" dirty="0"/>
              <a:t>record</a:t>
            </a:r>
            <a:r>
              <a:rPr lang="en" sz="1200" i="1" dirty="0"/>
              <a:t> your essence words. </a:t>
            </a:r>
            <a:r>
              <a:rPr lang="en" sz="1200" b="1" i="1" dirty="0"/>
              <a:t>Your </a:t>
            </a:r>
            <a:r>
              <a:rPr lang="en" sz="1200" b="1" i="1" u="sng" dirty="0"/>
              <a:t>essence words</a:t>
            </a:r>
            <a:r>
              <a:rPr lang="en" sz="1200" b="1" i="1" dirty="0"/>
              <a:t> are very important, as they provide an accurate summary of each indicator.</a:t>
            </a:r>
            <a:endParaRPr sz="1200" dirty="0"/>
          </a:p>
          <a:p>
            <a:pPr marL="0" lvl="0" indent="0" algn="l" rtl="0">
              <a:lnSpc>
                <a:spcPct val="100000"/>
              </a:lnSpc>
              <a:spcBef>
                <a:spcPts val="0"/>
              </a:spcBef>
              <a:spcAft>
                <a:spcPts val="0"/>
              </a:spcAft>
              <a:buSzPts val="1100"/>
              <a:buNone/>
            </a:pPr>
            <a:endParaRPr sz="1200" i="1" dirty="0"/>
          </a:p>
          <a:p>
            <a:pPr marL="0" lvl="0" indent="0" algn="l" rtl="0">
              <a:lnSpc>
                <a:spcPct val="100000"/>
              </a:lnSpc>
              <a:spcBef>
                <a:spcPts val="0"/>
              </a:spcBef>
              <a:spcAft>
                <a:spcPts val="0"/>
              </a:spcAft>
              <a:buNone/>
            </a:pPr>
            <a:r>
              <a:rPr lang="en" sz="1200" b="1" dirty="0"/>
              <a:t>10 min</a:t>
            </a:r>
            <a:r>
              <a:rPr lang="en" sz="1200" dirty="0"/>
              <a:t> </a:t>
            </a:r>
            <a:endParaRPr sz="1200" dirty="0"/>
          </a:p>
          <a:p>
            <a:pPr marL="0" lvl="0" indent="0" algn="l" rtl="0">
              <a:lnSpc>
                <a:spcPct val="100000"/>
              </a:lnSpc>
              <a:spcBef>
                <a:spcPts val="0"/>
              </a:spcBef>
              <a:spcAft>
                <a:spcPts val="0"/>
              </a:spcAft>
              <a:buNone/>
            </a:pPr>
            <a:r>
              <a:rPr lang="en" sz="1200" dirty="0"/>
              <a:t>Presenter sets timer for table groups to determine the essence for these indicators.</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None/>
            </a:pPr>
            <a:r>
              <a:rPr lang="en" sz="1200" b="1" dirty="0"/>
              <a:t>4 min</a:t>
            </a:r>
            <a:r>
              <a:rPr lang="en" sz="1200" dirty="0"/>
              <a:t> </a:t>
            </a:r>
            <a:endParaRPr sz="1200" dirty="0"/>
          </a:p>
          <a:p>
            <a:pPr marL="0" lvl="0" indent="0" algn="l" rtl="0">
              <a:lnSpc>
                <a:spcPct val="100000"/>
              </a:lnSpc>
              <a:spcBef>
                <a:spcPts val="0"/>
              </a:spcBef>
              <a:spcAft>
                <a:spcPts val="0"/>
              </a:spcAft>
              <a:buNone/>
            </a:pPr>
            <a:r>
              <a:rPr lang="en" sz="1200" dirty="0"/>
              <a:t>Presenter has 3-4 tables share out essence words as a debrief prior to moving forward. </a:t>
            </a:r>
            <a:endParaRPr sz="1200"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None/>
            </a:pPr>
            <a:r>
              <a:rPr lang="en" sz="1200" b="1" u="sng" dirty="0"/>
              <a:t>Possible </a:t>
            </a:r>
            <a:r>
              <a:rPr lang="en" sz="1200" b="1" dirty="0"/>
              <a:t>Essence Words to look for from participants: </a:t>
            </a:r>
            <a:endParaRPr sz="1200" b="1" dirty="0"/>
          </a:p>
          <a:p>
            <a:pPr marL="0" lvl="0" indent="0" algn="l" rtl="0">
              <a:lnSpc>
                <a:spcPct val="100000"/>
              </a:lnSpc>
              <a:spcBef>
                <a:spcPts val="0"/>
              </a:spcBef>
              <a:spcAft>
                <a:spcPts val="0"/>
              </a:spcAft>
              <a:buNone/>
            </a:pPr>
            <a:r>
              <a:rPr lang="en" sz="1200" u="sng" dirty="0"/>
              <a:t>Activities and Materials</a:t>
            </a:r>
            <a:r>
              <a:rPr lang="en" sz="1200" dirty="0"/>
              <a:t>: </a:t>
            </a:r>
            <a:endParaRPr sz="1200" dirty="0"/>
          </a:p>
          <a:p>
            <a:pPr marL="457200" lvl="0" indent="-304800" algn="l" rtl="0">
              <a:lnSpc>
                <a:spcPct val="100000"/>
              </a:lnSpc>
              <a:spcBef>
                <a:spcPts val="0"/>
              </a:spcBef>
              <a:spcAft>
                <a:spcPts val="0"/>
              </a:spcAft>
              <a:buSzPts val="1200"/>
              <a:buChar char="●"/>
            </a:pPr>
            <a:r>
              <a:rPr lang="en" sz="1200" dirty="0"/>
              <a:t>from the model for </a:t>
            </a:r>
            <a:r>
              <a:rPr lang="en" sz="1200" b="1" u="sng" dirty="0"/>
              <a:t>content </a:t>
            </a:r>
            <a:r>
              <a:rPr lang="en" sz="1200" dirty="0"/>
              <a:t>A/M: objectives, challenging, thinking, reflection, relevant; Aligned, challenging, thinking, interaction</a:t>
            </a:r>
            <a:endParaRPr sz="1200" dirty="0"/>
          </a:p>
          <a:p>
            <a:pPr marL="457200" lvl="0" indent="-304800" algn="l" rtl="0">
              <a:lnSpc>
                <a:spcPct val="100000"/>
              </a:lnSpc>
              <a:spcBef>
                <a:spcPts val="0"/>
              </a:spcBef>
              <a:spcAft>
                <a:spcPts val="0"/>
              </a:spcAft>
              <a:buSzPts val="1200"/>
              <a:buChar char="●"/>
            </a:pPr>
            <a:r>
              <a:rPr lang="en" sz="1200" b="1" u="sng" dirty="0"/>
              <a:t>Student-centered</a:t>
            </a:r>
            <a:r>
              <a:rPr lang="en" sz="1200" dirty="0"/>
              <a:t>: attention, interaction, curiosity &amp; suspense, choices when appropriate</a:t>
            </a:r>
            <a:endParaRPr sz="1200" dirty="0"/>
          </a:p>
          <a:p>
            <a:pPr marL="457200" lvl="0" indent="-304800" algn="l" rtl="0">
              <a:lnSpc>
                <a:spcPct val="100000"/>
              </a:lnSpc>
              <a:spcBef>
                <a:spcPts val="0"/>
              </a:spcBef>
              <a:spcAft>
                <a:spcPts val="0"/>
              </a:spcAft>
              <a:buSzPts val="1200"/>
              <a:buChar char="●"/>
            </a:pPr>
            <a:r>
              <a:rPr lang="en" sz="1200" b="1" u="sng" dirty="0"/>
              <a:t>Multiple materials</a:t>
            </a:r>
            <a:r>
              <a:rPr lang="en" sz="1200" dirty="0"/>
              <a:t>: appropriate standards based resources</a:t>
            </a:r>
            <a:endParaRPr sz="1200" dirty="0"/>
          </a:p>
          <a:p>
            <a:pPr marL="0" lvl="0" indent="0" algn="l" rtl="0">
              <a:lnSpc>
                <a:spcPct val="100000"/>
              </a:lnSpc>
              <a:spcBef>
                <a:spcPts val="0"/>
              </a:spcBef>
              <a:spcAft>
                <a:spcPts val="0"/>
              </a:spcAft>
              <a:buNone/>
            </a:pPr>
            <a:r>
              <a:rPr lang="en" sz="1200" u="sng" dirty="0"/>
              <a:t>Thinking</a:t>
            </a:r>
            <a:r>
              <a:rPr lang="en" sz="1200" dirty="0"/>
              <a:t>: multiple types, engaged in thinking; Processes, ideas &amp; alternatives, evaluate, explain/reason/justify, apply, create, explore multiple perspectives &amp; viewpoints</a:t>
            </a:r>
            <a:endParaRPr sz="1200" dirty="0"/>
          </a:p>
          <a:p>
            <a:pPr marL="0" lvl="0" indent="0" algn="l" rtl="0">
              <a:lnSpc>
                <a:spcPct val="100000"/>
              </a:lnSpc>
              <a:spcBef>
                <a:spcPts val="0"/>
              </a:spcBef>
              <a:spcAft>
                <a:spcPts val="0"/>
              </a:spcAft>
              <a:buNone/>
            </a:pPr>
            <a:r>
              <a:rPr lang="en" sz="1200" u="sng" dirty="0"/>
              <a:t>Problem Solving</a:t>
            </a:r>
            <a:r>
              <a:rPr lang="en" sz="1200" dirty="0"/>
              <a:t>: some types, engaged in problem solving; Products of learning, justify, solutions, generating ideas, creating &amp; designing, thinking</a:t>
            </a:r>
            <a:endParaRPr sz="1200"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Clr>
                <a:schemeClr val="dk1"/>
              </a:buClr>
              <a:buSzPts val="1100"/>
              <a:buNone/>
            </a:pPr>
            <a:r>
              <a:rPr lang="en" sz="1200" b="1" dirty="0"/>
              <a:t>1 min</a:t>
            </a:r>
            <a:endParaRPr sz="1200" b="1" dirty="0"/>
          </a:p>
          <a:p>
            <a:pPr marL="0" lvl="0" indent="0" algn="l" rtl="0">
              <a:lnSpc>
                <a:spcPct val="100000"/>
              </a:lnSpc>
              <a:spcBef>
                <a:spcPts val="0"/>
              </a:spcBef>
              <a:spcAft>
                <a:spcPts val="0"/>
              </a:spcAft>
              <a:buNone/>
            </a:pPr>
            <a:r>
              <a:rPr lang="en" sz="1200" dirty="0"/>
              <a:t>Transition: </a:t>
            </a:r>
            <a:r>
              <a:rPr lang="en" sz="1200" i="1" dirty="0"/>
              <a:t>We started our rubric dive with </a:t>
            </a:r>
            <a:r>
              <a:rPr lang="en" sz="1200" b="1" i="1" dirty="0"/>
              <a:t>these 3 particular indicators </a:t>
            </a:r>
            <a:r>
              <a:rPr lang="en" sz="1200" i="1" dirty="0"/>
              <a:t>in the Instruction domain for a reason. The activities and materials that are utilized in a lesson must cognitively engage students to think and problem solve. That is what teaching is all about……teaching students </a:t>
            </a:r>
            <a:r>
              <a:rPr lang="en" sz="1200" b="1" i="1" dirty="0"/>
              <a:t>HOW</a:t>
            </a:r>
            <a:r>
              <a:rPr lang="en" sz="1200" i="1" dirty="0"/>
              <a:t> to think and problem solve. Before we view and script our first lesson video clip we will examine the types of evidence that are important to capture and some helpful scripting techniques.</a:t>
            </a:r>
            <a:endParaRPr sz="1200" dirty="0"/>
          </a:p>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edf3ecb70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g2edf3ecb708_0_2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2 min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As we watch these video clips you will have an opportunity to step into the role of an observer. Collecting evidence for an observation of teaching and learning requires the observer to become a proficient scripter during a lesson. It is important to script as much as possible of what teachers and students say and do. Here are the 5 important </a:t>
            </a:r>
            <a:r>
              <a:rPr lang="en" sz="1200" i="1" u="sng"/>
              <a:t>types</a:t>
            </a:r>
            <a:r>
              <a:rPr lang="en" sz="1200" i="1"/>
              <a:t> of </a:t>
            </a:r>
            <a:r>
              <a:rPr lang="en" sz="1200" b="1" i="1"/>
              <a:t>high quality evidence</a:t>
            </a:r>
            <a:r>
              <a:rPr lang="en" sz="1200" i="1"/>
              <a:t> to collect in this process. </a:t>
            </a:r>
            <a:r>
              <a:rPr lang="en" sz="1200" i="1">
                <a:solidFill>
                  <a:schemeClr val="dk1"/>
                </a:solidFill>
              </a:rPr>
              <a:t>They are also noted in your Participant Guide on p. 8.</a:t>
            </a:r>
            <a:endParaRPr sz="1200" i="1"/>
          </a:p>
          <a:p>
            <a:pPr marL="457200" lvl="0" indent="-304800" algn="l" rtl="0">
              <a:lnSpc>
                <a:spcPct val="100000"/>
              </a:lnSpc>
              <a:spcBef>
                <a:spcPts val="0"/>
              </a:spcBef>
              <a:spcAft>
                <a:spcPts val="0"/>
              </a:spcAft>
              <a:buSzPts val="1200"/>
              <a:buChar char="●"/>
            </a:pPr>
            <a:r>
              <a:rPr lang="en" sz="1200" b="1" i="1"/>
              <a:t>Student</a:t>
            </a:r>
            <a:r>
              <a:rPr lang="en" sz="1200" i="1"/>
              <a:t> evidence: What students say, do, make, and produce</a:t>
            </a:r>
            <a:endParaRPr sz="1200" i="1"/>
          </a:p>
          <a:p>
            <a:pPr marL="457200" lvl="0" indent="-304800" algn="l" rtl="0">
              <a:lnSpc>
                <a:spcPct val="100000"/>
              </a:lnSpc>
              <a:spcBef>
                <a:spcPts val="0"/>
              </a:spcBef>
              <a:spcAft>
                <a:spcPts val="0"/>
              </a:spcAft>
              <a:buSzPts val="1200"/>
              <a:buChar char="●"/>
            </a:pPr>
            <a:r>
              <a:rPr lang="en" sz="1200" b="1" i="1"/>
              <a:t>Teacher </a:t>
            </a:r>
            <a:r>
              <a:rPr lang="en" sz="1200" i="1"/>
              <a:t>evidence: What the teacher says and does </a:t>
            </a:r>
            <a:endParaRPr sz="1200" i="1"/>
          </a:p>
          <a:p>
            <a:pPr marL="457200" lvl="0" indent="-304800" algn="l" rtl="0">
              <a:lnSpc>
                <a:spcPct val="100000"/>
              </a:lnSpc>
              <a:spcBef>
                <a:spcPts val="0"/>
              </a:spcBef>
              <a:spcAft>
                <a:spcPts val="0"/>
              </a:spcAft>
              <a:buSzPts val="1200"/>
              <a:buChar char="●"/>
            </a:pPr>
            <a:r>
              <a:rPr lang="en" sz="1200" b="1" i="1"/>
              <a:t>Visual</a:t>
            </a:r>
            <a:r>
              <a:rPr lang="en" sz="1200" i="1"/>
              <a:t> evidence: Wording from visuals used during the lesson</a:t>
            </a:r>
            <a:endParaRPr sz="1200" i="1"/>
          </a:p>
          <a:p>
            <a:pPr marL="457200" lvl="0" indent="-304800" algn="l" rtl="0">
              <a:lnSpc>
                <a:spcPct val="100000"/>
              </a:lnSpc>
              <a:spcBef>
                <a:spcPts val="0"/>
              </a:spcBef>
              <a:spcAft>
                <a:spcPts val="0"/>
              </a:spcAft>
              <a:buSzPts val="1200"/>
              <a:buChar char="●"/>
            </a:pPr>
            <a:r>
              <a:rPr lang="en" sz="1200" b="1" i="1"/>
              <a:t>Task</a:t>
            </a:r>
            <a:r>
              <a:rPr lang="en" sz="1200" i="1"/>
              <a:t> evidence: Wording from tasks or assignments in which students engage</a:t>
            </a:r>
            <a:endParaRPr sz="1200" i="1"/>
          </a:p>
          <a:p>
            <a:pPr marL="457200" lvl="0" indent="-304800" algn="l" rtl="0">
              <a:lnSpc>
                <a:spcPct val="100000"/>
              </a:lnSpc>
              <a:spcBef>
                <a:spcPts val="0"/>
              </a:spcBef>
              <a:spcAft>
                <a:spcPts val="0"/>
              </a:spcAft>
              <a:buSzPts val="1200"/>
              <a:buChar char="●"/>
            </a:pPr>
            <a:r>
              <a:rPr lang="en" sz="1200" b="1" i="1"/>
              <a:t>Impact</a:t>
            </a:r>
            <a:r>
              <a:rPr lang="en" sz="1200" i="1"/>
              <a:t> evidence: What impacted student mastery of the lesson objective?</a:t>
            </a:r>
            <a:endParaRPr sz="1200" i="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Transition: </a:t>
            </a:r>
            <a:r>
              <a:rPr lang="en" sz="1200" i="1"/>
              <a:t>Now that we know the 5 important types of evidence to collect in this process, let’s examine some important techniques that will help you contextualize your evidence.</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edf3ecb708_0_2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g2edf3ecb708_0_2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4 min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These techniques will help you ensure that you are able to collect those 5 types of high-quality evidence. These techniques can also be found on p. 8 of your Participant Guide.</a:t>
            </a:r>
            <a:endParaRPr sz="1200"/>
          </a:p>
          <a:p>
            <a:pPr marL="174707" lvl="0" indent="-181057" algn="l" rtl="0">
              <a:lnSpc>
                <a:spcPct val="100000"/>
              </a:lnSpc>
              <a:spcBef>
                <a:spcPts val="0"/>
              </a:spcBef>
              <a:spcAft>
                <a:spcPts val="0"/>
              </a:spcAft>
              <a:buSzPts val="1200"/>
              <a:buChar char="•"/>
            </a:pPr>
            <a:r>
              <a:rPr lang="en" sz="1200" i="1" u="sng"/>
              <a:t>Time</a:t>
            </a:r>
            <a:r>
              <a:rPr lang="en" sz="1200" i="1"/>
              <a:t>: it is important to capture and note (in your lesson script) time stamps for different segments of the lesson such as: when the lesson began; anytime a transition occurred, time during each activity, the time the lesson was closed and ended</a:t>
            </a:r>
            <a:endParaRPr sz="1200" i="1"/>
          </a:p>
          <a:p>
            <a:pPr marL="457200" lvl="0" indent="0" algn="l" rtl="0">
              <a:lnSpc>
                <a:spcPct val="100000"/>
              </a:lnSpc>
              <a:spcBef>
                <a:spcPts val="0"/>
              </a:spcBef>
              <a:spcAft>
                <a:spcPts val="0"/>
              </a:spcAft>
              <a:buNone/>
            </a:pPr>
            <a:endParaRPr sz="1200" i="1"/>
          </a:p>
          <a:p>
            <a:pPr marL="174707" lvl="0" indent="-181057" algn="l" rtl="0">
              <a:lnSpc>
                <a:spcPct val="100000"/>
              </a:lnSpc>
              <a:spcBef>
                <a:spcPts val="0"/>
              </a:spcBef>
              <a:spcAft>
                <a:spcPts val="0"/>
              </a:spcAft>
              <a:buSzPts val="1200"/>
              <a:buChar char="•"/>
            </a:pPr>
            <a:r>
              <a:rPr lang="en" sz="1200" i="1" u="sng"/>
              <a:t>Abbreviate</a:t>
            </a:r>
            <a:r>
              <a:rPr lang="en" sz="1200" i="1"/>
              <a:t>: When scripting a lesson, you are capturing everything said and done by teacher and students, and the most efficient</a:t>
            </a:r>
            <a:r>
              <a:rPr lang="en" sz="1200" i="1">
                <a:solidFill>
                  <a:schemeClr val="dk1"/>
                </a:solidFill>
              </a:rPr>
              <a:t> observers use abbreviations. For example, T for teacher and S or Ss for student/students. </a:t>
            </a:r>
            <a:r>
              <a:rPr lang="en" sz="1200" i="1"/>
              <a:t>Abbreviations for content and language heard through a specific lesson is also helpful. For instance, in a science lesson on photosynthesis, you may just abbreviate photosynthesis in your script with a “P”. </a:t>
            </a:r>
            <a:r>
              <a:rPr lang="en" sz="1200" i="1">
                <a:solidFill>
                  <a:schemeClr val="dk1"/>
                </a:solidFill>
              </a:rPr>
              <a:t>Maximize the use of abbreviations, but make sure you are able to identify what you abbreviated after the lesson! </a:t>
            </a:r>
            <a:endParaRPr sz="1200" i="1">
              <a:solidFill>
                <a:schemeClr val="dk1"/>
              </a:solidFill>
            </a:endParaRPr>
          </a:p>
          <a:p>
            <a:pPr marL="457200" lvl="0" indent="0" algn="l" rtl="0">
              <a:lnSpc>
                <a:spcPct val="100000"/>
              </a:lnSpc>
              <a:spcBef>
                <a:spcPts val="0"/>
              </a:spcBef>
              <a:spcAft>
                <a:spcPts val="0"/>
              </a:spcAft>
              <a:buNone/>
            </a:pPr>
            <a:endParaRPr sz="1200" i="1">
              <a:solidFill>
                <a:schemeClr val="dk1"/>
              </a:solidFill>
            </a:endParaRPr>
          </a:p>
          <a:p>
            <a:pPr marL="174707" lvl="0" indent="-181057" algn="l" rtl="0">
              <a:lnSpc>
                <a:spcPct val="100000"/>
              </a:lnSpc>
              <a:spcBef>
                <a:spcPts val="0"/>
              </a:spcBef>
              <a:spcAft>
                <a:spcPts val="0"/>
              </a:spcAft>
              <a:buSzPts val="1200"/>
              <a:buChar char="•"/>
            </a:pPr>
            <a:r>
              <a:rPr lang="en" sz="1200" i="1" u="sng"/>
              <a:t>Verbatim</a:t>
            </a:r>
            <a:r>
              <a:rPr lang="en" sz="1200" i="1"/>
              <a:t>: Some of the most powerful evidence collected is verbatim evidence….exactly what teacher or students say. </a:t>
            </a:r>
            <a:r>
              <a:rPr lang="en" sz="1200" i="1">
                <a:solidFill>
                  <a:schemeClr val="dk1"/>
                </a:solidFill>
              </a:rPr>
              <a:t>You can’t argue with quoted evidence! </a:t>
            </a:r>
            <a:r>
              <a:rPr lang="en" sz="1200" i="1"/>
              <a:t>Use quotes in your script to signify verbatim evidence. </a:t>
            </a:r>
            <a:endParaRPr sz="1200" i="1"/>
          </a:p>
          <a:p>
            <a:pPr marL="457200" lvl="0" indent="0" algn="l" rtl="0">
              <a:lnSpc>
                <a:spcPct val="100000"/>
              </a:lnSpc>
              <a:spcBef>
                <a:spcPts val="0"/>
              </a:spcBef>
              <a:spcAft>
                <a:spcPts val="0"/>
              </a:spcAft>
              <a:buNone/>
            </a:pPr>
            <a:endParaRPr sz="1200" i="1"/>
          </a:p>
          <a:p>
            <a:pPr marL="174707" lvl="0" indent="-181057" algn="l" rtl="0">
              <a:lnSpc>
                <a:spcPct val="100000"/>
              </a:lnSpc>
              <a:spcBef>
                <a:spcPts val="0"/>
              </a:spcBef>
              <a:spcAft>
                <a:spcPts val="0"/>
              </a:spcAft>
              <a:buSzPts val="1200"/>
              <a:buFont typeface="Arial"/>
              <a:buChar char="•"/>
            </a:pPr>
            <a:r>
              <a:rPr lang="en" sz="1200" i="1" u="sng"/>
              <a:t>Paraphrase</a:t>
            </a:r>
            <a:r>
              <a:rPr lang="en" sz="1200" i="1"/>
              <a:t>: If necessary, you can paraphrase what you hear or observe during a lesson.. If you paraphrase, use parentheses to indicate. However, </a:t>
            </a:r>
            <a:r>
              <a:rPr lang="en" sz="1200" b="1" i="1"/>
              <a:t>verbatim</a:t>
            </a:r>
            <a:r>
              <a:rPr lang="en" sz="1200" i="1"/>
              <a:t> evidence is </a:t>
            </a:r>
            <a:r>
              <a:rPr lang="en" sz="1200" b="1" i="1"/>
              <a:t>the strongest evidence.</a:t>
            </a:r>
            <a:endParaRPr sz="1200" b="1" i="1"/>
          </a:p>
          <a:p>
            <a:pPr marL="457200" lvl="0" indent="0" algn="l" rtl="0">
              <a:lnSpc>
                <a:spcPct val="100000"/>
              </a:lnSpc>
              <a:spcBef>
                <a:spcPts val="0"/>
              </a:spcBef>
              <a:spcAft>
                <a:spcPts val="0"/>
              </a:spcAft>
              <a:buNone/>
            </a:pPr>
            <a:endParaRPr sz="1200" b="1" i="1"/>
          </a:p>
          <a:p>
            <a:pPr marL="174707" lvl="0" indent="-181057" algn="l" rtl="0">
              <a:lnSpc>
                <a:spcPct val="100000"/>
              </a:lnSpc>
              <a:spcBef>
                <a:spcPts val="0"/>
              </a:spcBef>
              <a:spcAft>
                <a:spcPts val="0"/>
              </a:spcAft>
              <a:buSzPts val="1200"/>
              <a:buFont typeface="Arial"/>
              <a:buChar char="•"/>
            </a:pPr>
            <a:r>
              <a:rPr lang="en" sz="1200" i="1" u="sng"/>
              <a:t>Circulate</a:t>
            </a:r>
            <a:r>
              <a:rPr lang="en" sz="1200" i="1"/>
              <a:t>: When observing and scripting a lesson, you must circulate to collect evidence when students are working in pairs or small groups and the teacher is providing feedback to students. It is also critical to script what you see and hear in the student work (what students are producing audibly and tangibly). You can use your cellphone or an ipad/tablet to capture pictures of the student work while they are working. </a:t>
            </a:r>
            <a:r>
              <a:rPr lang="en" sz="1200" i="1">
                <a:solidFill>
                  <a:schemeClr val="dk1"/>
                </a:solidFill>
              </a:rPr>
              <a:t>Also remember, when you are circulating, do </a:t>
            </a:r>
            <a:r>
              <a:rPr lang="en" sz="1200" b="1" i="1">
                <a:solidFill>
                  <a:schemeClr val="dk1"/>
                </a:solidFill>
              </a:rPr>
              <a:t>NOT</a:t>
            </a:r>
            <a:r>
              <a:rPr lang="en" sz="1200" i="1">
                <a:solidFill>
                  <a:schemeClr val="dk1"/>
                </a:solidFill>
              </a:rPr>
              <a:t> assist or teach students. You are there to observe and capture an authentic snapshot of instruction and learning in the teacher’s classroom.</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Transition</a:t>
            </a:r>
            <a:r>
              <a:rPr lang="en" sz="1200" i="1"/>
              <a:t>: As part of our continued work to deepen our understanding of the Louisiana Educator Rubric, we’ll be watching short lesson video clips to (1) practice scripting and gathering evidence and (2) to better understand how the intentionally grouped indicators are connected. Another benefit of watching the lesson video clips is that you step into the role of observer and learn more about the observation process through that perspective.</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edf3ecb70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2edf3ecb708_0_2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8 min total</a:t>
            </a:r>
            <a:endParaRPr sz="1200"/>
          </a:p>
          <a:p>
            <a:pPr marL="0" lvl="0" indent="0" algn="l" rtl="0">
              <a:lnSpc>
                <a:spcPct val="100000"/>
              </a:lnSpc>
              <a:spcBef>
                <a:spcPts val="0"/>
              </a:spcBef>
              <a:spcAft>
                <a:spcPts val="0"/>
              </a:spcAft>
              <a:buNone/>
            </a:pPr>
            <a:r>
              <a:rPr lang="en" sz="1200"/>
              <a:t>2 min for introducing the clip/frontloading info for participants; 5 ½ min for watching and scripting the clip</a:t>
            </a:r>
            <a:endParaRPr sz="1200"/>
          </a:p>
          <a:p>
            <a:pPr marL="0" lvl="0" indent="0" algn="l" rtl="0">
              <a:lnSpc>
                <a:spcPct val="100000"/>
              </a:lnSpc>
              <a:spcBef>
                <a:spcPts val="0"/>
              </a:spcBef>
              <a:spcAft>
                <a:spcPts val="0"/>
              </a:spcAft>
              <a:buNone/>
            </a:pPr>
            <a:r>
              <a:rPr lang="en" sz="1200"/>
              <a:t>Video Clip: 2.LER Teacher Training_Clip 2_AM THK PS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Presenter shares key information on the slide for the video clip: </a:t>
            </a:r>
            <a:endParaRPr sz="1200"/>
          </a:p>
          <a:p>
            <a:pPr marL="0" lvl="0" indent="0" algn="l" rtl="0">
              <a:lnSpc>
                <a:spcPct val="100000"/>
              </a:lnSpc>
              <a:spcBef>
                <a:spcPts val="0"/>
              </a:spcBef>
              <a:spcAft>
                <a:spcPts val="0"/>
              </a:spcAft>
              <a:buNone/>
            </a:pPr>
            <a:r>
              <a:rPr lang="en" sz="1200"/>
              <a:t>Say:</a:t>
            </a:r>
            <a:r>
              <a:rPr lang="en" sz="1200" b="1" i="1"/>
              <a:t>This clip was filmed during Covid, prior to the release of Louisiana’s current social studies standards.</a:t>
            </a:r>
            <a:r>
              <a:rPr lang="en" sz="1200" i="1"/>
              <a:t> The students in this virtual middle school social studies lesson were asked read and annotate text focused on events during the American Revolution. After reading text, the students were asked to write a response to the following questions in a blog format for this virtual lesson. </a:t>
            </a:r>
            <a:r>
              <a:rPr lang="en" sz="1200" b="1" i="1"/>
              <a:t>How did the American Colonists react to the acts and legislation that the British Parliament imposed upon them?</a:t>
            </a:r>
            <a:r>
              <a:rPr lang="en" sz="1200" i="1"/>
              <a:t> </a:t>
            </a:r>
            <a:r>
              <a:rPr lang="en" sz="1200" b="1" i="1"/>
              <a:t>Were the colonists’ reactions, including the destroying of property and violence in their protests, justified? </a:t>
            </a:r>
            <a:endParaRPr sz="1200" i="1"/>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i="1"/>
              <a:t>When the clip begins, you will see the students’ written responses in a thread on the screen. This will be used to start a discussion/debate among the students.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i="1"/>
              <a:t>As a reminder, your role while watching this clip is to gather teacher and student evidence by scripting for the Activities and Materials, Thinking, and Problem Solving indicators. You will record evidence in your participant guide page 4-7. It can be tempting just to sit back and watch the clip like a movie, but it is critical to script what you see and hear from the teacher and students. After the clip, we will zone in on your scripted evidence and connect it to the essence of the ACT, TH, and PS indicators. </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edf3ecb708_0_2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2edf3ecb708_0_2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 sz="1200">
                <a:solidFill>
                  <a:schemeClr val="dk1"/>
                </a:solidFill>
              </a:rPr>
              <a:t>9 min</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Take</a:t>
            </a:r>
            <a:r>
              <a:rPr lang="en" sz="1200" b="1" i="1">
                <a:solidFill>
                  <a:schemeClr val="dk1"/>
                </a:solidFill>
              </a:rPr>
              <a:t> 3 min</a:t>
            </a:r>
            <a:r>
              <a:rPr lang="en" sz="1200" i="1">
                <a:solidFill>
                  <a:schemeClr val="dk1"/>
                </a:solidFill>
              </a:rPr>
              <a:t> with your table group, </a:t>
            </a:r>
            <a:r>
              <a:rPr lang="en" sz="1200">
                <a:solidFill>
                  <a:schemeClr val="dk1"/>
                </a:solidFill>
              </a:rPr>
              <a:t>s</a:t>
            </a:r>
            <a:r>
              <a:rPr lang="en" sz="1200" i="1">
                <a:solidFill>
                  <a:schemeClr val="dk1"/>
                </a:solidFill>
              </a:rPr>
              <a:t>hare evidence you captured for each indicator and think about the similarities between your evidence and the elements of effective instruction on your placemat consensus map. You can record your evidence on pages 4-7 of your participant guide as it aligns to these indicators.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SzPts val="1400"/>
              <a:buNone/>
            </a:pPr>
            <a:r>
              <a:rPr lang="en" sz="1200" b="1">
                <a:solidFill>
                  <a:schemeClr val="dk1"/>
                </a:solidFill>
              </a:rPr>
              <a:t>3 min</a:t>
            </a:r>
            <a:endParaRPr sz="1200" b="1">
              <a:solidFill>
                <a:schemeClr val="dk1"/>
              </a:solidFill>
            </a:endParaRPr>
          </a:p>
          <a:p>
            <a:pPr marL="0" lvl="0" indent="0" algn="l" rtl="0">
              <a:spcBef>
                <a:spcPts val="0"/>
              </a:spcBef>
              <a:spcAft>
                <a:spcPts val="0"/>
              </a:spcAft>
              <a:buSzPts val="1400"/>
              <a:buNone/>
            </a:pPr>
            <a:r>
              <a:rPr lang="en" sz="1200">
                <a:solidFill>
                  <a:schemeClr val="dk1"/>
                </a:solidFill>
              </a:rPr>
              <a:t>(Question 1) Have participants share evidence collected during the video and the indicator(s) that evidence aligns to the indicators; popcorn out a few. (For clarification and validation, evidence is provided for teachers on the next slide.)</a:t>
            </a:r>
            <a:endParaRPr sz="1200">
              <a:solidFill>
                <a:schemeClr val="dk1"/>
              </a:solidFill>
            </a:endParaRPr>
          </a:p>
          <a:p>
            <a:pPr marL="0" lvl="0" indent="0" algn="l" rtl="0">
              <a:spcBef>
                <a:spcPts val="0"/>
              </a:spcBef>
              <a:spcAft>
                <a:spcPts val="0"/>
              </a:spcAft>
              <a:buSzPts val="1400"/>
              <a:buNone/>
            </a:pPr>
            <a:r>
              <a:rPr lang="en" sz="1200">
                <a:solidFill>
                  <a:schemeClr val="dk1"/>
                </a:solidFill>
              </a:rPr>
              <a:t>Say: </a:t>
            </a:r>
            <a:r>
              <a:rPr lang="en" sz="1200" i="1">
                <a:solidFill>
                  <a:schemeClr val="dk1"/>
                </a:solidFill>
              </a:rPr>
              <a:t>What evidence did you capture for Activities &amp; Materials, Thinking, and Problem Solving?</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SzPts val="1400"/>
              <a:buNone/>
            </a:pPr>
            <a:r>
              <a:rPr lang="en" sz="1200" b="1">
                <a:solidFill>
                  <a:schemeClr val="dk1"/>
                </a:solidFill>
              </a:rPr>
              <a:t>3 min</a:t>
            </a:r>
            <a:endParaRPr sz="1200" b="1">
              <a:solidFill>
                <a:schemeClr val="dk1"/>
              </a:solidFill>
            </a:endParaRPr>
          </a:p>
          <a:p>
            <a:pPr marL="0" lvl="0" indent="0" algn="l" rtl="0">
              <a:spcBef>
                <a:spcPts val="0"/>
              </a:spcBef>
              <a:spcAft>
                <a:spcPts val="0"/>
              </a:spcAft>
              <a:buSzPts val="1400"/>
              <a:buNone/>
            </a:pPr>
            <a:r>
              <a:rPr lang="en" sz="1200">
                <a:solidFill>
                  <a:schemeClr val="dk1"/>
                </a:solidFill>
              </a:rPr>
              <a:t>(Question 2) Similarities between evidence captured and placemat consensus maps. (The purpose is to facilitate teacher validation that what they already know about effective instruction…on their placemat consensus maps…is part of this new rubric/best instructional practices/effective instruction.)</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What similarities do you notice between the evidence you captured and the elements of effective instruction on your placemat consensus map?</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You may also have some scripted evidence that supports the kind of learning environment in this classroom where students feel safe to take risks. Let’s take a few moments and I will model some very specific connections among ACT, TH, and PS from this middle school social studies lesson clip…..</a:t>
            </a:r>
            <a:endParaRPr sz="1200">
              <a:solidFill>
                <a:schemeClr val="dk1"/>
              </a:solidFill>
            </a:endParaRPr>
          </a:p>
          <a:p>
            <a:pPr marL="0" lvl="0" indent="0" algn="l" rtl="0">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edf3ecb708_0_2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edf3ecb708_0_2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2 min</a:t>
            </a:r>
            <a:endParaRPr sz="1200"/>
          </a:p>
          <a:p>
            <a:pPr marL="0" lvl="0" indent="0" algn="l" rtl="0">
              <a:spcBef>
                <a:spcPts val="0"/>
              </a:spcBef>
              <a:spcAft>
                <a:spcPts val="0"/>
              </a:spcAft>
              <a:buNone/>
            </a:pPr>
            <a:r>
              <a:rPr lang="en" sz="1200"/>
              <a:t>Presenter Note: The purpose of the evidence slides for the Instruction &amp; Environment domain deep dives, is to validate and/or clarify for teachers evidence from the video clip that is aligned to the indicators of focus. The second purpose of these slides is to tag for teachers how the indicators are connected. The presenter will be able to do that, as some evidence across indicators is the same or similar.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Say: </a:t>
            </a:r>
            <a:r>
              <a:rPr lang="en" sz="1200" i="1"/>
              <a:t>Now that we’ve scripted the video clip and discussed possible evidence for Activities and Materials, Thinking, and Problem Solving, take 1 minute to review the example evidence on the slide. The bold print is language from the descriptors. Think about how your evidence is similar or different. </a:t>
            </a:r>
            <a:r>
              <a:rPr lang="en" sz="1200"/>
              <a:t>(Presenter allows participants 1 min to review.)</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i="1"/>
              <a:t>Before we move on, I want to tag for you how these 3 indicators are connected, and because their interconnectedness, how evidence for one indicator can also serve as evidence for other indicators. The evidence that the prompt required students to develop a claim and justify it with evidence from the text and the evidence of the pop-up debate, where students shared multiple perspectives and supported their claims are 2 pieces of evidence that are aligned to all 3 of these indicators. The activity was challenging and allowed for student-to-student interaction, students engaged in multiple types of thinking and analyzed problems from multiple perspectives. And, the activity reinforced several problem-solving types.</a:t>
            </a:r>
            <a:endParaRPr sz="1200" i="1"/>
          </a:p>
          <a:p>
            <a:pPr marL="0" lvl="0" indent="0" algn="l" rtl="0">
              <a:spcBef>
                <a:spcPts val="0"/>
              </a:spcBef>
              <a:spcAft>
                <a:spcPts val="0"/>
              </a:spcAft>
              <a:buNone/>
            </a:pPr>
            <a:endParaRPr sz="1200" i="1"/>
          </a:p>
          <a:p>
            <a:pPr marL="0" lvl="0" indent="0" algn="l" rtl="0">
              <a:spcBef>
                <a:spcPts val="0"/>
              </a:spcBef>
              <a:spcAft>
                <a:spcPts val="0"/>
              </a:spcAft>
              <a:buNone/>
            </a:pPr>
            <a:r>
              <a:rPr lang="en" sz="1200"/>
              <a:t>Transition: </a:t>
            </a:r>
            <a:r>
              <a:rPr lang="en" sz="1200" i="1"/>
              <a:t>Before we move into the second deep dive, let’s take a 10-minute break.</a:t>
            </a:r>
            <a:endParaRPr sz="1200" i="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edf3ecb708_0_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g2edf3ecb708_0_3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1 hrs 45 min into the morning session at the start of this slide</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10 min break</a:t>
            </a:r>
            <a:endParaRPr sz="1200"/>
          </a:p>
          <a:p>
            <a:pPr marL="0" lvl="0" indent="0" algn="l" rtl="0">
              <a:lnSpc>
                <a:spcPct val="100000"/>
              </a:lnSpc>
              <a:spcBef>
                <a:spcPts val="0"/>
              </a:spcBef>
              <a:spcAft>
                <a:spcPts val="0"/>
              </a:spcAft>
              <a:buNone/>
            </a:pPr>
            <a:r>
              <a:rPr lang="en" sz="1200"/>
              <a:t>Set a timer to ensure the training starts up again promptly.</a:t>
            </a:r>
            <a:endParaRPr sz="12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edf3ecb70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2edf3ecb708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dirty="0"/>
              <a:t>2 min</a:t>
            </a:r>
            <a:endParaRPr dirty="0"/>
          </a:p>
          <a:p>
            <a:pPr marL="0" lvl="0" indent="0" algn="l" rtl="0">
              <a:lnSpc>
                <a:spcPct val="100000"/>
              </a:lnSpc>
              <a:spcBef>
                <a:spcPts val="0"/>
              </a:spcBef>
              <a:spcAft>
                <a:spcPts val="0"/>
              </a:spcAft>
              <a:buNone/>
            </a:pPr>
            <a:r>
              <a:rPr lang="en" sz="1200" dirty="0"/>
              <a:t>Presenter reads the session objectives and refers to the chart where the objectives are also posted. </a:t>
            </a: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r>
              <a:rPr lang="en" sz="1200" dirty="0"/>
              <a:t>Say: By the end of today’s training, we will accomplish the following objectives. We will:</a:t>
            </a:r>
            <a:endParaRPr sz="1200" dirty="0"/>
          </a:p>
          <a:p>
            <a:pPr marL="457200" lvl="0" indent="-304800" algn="l" rtl="0">
              <a:lnSpc>
                <a:spcPct val="100000"/>
              </a:lnSpc>
              <a:spcBef>
                <a:spcPts val="0"/>
              </a:spcBef>
              <a:spcAft>
                <a:spcPts val="0"/>
              </a:spcAft>
              <a:buSzPts val="1200"/>
              <a:buChar char="●"/>
            </a:pPr>
            <a:r>
              <a:rPr lang="en" sz="1200" b="1" dirty="0"/>
              <a:t>Construct knowledge</a:t>
            </a:r>
            <a:r>
              <a:rPr lang="en" sz="1200" dirty="0"/>
              <a:t> of the </a:t>
            </a:r>
            <a:r>
              <a:rPr lang="en" sz="1200" b="1" dirty="0"/>
              <a:t>Louisiana Educator Rubric</a:t>
            </a:r>
            <a:r>
              <a:rPr lang="en" sz="1200" dirty="0"/>
              <a:t> to develop a foundational understanding and working knowledge of the indicators and descriptors.</a:t>
            </a:r>
            <a:endParaRPr sz="1200" dirty="0"/>
          </a:p>
          <a:p>
            <a:pPr marL="457200" lvl="0" indent="-304800" algn="l" rtl="0">
              <a:lnSpc>
                <a:spcPct val="100000"/>
              </a:lnSpc>
              <a:spcBef>
                <a:spcPts val="0"/>
              </a:spcBef>
              <a:spcAft>
                <a:spcPts val="0"/>
              </a:spcAft>
              <a:buSzPts val="1200"/>
              <a:buChar char="●"/>
            </a:pPr>
            <a:r>
              <a:rPr lang="en" sz="1200" b="1" dirty="0"/>
              <a:t>Examine</a:t>
            </a:r>
            <a:r>
              <a:rPr lang="en" sz="1200" dirty="0"/>
              <a:t> the Pre-Conference, Post-Conference, and Coaching and Support Cycle </a:t>
            </a:r>
            <a:r>
              <a:rPr lang="en" sz="1200" b="1" dirty="0"/>
              <a:t>evaluation components</a:t>
            </a:r>
            <a:r>
              <a:rPr lang="en" sz="1200" dirty="0"/>
              <a:t>.</a:t>
            </a:r>
            <a:endParaRPr sz="1200" dirty="0"/>
          </a:p>
          <a:p>
            <a:pPr marL="457200" lvl="0" indent="-304800" algn="l" rtl="0">
              <a:lnSpc>
                <a:spcPct val="100000"/>
              </a:lnSpc>
              <a:spcBef>
                <a:spcPts val="0"/>
              </a:spcBef>
              <a:spcAft>
                <a:spcPts val="0"/>
              </a:spcAft>
              <a:buSzPts val="1200"/>
              <a:buChar char="●"/>
            </a:pPr>
            <a:r>
              <a:rPr lang="en" sz="1200" b="1" dirty="0"/>
              <a:t>Apply connections</a:t>
            </a:r>
            <a:r>
              <a:rPr lang="en" sz="1200" dirty="0"/>
              <a:t> between evidence and the Louisiana Educator Rubric to </a:t>
            </a:r>
            <a:r>
              <a:rPr lang="en" sz="1200" b="1" dirty="0"/>
              <a:t>define instructional effectiveness</a:t>
            </a:r>
            <a:r>
              <a:rPr lang="en" sz="1200" dirty="0"/>
              <a:t>.</a:t>
            </a:r>
            <a:endParaRPr sz="1200" dirty="0"/>
          </a:p>
          <a:p>
            <a:pPr marL="0" lvl="0" indent="0" algn="l" rtl="0">
              <a:lnSpc>
                <a:spcPct val="100000"/>
              </a:lnSpc>
              <a:spcBef>
                <a:spcPts val="0"/>
              </a:spcBef>
              <a:spcAft>
                <a:spcPts val="0"/>
              </a:spcAft>
              <a:buSzPts val="1100"/>
              <a:buNone/>
            </a:pPr>
            <a:endParaRPr sz="1200" i="1" dirty="0"/>
          </a:p>
          <a:p>
            <a:pPr marL="0" lvl="0" indent="0" algn="l" rtl="0">
              <a:lnSpc>
                <a:spcPct val="100000"/>
              </a:lnSpc>
              <a:spcBef>
                <a:spcPts val="0"/>
              </a:spcBef>
              <a:spcAft>
                <a:spcPts val="0"/>
              </a:spcAft>
              <a:buNone/>
            </a:pPr>
            <a:r>
              <a:rPr lang="en" sz="1200" dirty="0"/>
              <a:t>Say</a:t>
            </a:r>
            <a:r>
              <a:rPr lang="en" sz="1200" i="1" dirty="0"/>
              <a:t>: These objectives are also provided in your participant guide on page 3 and listed here on our chart. In bold print you will notice the key words that capture what you, the learner during today’s training. </a:t>
            </a:r>
            <a:r>
              <a:rPr lang="en" sz="1200" dirty="0"/>
              <a:t>(trainer emphasizes the bold language). </a:t>
            </a:r>
            <a:r>
              <a:rPr lang="en" sz="1200" i="1" dirty="0"/>
              <a:t>It is important for us to break these down so that we are all clear on our learning targets for this training. I want you to also take note of the “</a:t>
            </a:r>
            <a:r>
              <a:rPr lang="en" sz="1200" b="1" i="1" dirty="0"/>
              <a:t>signposts</a:t>
            </a:r>
            <a:r>
              <a:rPr lang="en" sz="1200" i="1" dirty="0"/>
              <a:t>” on some slides </a:t>
            </a:r>
            <a:r>
              <a:rPr lang="en" sz="1200" dirty="0"/>
              <a:t>(purple box) </a:t>
            </a:r>
            <a:r>
              <a:rPr lang="en" sz="1200" i="1" dirty="0"/>
              <a:t>that will identify pages in your participant </a:t>
            </a:r>
            <a:r>
              <a:rPr lang="en" sz="1200" i="1" dirty="0" smtClean="0"/>
              <a:t>guide </a:t>
            </a:r>
            <a:r>
              <a:rPr lang="en" sz="1200" i="1" dirty="0"/>
              <a:t>to access information, take notes, or complete activities. </a:t>
            </a:r>
            <a:endParaRPr sz="1200" dirty="0"/>
          </a:p>
          <a:p>
            <a:pPr marL="0" lvl="0" indent="0" algn="l" rtl="0">
              <a:lnSpc>
                <a:spcPct val="100000"/>
              </a:lnSpc>
              <a:spcBef>
                <a:spcPts val="0"/>
              </a:spcBef>
              <a:spcAft>
                <a:spcPts val="0"/>
              </a:spcAft>
              <a:buSzPts val="1100"/>
              <a:buNone/>
            </a:pPr>
            <a:endParaRPr sz="1200" i="1" dirty="0"/>
          </a:p>
          <a:p>
            <a:pPr marL="0" lvl="0" indent="0" algn="l" rtl="0">
              <a:lnSpc>
                <a:spcPct val="100000"/>
              </a:lnSpc>
              <a:spcBef>
                <a:spcPts val="0"/>
              </a:spcBef>
              <a:spcAft>
                <a:spcPts val="0"/>
              </a:spcAft>
              <a:buNone/>
            </a:pPr>
            <a:r>
              <a:rPr lang="en" sz="1200" dirty="0"/>
              <a:t>Transition</a:t>
            </a:r>
            <a:r>
              <a:rPr lang="en" sz="1200" i="1" dirty="0"/>
              <a:t>: Now, that we know what our learning objectives are for this training, </a:t>
            </a:r>
            <a:r>
              <a:rPr lang="en" sz="1200" i="1" dirty="0">
                <a:solidFill>
                  <a:schemeClr val="dk1"/>
                </a:solidFill>
              </a:rPr>
              <a:t>let’s review today’s agenda of activities that will support you in meeting the objectives.</a:t>
            </a:r>
            <a:endParaRPr dirty="0">
              <a:solidFill>
                <a:schemeClr val="dk1"/>
              </a:solidFill>
            </a:endParaRPr>
          </a:p>
          <a:p>
            <a:pPr marL="0" lvl="0" indent="0" algn="l" rtl="0">
              <a:lnSpc>
                <a:spcPct val="100000"/>
              </a:lnSpc>
              <a:spcBef>
                <a:spcPts val="0"/>
              </a:spcBef>
              <a:spcAft>
                <a:spcPts val="0"/>
              </a:spcAft>
              <a:buNone/>
            </a:pPr>
            <a:endParaRPr sz="1200" i="1" dirty="0"/>
          </a:p>
          <a:p>
            <a:pPr marL="0" lvl="0" indent="0" algn="l" rtl="0">
              <a:lnSpc>
                <a:spcPct val="100000"/>
              </a:lnSpc>
              <a:spcBef>
                <a:spcPts val="0"/>
              </a:spcBef>
              <a:spcAft>
                <a:spcPts val="0"/>
              </a:spcAft>
              <a:buClr>
                <a:srgbClr val="000000"/>
              </a:buClr>
              <a:buSzPts val="1100"/>
              <a:buFont typeface="Arial"/>
              <a:buNone/>
            </a:pPr>
            <a:r>
              <a:rPr lang="en" sz="1800" b="0" i="0" u="none" strike="noStrike" dirty="0">
                <a:solidFill>
                  <a:srgbClr val="000000"/>
                </a:solidFill>
                <a:latin typeface="Calibri"/>
                <a:ea typeface="Calibri"/>
                <a:cs typeface="Calibri"/>
                <a:sym typeface="Calibri"/>
              </a:rPr>
              <a:t/>
            </a:r>
            <a:br>
              <a:rPr lang="en" sz="1800" b="0" i="0" u="none" strike="noStrike" dirty="0">
                <a:solidFill>
                  <a:srgbClr val="000000"/>
                </a:solidFill>
                <a:latin typeface="Calibri"/>
                <a:ea typeface="Calibri"/>
                <a:cs typeface="Calibri"/>
                <a:sym typeface="Calibri"/>
              </a:rPr>
            </a:br>
            <a:r>
              <a:rPr lang="en" dirty="0"/>
              <a:t/>
            </a:r>
            <a:br>
              <a:rPr lang="en" dirty="0"/>
            </a:b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edf3ecb708_0_2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2edf3ecb708_0_2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1 hrs 55 min into the morning session at the start of this slide </a:t>
            </a:r>
            <a:endParaRPr sz="1200"/>
          </a:p>
          <a:p>
            <a:pPr marL="0" lvl="0" indent="0" algn="l" rtl="0">
              <a:lnSpc>
                <a:spcPct val="100000"/>
              </a:lnSpc>
              <a:spcBef>
                <a:spcPts val="0"/>
              </a:spcBef>
              <a:spcAft>
                <a:spcPts val="0"/>
              </a:spcAft>
              <a:buNone/>
            </a:pPr>
            <a:r>
              <a:rPr lang="en" sz="1200"/>
              <a:t>14 min</a:t>
            </a:r>
            <a:endParaRPr sz="1200"/>
          </a:p>
          <a:p>
            <a:pPr marL="0" lvl="0" indent="0" algn="l" rtl="0">
              <a:lnSpc>
                <a:spcPct val="100000"/>
              </a:lnSpc>
              <a:spcBef>
                <a:spcPts val="0"/>
              </a:spcBef>
              <a:spcAft>
                <a:spcPts val="0"/>
              </a:spcAft>
              <a:buNone/>
            </a:pPr>
            <a:endParaRPr sz="1200"/>
          </a:p>
          <a:p>
            <a:pPr marL="0" lvl="0" indent="0" algn="l" rtl="0">
              <a:spcBef>
                <a:spcPts val="0"/>
              </a:spcBef>
              <a:spcAft>
                <a:spcPts val="0"/>
              </a:spcAft>
              <a:buNone/>
            </a:pPr>
            <a:r>
              <a:rPr lang="en" sz="1200">
                <a:solidFill>
                  <a:schemeClr val="dk1"/>
                </a:solidFill>
              </a:rPr>
              <a:t>Presenter Note: Identifying the essence of each indicator is a very important exercise for teachers to engage in with support and feedback from school leaders (their evaluators/observers). Throughout the rubric deep dives, the presenter should keep in mind that teachers and evaluators/observers are taking the first step in this moment to build a common language and common expectations for instruction and student learning. Future support for teachers to deepen their understanding of the rubric will be rooted in this first learning opportunity and the common language and expectations that are established. Best practice would be for the Instructional Leadership Team, </a:t>
            </a:r>
            <a:r>
              <a:rPr lang="en" sz="1200" b="1">
                <a:solidFill>
                  <a:schemeClr val="dk1"/>
                </a:solidFill>
              </a:rPr>
              <a:t>before the teacher training</a:t>
            </a:r>
            <a:r>
              <a:rPr lang="en" sz="1200">
                <a:solidFill>
                  <a:schemeClr val="dk1"/>
                </a:solidFill>
              </a:rPr>
              <a:t>, to come to consensus on the essence of each indicator and to discuss any rubric vocabulary that may need further explanation and clarification when training teachers.</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b="1"/>
              <a:t>1 min</a:t>
            </a:r>
            <a:endParaRPr sz="1200" b="1"/>
          </a:p>
          <a:p>
            <a:pPr marL="0" lvl="0" indent="0" algn="l" rtl="0">
              <a:lnSpc>
                <a:spcPct val="100000"/>
              </a:lnSpc>
              <a:spcBef>
                <a:spcPts val="0"/>
              </a:spcBef>
              <a:spcAft>
                <a:spcPts val="0"/>
              </a:spcAft>
              <a:buNone/>
            </a:pPr>
            <a:r>
              <a:rPr lang="en" sz="1200"/>
              <a:t>Say: </a:t>
            </a:r>
            <a:r>
              <a:rPr lang="en" sz="1200" i="1"/>
              <a:t>Now, you and your table group will continue engaging in the process for determining the essence of the indicators on this slide: Standards and Objectives, Teacher Content Knowledge, and Expectations. This time you have 2 indicators from the Instruction Domain (SO &amp; TCK) and 1 indicator from the Environment Domain (EXP). Remember, focus on the “Proficient” (3) column and you are coming to a consensus on the essence words for each indicator. Use your PG to highlight and record your essence words on p. 9-11. You will have </a:t>
            </a:r>
            <a:r>
              <a:rPr lang="en" sz="1200" b="1" i="1"/>
              <a:t>9 minutes.</a:t>
            </a:r>
            <a:endParaRPr sz="1200" b="1" i="1"/>
          </a:p>
          <a:p>
            <a:pPr marL="0" lvl="0" indent="0" algn="l" rtl="0">
              <a:lnSpc>
                <a:spcPct val="100000"/>
              </a:lnSpc>
              <a:spcBef>
                <a:spcPts val="0"/>
              </a:spcBef>
              <a:spcAft>
                <a:spcPts val="0"/>
              </a:spcAft>
              <a:buNone/>
            </a:pPr>
            <a:endParaRPr sz="1200" b="1" i="1"/>
          </a:p>
          <a:p>
            <a:pPr marL="0" lvl="0" indent="0" algn="l" rtl="0">
              <a:spcBef>
                <a:spcPts val="0"/>
              </a:spcBef>
              <a:spcAft>
                <a:spcPts val="0"/>
              </a:spcAft>
              <a:buClr>
                <a:schemeClr val="dk1"/>
              </a:buClr>
              <a:buSzPts val="1100"/>
              <a:buFont typeface="Arial"/>
              <a:buNone/>
            </a:pPr>
            <a:r>
              <a:rPr lang="en" sz="1200" b="1">
                <a:solidFill>
                  <a:schemeClr val="dk1"/>
                </a:solidFill>
              </a:rPr>
              <a:t>9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sets timer for table groups to determine the essence for these indicators.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3 min</a:t>
            </a:r>
            <a:r>
              <a:rPr lang="en" sz="1200">
                <a:solidFill>
                  <a:schemeClr val="dk1"/>
                </a:solidFill>
              </a:rPr>
              <a:t> </a:t>
            </a:r>
            <a:endParaRPr sz="1200">
              <a:solidFill>
                <a:schemeClr val="dk1"/>
              </a:solidFill>
            </a:endParaRPr>
          </a:p>
          <a:p>
            <a:pPr marL="0" lvl="0" indent="0" algn="l" rtl="0">
              <a:spcBef>
                <a:spcPts val="0"/>
              </a:spcBef>
              <a:spcAft>
                <a:spcPts val="0"/>
              </a:spcAft>
              <a:buNone/>
            </a:pPr>
            <a:r>
              <a:rPr lang="en" sz="1200">
                <a:solidFill>
                  <a:schemeClr val="dk1"/>
                </a:solidFill>
              </a:rPr>
              <a:t>Presenter has 3-4 tables share out essence words as a debrief prior to moving forward. Presenter can point out for teachers that Teacher Content Knowledge is NOT just about whether or not the teacher can “do the math” or “knows grammar rules”, TCK is also about the teacher’s knowledge of the standards, the high-quality instructional materials including high-quality curriculum, and establishing expectations (learning objectives and success criteria) that sets students up to successfully master the objective and, ultimately, the standards.</a:t>
            </a:r>
            <a:endParaRPr sz="1200">
              <a:solidFill>
                <a:schemeClr val="dk1"/>
              </a:solidFill>
            </a:endParaRPr>
          </a:p>
          <a:p>
            <a:pPr marL="0" lvl="0" indent="0" algn="l" rtl="0">
              <a:lnSpc>
                <a:spcPct val="100000"/>
              </a:lnSpc>
              <a:spcBef>
                <a:spcPts val="0"/>
              </a:spcBef>
              <a:spcAft>
                <a:spcPts val="0"/>
              </a:spcAft>
              <a:buNone/>
            </a:pPr>
            <a:endParaRPr sz="1200" b="1" i="1"/>
          </a:p>
          <a:p>
            <a:pPr marL="0" lvl="0" indent="0" algn="l" rtl="0">
              <a:spcBef>
                <a:spcPts val="0"/>
              </a:spcBef>
              <a:spcAft>
                <a:spcPts val="0"/>
              </a:spcAft>
              <a:buClr>
                <a:schemeClr val="dk1"/>
              </a:buClr>
              <a:buSzPts val="1100"/>
              <a:buFont typeface="Arial"/>
              <a:buNone/>
            </a:pPr>
            <a:r>
              <a:rPr lang="en" sz="1200" b="1" u="sng">
                <a:solidFill>
                  <a:schemeClr val="dk1"/>
                </a:solidFill>
              </a:rPr>
              <a:t>Possible </a:t>
            </a:r>
            <a:r>
              <a:rPr lang="en" sz="1200" b="1">
                <a:solidFill>
                  <a:schemeClr val="dk1"/>
                </a:solidFill>
              </a:rPr>
              <a:t>Essence Words to look for from participants: </a:t>
            </a:r>
            <a:endParaRPr sz="1200" b="1">
              <a:solidFill>
                <a:schemeClr val="dk1"/>
              </a:solidFill>
            </a:endParaRPr>
          </a:p>
          <a:p>
            <a:pPr marL="0" lvl="0" indent="0" algn="l" rtl="0">
              <a:spcBef>
                <a:spcPts val="0"/>
              </a:spcBef>
              <a:spcAft>
                <a:spcPts val="0"/>
              </a:spcAft>
              <a:buNone/>
            </a:pPr>
            <a:r>
              <a:rPr lang="en" sz="1200" u="sng">
                <a:solidFill>
                  <a:schemeClr val="dk1"/>
                </a:solidFill>
              </a:rPr>
              <a:t>SO: </a:t>
            </a:r>
            <a:r>
              <a:rPr lang="en" sz="1200">
                <a:solidFill>
                  <a:schemeClr val="dk1"/>
                </a:solidFill>
              </a:rPr>
              <a:t>communicated, aligned to rigor &amp; standards, HQIM, sub-objectives/prerequisite skills aligned, connect previous learning, expectations clear, displayed, evidence of mastery or progress toward mastery, mastery criteria</a:t>
            </a:r>
            <a:endParaRPr sz="1200">
              <a:solidFill>
                <a:schemeClr val="dk1"/>
              </a:solidFill>
            </a:endParaRPr>
          </a:p>
          <a:p>
            <a:pPr marL="0" lvl="0" indent="0" algn="l" rtl="0">
              <a:spcBef>
                <a:spcPts val="0"/>
              </a:spcBef>
              <a:spcAft>
                <a:spcPts val="0"/>
              </a:spcAft>
              <a:buNone/>
            </a:pPr>
            <a:r>
              <a:rPr lang="en" sz="1200" u="sng">
                <a:solidFill>
                  <a:schemeClr val="dk1"/>
                </a:solidFill>
              </a:rPr>
              <a:t>TCK:</a:t>
            </a:r>
            <a:r>
              <a:rPr lang="en" sz="1200">
                <a:solidFill>
                  <a:schemeClr val="dk1"/>
                </a:solidFill>
              </a:rPr>
              <a:t> accurate content knowledge, understanding of standards, understanding of HQIM, subject-specific strategies, enhance student content knowledge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u="sng">
                <a:solidFill>
                  <a:schemeClr val="dk1"/>
                </a:solidFill>
              </a:rPr>
              <a:t>ES: </a:t>
            </a:r>
            <a:r>
              <a:rPr lang="en" sz="1200">
                <a:solidFill>
                  <a:schemeClr val="dk1"/>
                </a:solidFill>
              </a:rPr>
              <a:t>clear, rigorous, academic, access to HQIM &amp; resources, mistakes, criteria, all experience success, complete work to expectations</a:t>
            </a:r>
            <a:endParaRPr sz="1200" b="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1 min</a:t>
            </a:r>
            <a:endParaRPr sz="1200" b="1"/>
          </a:p>
          <a:p>
            <a:pPr marL="0" lvl="0" indent="0" algn="l" rtl="0">
              <a:lnSpc>
                <a:spcPct val="100000"/>
              </a:lnSpc>
              <a:spcBef>
                <a:spcPts val="0"/>
              </a:spcBef>
              <a:spcAft>
                <a:spcPts val="0"/>
              </a:spcAft>
              <a:buNone/>
            </a:pPr>
            <a:r>
              <a:rPr lang="en" sz="1200"/>
              <a:t>Transition: </a:t>
            </a:r>
            <a:r>
              <a:rPr lang="en" sz="1200" i="1"/>
              <a:t>These indicators are grouped together intentionally for your learning so that you can explicitly see the connections among them and the common language across them. As we go through the deep dives and make connections across indicators, the rubric will become “smaller”, meaning once you see how interconnected the indicators are and how the same instructional best practices show up in multiple indicators the rubric no longer feels so big and overwhelming. Now that your table groups have identified the essence words for these indicators, let’s take a peek into another classroom to find/script evidence for these indicators</a:t>
            </a:r>
            <a:r>
              <a:rPr lang="en" sz="1200"/>
              <a:t>….</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edf3ecb708_0_2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g2edf3ecb708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11 min total-this slide</a:t>
            </a:r>
            <a:endParaRPr sz="1200"/>
          </a:p>
          <a:p>
            <a:pPr marL="0" lvl="0" indent="0" algn="l" rtl="0">
              <a:lnSpc>
                <a:spcPct val="100000"/>
              </a:lnSpc>
              <a:spcBef>
                <a:spcPts val="0"/>
              </a:spcBef>
              <a:spcAft>
                <a:spcPts val="0"/>
              </a:spcAft>
              <a:buNone/>
            </a:pPr>
            <a:r>
              <a:rPr lang="en" sz="1200"/>
              <a:t>Video Clip: 3. LER Teacher Training_Clip 3_SO TCK EX</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b="1"/>
              <a:t>2 min</a:t>
            </a:r>
            <a:r>
              <a:rPr lang="en" sz="1200"/>
              <a:t> </a:t>
            </a:r>
            <a:endParaRPr sz="1200"/>
          </a:p>
          <a:p>
            <a:pPr marL="0" lvl="0" indent="0" algn="l" rtl="0">
              <a:lnSpc>
                <a:spcPct val="100000"/>
              </a:lnSpc>
              <a:spcBef>
                <a:spcPts val="0"/>
              </a:spcBef>
              <a:spcAft>
                <a:spcPts val="0"/>
              </a:spcAft>
              <a:buNone/>
            </a:pPr>
            <a:r>
              <a:rPr lang="en" sz="1200"/>
              <a:t>Presenter will front load the clip before playing it.</a:t>
            </a:r>
            <a:endParaRPr sz="1200"/>
          </a:p>
          <a:p>
            <a:pPr marL="0" lvl="0" indent="0" algn="l" rtl="0">
              <a:lnSpc>
                <a:spcPct val="100000"/>
              </a:lnSpc>
              <a:spcBef>
                <a:spcPts val="0"/>
              </a:spcBef>
              <a:spcAft>
                <a:spcPts val="0"/>
              </a:spcAft>
              <a:buNone/>
            </a:pPr>
            <a:r>
              <a:rPr lang="en" sz="1200"/>
              <a:t>Say: </a:t>
            </a:r>
            <a:r>
              <a:rPr lang="en" sz="1200" i="1"/>
              <a:t>Before we watch the clip, let me provide some context so you have an idea of where students are in this lesson. In this middle school ELA lesson, the unit of study has a culminating task where students will write an Expository paragraph. Right before this clip capture, the teacher shared an exemplar of an expository paragraph that she had developed with the students. The students each have that exemplar on their own laptops and use it to co-construct the success criteria of an expository paragraph with the teacher. Remember, your role during the clip is to script everything you see and hear from teacher and students.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Play video clip: </a:t>
            </a:r>
            <a:r>
              <a:rPr lang="en" sz="1200" b="1"/>
              <a:t>4 min 11 seconds</a:t>
            </a:r>
            <a:endParaRPr sz="1200" b="1"/>
          </a:p>
          <a:p>
            <a:pPr marL="0" lvl="0" indent="0" algn="l" rtl="0">
              <a:lnSpc>
                <a:spcPct val="100000"/>
              </a:lnSpc>
              <a:spcBef>
                <a:spcPts val="0"/>
              </a:spcBef>
              <a:spcAft>
                <a:spcPts val="0"/>
              </a:spcAft>
              <a:buNone/>
            </a:pPr>
            <a:r>
              <a:rPr lang="en" sz="1200"/>
              <a:t>Presenter Information: Expository writing exposes facts; explains and educates readers rather than entertains or persuades.</a:t>
            </a:r>
            <a:endParaRPr sz="1200"/>
          </a:p>
          <a:p>
            <a:pPr marL="457200" lvl="0" indent="0" algn="l" rtl="0">
              <a:lnSpc>
                <a:spcPct val="100000"/>
              </a:lnSpc>
              <a:spcBef>
                <a:spcPts val="0"/>
              </a:spcBef>
              <a:spcAft>
                <a:spcPts val="0"/>
              </a:spcAft>
              <a:buNone/>
            </a:pPr>
            <a:endParaRPr sz="1200"/>
          </a:p>
          <a:p>
            <a:pPr marL="0" lvl="0" indent="0" algn="l" rtl="0">
              <a:spcBef>
                <a:spcPts val="0"/>
              </a:spcBef>
              <a:spcAft>
                <a:spcPts val="0"/>
              </a:spcAft>
              <a:buClr>
                <a:schemeClr val="dk1"/>
              </a:buClr>
              <a:buSzPts val="1400"/>
              <a:buFont typeface="Arial"/>
              <a:buNone/>
            </a:pPr>
            <a:r>
              <a:rPr lang="en" sz="1200" b="1">
                <a:solidFill>
                  <a:schemeClr val="dk1"/>
                </a:solidFill>
              </a:rPr>
              <a:t>4 min</a:t>
            </a:r>
            <a:r>
              <a:rPr lang="en" sz="1200">
                <a:solidFill>
                  <a:schemeClr val="dk1"/>
                </a:solidFill>
              </a:rPr>
              <a:t> for partner activity</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Now, work with your shoulder partner to share your scripting and discuss evidence you were able to script/capture for SO, TCK, and EXP. </a:t>
            </a:r>
            <a:endParaRPr sz="1200" i="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(Trainer Note: the purpose of participants sharing and discussing their scripts is to hold them accountable for engaging in scripting, not just watching video clips. They must practice in order to better understand the objectivity and careful attention observers put into the process.)</a:t>
            </a:r>
            <a:endParaRPr sz="1200">
              <a:solidFill>
                <a:schemeClr val="dk1"/>
              </a:solidFill>
            </a:endParaRPr>
          </a:p>
          <a:p>
            <a:pPr marL="457200" lvl="0" indent="-228600" algn="l" rtl="0">
              <a:spcBef>
                <a:spcPts val="0"/>
              </a:spcBef>
              <a:spcAft>
                <a:spcPts val="0"/>
              </a:spcAft>
              <a:buNone/>
            </a:pP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edf3ecb708_0_2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g2edf3ecb708_0_2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9 min</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Take</a:t>
            </a:r>
            <a:r>
              <a:rPr lang="en" sz="1200" b="1" i="1">
                <a:solidFill>
                  <a:schemeClr val="dk1"/>
                </a:solidFill>
              </a:rPr>
              <a:t> 3 min</a:t>
            </a:r>
            <a:r>
              <a:rPr lang="en" sz="1200" i="1">
                <a:solidFill>
                  <a:schemeClr val="dk1"/>
                </a:solidFill>
              </a:rPr>
              <a:t> with your table group, </a:t>
            </a:r>
            <a:r>
              <a:rPr lang="en" sz="1200">
                <a:solidFill>
                  <a:schemeClr val="dk1"/>
                </a:solidFill>
              </a:rPr>
              <a:t>s</a:t>
            </a:r>
            <a:r>
              <a:rPr lang="en" sz="1200" i="1">
                <a:solidFill>
                  <a:schemeClr val="dk1"/>
                </a:solidFill>
              </a:rPr>
              <a:t>hare evidence you captured for each indicator and think about the similarities between your evidence and the elements of effective instruction on your placemat consensus map. You can record your evidence on pages 9-11 of your participant guide as it aligns to these indicators.</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(Question 1) Have participants share evidence collected during the video and the indicator(s) that evidence aligns to; popcorn out a few. (For clarification and validation, evidence is provided for teachers on the next slide.)</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What evidence did you capture for Standards and Objectives, Teacher Content Knowledge, and Expectations?</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(Question 2) Similarities between evidence captured and placemat consensus maps. (The purpose is to facilitate teacher validation that what they already know about effective instruction…on their placemat consensus maps…is part of this new rubric/best instructional practices.)</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What similarities do you notice between the evidence you captured and the elements of effective instruction on your placemat consensus map?</a:t>
            </a:r>
            <a:endParaRPr sz="1200" i="1">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Ok! Let’s keep moving forward and take a look at some evidence for these indicators captured in the video clip.</a:t>
            </a:r>
            <a:endParaRPr sz="1200">
              <a:solidFill>
                <a:schemeClr val="dk1"/>
              </a:solidFill>
            </a:endParaRPr>
          </a:p>
          <a:p>
            <a:pPr marL="457200" lvl="0" indent="-228600" algn="l" rtl="0">
              <a:spcBef>
                <a:spcPts val="0"/>
              </a:spcBef>
              <a:spcAft>
                <a:spcPts val="0"/>
              </a:spcAft>
              <a:buClr>
                <a:schemeClr val="dk1"/>
              </a:buClr>
              <a:buSzPts val="1400"/>
              <a:buFont typeface="Arial"/>
              <a:buNone/>
            </a:pPr>
            <a:r>
              <a:rPr lang="en" sz="1200">
                <a:solidFill>
                  <a:schemeClr val="dk1"/>
                </a:solidFill>
              </a:rPr>
              <a:t/>
            </a:r>
            <a:br>
              <a:rPr lang="en" sz="1200">
                <a:solidFill>
                  <a:schemeClr val="dk1"/>
                </a:solidFill>
              </a:rPr>
            </a:br>
            <a:endParaRPr sz="1200">
              <a:solidFill>
                <a:schemeClr val="dk1"/>
              </a:solidFill>
            </a:endParaRPr>
          </a:p>
          <a:p>
            <a:pPr marL="457200" lvl="0" indent="-228600" algn="l" rtl="0">
              <a:spcBef>
                <a:spcPts val="0"/>
              </a:spcBef>
              <a:spcAft>
                <a:spcPts val="0"/>
              </a:spcAft>
              <a:buClr>
                <a:schemeClr val="dk1"/>
              </a:buClr>
              <a:buSzPts val="14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edf3ecb708_0_2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2edf3ecb708_0_2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3 </a:t>
            </a:r>
            <a:r>
              <a:rPr lang="en"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min</a:t>
            </a:r>
            <a:endParaRPr sz="1200"/>
          </a:p>
          <a:p>
            <a:pPr marL="0" lvl="0" indent="0" algn="l" rtl="0">
              <a:spcBef>
                <a:spcPts val="0"/>
              </a:spcBef>
              <a:spcAft>
                <a:spcPts val="0"/>
              </a:spcAft>
              <a:buClr>
                <a:schemeClr val="dk1"/>
              </a:buClr>
              <a:buSzPts val="1100"/>
              <a:buFont typeface="Arial"/>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presenter will be able to do that, as some evidence across indicators is the same or similar.</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Now that we’ve scripted the video clip and discussed possible evidence for Standards &amp; Objectives, Teacher Content Knowledge, and Expectations, take 1 minute to review the example evidence on the slide. The bold print is language from the descriptors. Think about how your evidence is similar or different. </a:t>
            </a:r>
            <a:r>
              <a:rPr lang="en" sz="1200">
                <a:solidFill>
                  <a:schemeClr val="dk1"/>
                </a:solidFill>
              </a:rPr>
              <a:t>(Trainer allows participants 1 min to review.)</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1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rPr>
              <a:t>Before we move on, I want to tag for you how these 3 indicators are connected, and because of their interconnectedness, how evidence for one indicator can also serve as evidence for other indicators. Evidence that the teacher established clear expectations with students, that were aligned to the depth and rigor of state standards and co-constructed success criteria with students for an expository paragraph is aligned to and can be used for all 3 of these indicators. Establishing clear, standards-aligned expectations is an integral part of the Standards &amp; Objectives and Expectations indicators. It is also an essential characteristic of “accurate” teacher content knowledge.</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edf3ecb708_0_2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g2edf3ecb708_0_2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2 hrs 31 min into the morning session at start of this slide</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13 min total</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Note: Identifying the essence of each indicator is a very important exercise for teachers to engage in with support and feedback from school leaders (their evaluators/observers). Throughout the rubric deep dives, the presenter should keep in mind that teachers and evaluators/observers are taking the first step in this moment to build a common language and common expectations for instruction and student learning. Future support for teachers to deepen their understanding of the rubric will be rooted in this first learning opportunity and the common language and expectations that are established. Best practice would be for the Instructional Leadership Team, </a:t>
            </a:r>
            <a:r>
              <a:rPr lang="en" sz="1200" b="1">
                <a:solidFill>
                  <a:schemeClr val="dk1"/>
                </a:solidFill>
              </a:rPr>
              <a:t>before the teacher training</a:t>
            </a:r>
            <a:r>
              <a:rPr lang="en" sz="1200">
                <a:solidFill>
                  <a:schemeClr val="dk1"/>
                </a:solidFill>
              </a:rPr>
              <a:t>, to come to consensus on the essence of each indicator and to discuss any rubric vocabulary that may need further explanation and clarification when training teachers.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Now, you and your table group will determine the essence of the indicators Presenting Instructional Content, Lesson Structure and Pacing, and Environment. Remember, focus on the “Proficient” (3) column and come to a consensus on the essence words for each indicator. Use your Participant Guide to highlight and record your essence words on pages 12-14. You have </a:t>
            </a:r>
            <a:r>
              <a:rPr lang="en" sz="1200" b="1" i="1">
                <a:solidFill>
                  <a:schemeClr val="dk1"/>
                </a:solidFill>
              </a:rPr>
              <a:t>8 minutes</a:t>
            </a:r>
            <a:r>
              <a:rPr lang="en" sz="1200" i="1">
                <a:solidFill>
                  <a:schemeClr val="dk1"/>
                </a:solidFill>
              </a:rPr>
              <a:t>.</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8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sets timer for table groups to determine the essence for these indicators.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3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has 3-4 tables share out essence words as a debrief prior to moving forward.</a:t>
            </a:r>
            <a:endParaRPr sz="1200">
              <a:solidFill>
                <a:schemeClr val="dk1"/>
              </a:solidFill>
            </a:endParaRPr>
          </a:p>
          <a:p>
            <a:pPr marL="0" lvl="0" indent="0" algn="l" rtl="0">
              <a:spcBef>
                <a:spcPts val="0"/>
              </a:spcBef>
              <a:spcAft>
                <a:spcPts val="0"/>
              </a:spcAft>
              <a:buClr>
                <a:schemeClr val="dk1"/>
              </a:buClr>
              <a:buSzPts val="1100"/>
              <a:buFont typeface="Arial"/>
              <a:buNone/>
            </a:pP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b="1" u="sng">
                <a:solidFill>
                  <a:schemeClr val="dk1"/>
                </a:solidFill>
              </a:rPr>
              <a:t>Possible </a:t>
            </a:r>
            <a:r>
              <a:rPr lang="en" sz="1200" b="1">
                <a:solidFill>
                  <a:schemeClr val="dk1"/>
                </a:solidFill>
              </a:rPr>
              <a:t>Essence Words to look for from participants:</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PIC: consistently, visuals, purpose, preview organization, internal summaries, examples, illustrations, analogies, modeling expectations, criteria for success, sequencing, segmenting, essential information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LSP: starts promptly, coherent (Beginning, middle, end), reflection, pacing appropriate, opportunities, different learning rates, routines efficient, little time lost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ENV: welcomes all, organized, promote learning for all, accessible materials &amp; resources, displays student work, arranged, promote learning, individual and group </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SzPts val="1400"/>
              <a:buNone/>
            </a:pPr>
            <a:r>
              <a:rPr lang="en" sz="1200" b="1">
                <a:solidFill>
                  <a:schemeClr val="dk1"/>
                </a:solidFill>
              </a:rPr>
              <a:t>2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These indicators are grouped together intentionally for your learning so that you can explicitly see the connections among them and the common language across them. Now that table groups have identified the essence words for these indicators, let me pause for a moment to make a connection to the rubric. Remember, in today’s training you are experiencing the rubric through the lens of a learner and I am modeling many of the best practices on the rubric. Think about the table group activities you’ve been engaging in during the rubric deep dives. The activities clearly establish your roles, tasks, and group work expectations so you can have meaningful and productive collaboration. That is a direct connection to Grouping Students indicator, descriptor #3.</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Clr>
                <a:schemeClr val="dk1"/>
              </a:buClr>
              <a:buSzPts val="1400"/>
              <a:buFont typeface="Arial"/>
              <a:buNone/>
            </a:pPr>
            <a:r>
              <a:rPr lang="en" sz="1200" i="1">
                <a:solidFill>
                  <a:schemeClr val="dk1"/>
                </a:solidFill>
              </a:rPr>
              <a:t>Now, let’s take a peek into another classroom to find/script evidence for these indicators</a:t>
            </a:r>
            <a:r>
              <a:rPr lang="en" sz="1200">
                <a:solidFill>
                  <a:schemeClr val="dk1"/>
                </a:solidFill>
              </a:rPr>
              <a:t>….</a:t>
            </a:r>
            <a:endParaRPr sz="1200">
              <a:solidFill>
                <a:schemeClr val="dk1"/>
              </a:solidFill>
            </a:endParaRPr>
          </a:p>
          <a:p>
            <a:pPr marL="457200" lvl="0" indent="-22860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2edf3ecb708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4" name="Google Shape;764;g2edf3ecb708_0_2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8 min total</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Video Clip: 4. LER Teacher Training_Clip 4_PIC LSP EN</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2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Presenter will front load the clip before playing it.</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Before we watch the clip, let me provide some context so you have an idea of where students are in this lesson. In this Kindergarten ELA lesson, the learning focus is on students retelling a story (beginning, middle, end) using a retell strategy (retell sticks). You will see and hear students engaging in retelling the story of </a:t>
            </a:r>
            <a:r>
              <a:rPr lang="en" sz="1200" i="1" u="sng">
                <a:solidFill>
                  <a:schemeClr val="dk1"/>
                </a:solidFill>
              </a:rPr>
              <a:t>Leo, the Late Bloomer,</a:t>
            </a:r>
            <a:r>
              <a:rPr lang="en" sz="1200" i="1">
                <a:solidFill>
                  <a:schemeClr val="dk1"/>
                </a:solidFill>
              </a:rPr>
              <a:t> which is a text they have read recently. While the video clip unfolds, you will hear a teacher ask student pairs how the retell sticks supported their success in retelling the story. You will also be able to capture evidence that aligns to the type of learning environment in this classroom. Remember, your role while watching the video clip is to script everything you see and hear the teacher and students saying and doing. </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Play video clip: </a:t>
            </a:r>
            <a:r>
              <a:rPr lang="en" sz="1200" b="1">
                <a:solidFill>
                  <a:schemeClr val="dk1"/>
                </a:solidFill>
              </a:rPr>
              <a:t>6 min 18 seconds</a:t>
            </a:r>
            <a:endParaRPr sz="1200" b="1">
              <a:solidFill>
                <a:schemeClr val="dk1"/>
              </a:solidFill>
            </a:endParaRPr>
          </a:p>
          <a:p>
            <a:pPr marL="457200" lvl="0" indent="-228600" algn="l" rtl="0">
              <a:spcBef>
                <a:spcPts val="0"/>
              </a:spcBef>
              <a:spcAft>
                <a:spcPts val="0"/>
              </a:spcAft>
              <a:buClr>
                <a:schemeClr val="dk1"/>
              </a:buClr>
              <a:buSzPts val="1400"/>
              <a:buFont typeface="Arial"/>
              <a:buNone/>
            </a:pPr>
            <a:r>
              <a:rPr lang="en" sz="1200">
                <a:solidFill>
                  <a:schemeClr val="dk1"/>
                </a:solidFill>
              </a:rPr>
              <a:t/>
            </a: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edf3ecb708_0_2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g2edf3ecb708_0_2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 sz="1200">
                <a:solidFill>
                  <a:schemeClr val="dk1"/>
                </a:solidFill>
              </a:rPr>
              <a:t>9 min</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Take</a:t>
            </a:r>
            <a:r>
              <a:rPr lang="en" sz="1200" b="1" i="1">
                <a:solidFill>
                  <a:schemeClr val="dk1"/>
                </a:solidFill>
              </a:rPr>
              <a:t> 3 min</a:t>
            </a:r>
            <a:r>
              <a:rPr lang="en" sz="1200" i="1">
                <a:solidFill>
                  <a:schemeClr val="dk1"/>
                </a:solidFill>
              </a:rPr>
              <a:t> with your table group, </a:t>
            </a:r>
            <a:r>
              <a:rPr lang="en" sz="1200">
                <a:solidFill>
                  <a:schemeClr val="dk1"/>
                </a:solidFill>
              </a:rPr>
              <a:t>s</a:t>
            </a:r>
            <a:r>
              <a:rPr lang="en" sz="1200" i="1">
                <a:solidFill>
                  <a:schemeClr val="dk1"/>
                </a:solidFill>
              </a:rPr>
              <a:t>hare evidence you captured for each indicator and think about the similarities between your evidence and the elements of effective instruction on your placemat consensus map. You can record your evidence on pages 12-14 of your participant guide as it aligns to these indicators.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SzPts val="1400"/>
              <a:buNone/>
            </a:pPr>
            <a:r>
              <a:rPr lang="en" sz="1200" b="1">
                <a:solidFill>
                  <a:schemeClr val="dk1"/>
                </a:solidFill>
              </a:rPr>
              <a:t>3 min</a:t>
            </a:r>
            <a:endParaRPr sz="1200" b="1">
              <a:solidFill>
                <a:schemeClr val="dk1"/>
              </a:solidFill>
            </a:endParaRPr>
          </a:p>
          <a:p>
            <a:pPr marL="0" lvl="0" indent="0" algn="l" rtl="0">
              <a:spcBef>
                <a:spcPts val="0"/>
              </a:spcBef>
              <a:spcAft>
                <a:spcPts val="0"/>
              </a:spcAft>
              <a:buSzPts val="1400"/>
              <a:buNone/>
            </a:pPr>
            <a:r>
              <a:rPr lang="en" sz="1200">
                <a:solidFill>
                  <a:schemeClr val="dk1"/>
                </a:solidFill>
              </a:rPr>
              <a:t>(Question 1) Have participants share evidence collected during the video and the indicator(s) that evidence aligns to  -popcorn out a few. (For clarification and validation, evidence is provided for teachers on the next slide.)</a:t>
            </a:r>
            <a:endParaRPr sz="1200">
              <a:solidFill>
                <a:schemeClr val="dk1"/>
              </a:solidFill>
            </a:endParaRPr>
          </a:p>
          <a:p>
            <a:pPr marL="0" lvl="0" indent="0" algn="l" rtl="0">
              <a:spcBef>
                <a:spcPts val="0"/>
              </a:spcBef>
              <a:spcAft>
                <a:spcPts val="0"/>
              </a:spcAft>
              <a:buSzPts val="1400"/>
              <a:buNone/>
            </a:pPr>
            <a:r>
              <a:rPr lang="en" sz="1200">
                <a:solidFill>
                  <a:schemeClr val="dk1"/>
                </a:solidFill>
              </a:rPr>
              <a:t>Say: </a:t>
            </a:r>
            <a:r>
              <a:rPr lang="en" sz="1200" i="1">
                <a:solidFill>
                  <a:schemeClr val="dk1"/>
                </a:solidFill>
              </a:rPr>
              <a:t>What evidence did you capture for Presenting Instructional Content, Lesson Structure and Pacing, and Environment?</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SzPts val="1400"/>
              <a:buNone/>
            </a:pPr>
            <a:r>
              <a:rPr lang="en" sz="1200" b="1">
                <a:solidFill>
                  <a:schemeClr val="dk1"/>
                </a:solidFill>
              </a:rPr>
              <a:t>3 min:</a:t>
            </a:r>
            <a:r>
              <a:rPr lang="en" sz="1200">
                <a:solidFill>
                  <a:schemeClr val="dk1"/>
                </a:solidFill>
              </a:rPr>
              <a:t> (Question 2) Similarities between evidence captured and placemat consensus maps. (The purpose is to facilitate teacher validation that what they already know about effective instruction…on their placemat consensus maps…is part of this new rubric/best instructional practices.)</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What similarities do you notice between the evidence you captured and the elements of effective instruction on your placemat consensus map?</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Ok! Let’s keep moving forward and take a look at some evidence for these indicators captured in the video clip.</a:t>
            </a:r>
            <a:endParaRPr sz="1200">
              <a:solidFill>
                <a:schemeClr val="dk1"/>
              </a:solidFill>
            </a:endParaRPr>
          </a:p>
          <a:p>
            <a:pPr marL="457200" lvl="0" indent="-228600" algn="l" rtl="0">
              <a:spcBef>
                <a:spcPts val="0"/>
              </a:spcBef>
              <a:spcAft>
                <a:spcPts val="0"/>
              </a:spcAft>
              <a:buClr>
                <a:schemeClr val="dk1"/>
              </a:buClr>
              <a:buSzPts val="1400"/>
              <a:buFont typeface="Arial"/>
              <a:buNone/>
            </a:pPr>
            <a:r>
              <a:rPr lang="en" sz="1200">
                <a:solidFill>
                  <a:schemeClr val="dk1"/>
                </a:solidFill>
              </a:rPr>
              <a:t/>
            </a:r>
            <a:br>
              <a:rPr lang="en" sz="1200">
                <a:solidFill>
                  <a:schemeClr val="dk1"/>
                </a:solidFill>
              </a:rPr>
            </a:br>
            <a:endParaRPr sz="120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edf3ecb708_0_2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edf3ecb708_0_2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3 min</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trainer will be able to do that, as some evidence across indicators is the same or similar.</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Now that we’ve scripted the video clip and discussed possible evidence for Presenting Instructional Content, Lesson Structure &amp; Pacing, and Environment, take 1 minute to review the example evidence on the slide. The bold print is language from the descriptors. Think about how your evidence is similar or different. </a:t>
            </a:r>
            <a:r>
              <a:rPr lang="en" sz="1200">
                <a:solidFill>
                  <a:schemeClr val="dk1"/>
                </a:solidFill>
              </a:rPr>
              <a:t>(Trainer allows participants 1 min to review.)</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r>
              <a:rPr lang="en" sz="1200" i="1">
                <a:solidFill>
                  <a:schemeClr val="dk1"/>
                </a:solidFill>
              </a:rPr>
              <a:t>Did you capture some verbatim evidence that is the same or similar to what’s on this slide? Did you categorize, or sort, your evidence similarly to how evidence is sorted for the 3 indicators on the slide? </a:t>
            </a:r>
            <a:r>
              <a:rPr lang="en" sz="1200">
                <a:solidFill>
                  <a:schemeClr val="dk1"/>
                </a:solidFill>
              </a:rPr>
              <a:t>(These are only “think about it” questions the presenter poses. Trainer does not field participant responses.)</a:t>
            </a:r>
            <a:endParaRPr sz="1200">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b="1">
                <a:solidFill>
                  <a:schemeClr val="dk1"/>
                </a:solidFill>
              </a:rPr>
              <a:t>1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rPr>
              <a:t>Before we move on, I want to tag for you how these 3 indicators are connected. The evidence of students using a retell rope and, in this lesson, retell sticks to support their identification and understanding of the 4 elements of a story (place, characters, problem, solutions), is evidence that supports each of these 3 indicators. The retell sticks were important to the Presentation of Instructional Content, as they provided labels for the 4 story elements and were used to model and concisely communicate to students how to engage in the activity. The retell sticks were important to Lesson Structure and Pacing, as their purpose and intention was part of the lesson reflection and they offered flexibility to support students at different learning rates as needed. The retell sticks are relevant to the Environment indicator as they were readily accessible to students at their desks, in individual bags.</a:t>
            </a:r>
            <a:endParaRP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edf3ecb708_0_2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8" name="Google Shape;788;g2edf3ecb708_0_2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3 hrs 4 min into the morning session at the start of this slide </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11</a:t>
            </a:r>
            <a:r>
              <a:rPr lang="en" sz="12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min</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Note: Identifying the essence of each indicator is a very important exercise for teachers to engage in with support and feedback from school leaders (their evaluators/observers). Throughout the rubric deep dives, the presenter should keep in mind that teachers and evaluators/observers are taking the first step in this moment to build a common language and common expectations for instruction and student learning. Future support for teachers to deepen their understanding of the rubric will be rooted in this first learning opportunity and the common language and expectations that are established. Best practice would be for the Instructional Leadership Team, </a:t>
            </a:r>
            <a:r>
              <a:rPr lang="en" sz="1200" b="1">
                <a:solidFill>
                  <a:schemeClr val="dk1"/>
                </a:solidFill>
              </a:rPr>
              <a:t>before the teacher training</a:t>
            </a:r>
            <a:r>
              <a:rPr lang="en" sz="1200">
                <a:solidFill>
                  <a:schemeClr val="dk1"/>
                </a:solidFill>
              </a:rPr>
              <a:t>, to come to consensus on the essence of each indicator and to discuss any rubric vocabulary that may need further explanation and clarification when training teachers.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Now, you and your table team will continue determine the essence of the indicators Questioning, Academic Feedback, and Respectful Conditions. Remember, focus on the “Proficient” (3) column and come to a consensus on the essence words for each indicator. Use your Participant Guide to highlight and record your essence words on pages 15-17. You will have </a:t>
            </a:r>
            <a:r>
              <a:rPr lang="en" sz="1200" b="1" i="1">
                <a:solidFill>
                  <a:schemeClr val="dk1"/>
                </a:solidFill>
              </a:rPr>
              <a:t>7 minutes.</a:t>
            </a:r>
            <a:endParaRPr sz="1200" b="1" i="1">
              <a:solidFill>
                <a:schemeClr val="dk1"/>
              </a:solidFill>
            </a:endParaRPr>
          </a:p>
          <a:p>
            <a:pPr marL="0" lvl="0" indent="0" algn="l" rtl="0">
              <a:spcBef>
                <a:spcPts val="0"/>
              </a:spcBef>
              <a:spcAft>
                <a:spcPts val="0"/>
              </a:spcAft>
              <a:buClr>
                <a:schemeClr val="dk1"/>
              </a:buClr>
              <a:buSzPts val="1400"/>
              <a:buFont typeface="Arial"/>
              <a:buNone/>
            </a:pPr>
            <a:endParaRPr sz="1200" b="1" i="1">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7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sets timer for table groups to determine the essence for these indicators.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3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has 3-4 tables share out essence words as a debrief prior to moving forward.</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u="sng">
                <a:solidFill>
                  <a:schemeClr val="dk1"/>
                </a:solidFill>
              </a:rPr>
              <a:t>Possible </a:t>
            </a:r>
            <a:r>
              <a:rPr lang="en" sz="1200" b="1">
                <a:solidFill>
                  <a:schemeClr val="dk1"/>
                </a:solidFill>
              </a:rPr>
              <a:t>Essence Words to look for from participants:</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QU: varied, mix, high-quality, purposeful, coherent, critical thinking, sequenced, aligned to goals, wait time, active responses, calls on variety of students, different perspectives, students respond</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FEED: oral, written, academically focused, frequent, high-quality, throughout lesson, teacher circulates, supports, monitors, used to adjust instruction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RC: interactions positive, awareness, consideration, student backgrounds, respect, kindness, teacher receptive to interests &amp; opinions </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SzPts val="1400"/>
              <a:buNone/>
            </a:pPr>
            <a:r>
              <a:rPr lang="en" sz="1200" b="1">
                <a:solidFill>
                  <a:schemeClr val="dk1"/>
                </a:solidFill>
              </a:rPr>
              <a:t>1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These indicators are grouped together intentionally for your learning so that you can explicitly see the connections among them and the common language across them. Now that your teams have identified the essence words for these indicators, let’s take a peek into another classroom to find/script evidence for these indicators</a:t>
            </a:r>
            <a:r>
              <a:rPr lang="en" sz="1200">
                <a:solidFill>
                  <a:schemeClr val="dk1"/>
                </a:solidFill>
              </a:rPr>
              <a:t>….</a:t>
            </a:r>
            <a:endParaRPr sz="1200">
              <a:solidFill>
                <a:schemeClr val="dk1"/>
              </a:solidFill>
            </a:endParaRPr>
          </a:p>
          <a:p>
            <a:pPr marL="457200" lvl="0" indent="-228600" algn="l" rtl="0">
              <a:spcBef>
                <a:spcPts val="0"/>
              </a:spcBef>
              <a:spcAft>
                <a:spcPts val="0"/>
              </a:spcAft>
              <a:buClr>
                <a:schemeClr val="dk1"/>
              </a:buClr>
              <a:buSzPts val="1400"/>
              <a:buFont typeface="Arial"/>
              <a:buNone/>
            </a:pPr>
            <a:r>
              <a:rPr lang="en" sz="1200">
                <a:solidFill>
                  <a:schemeClr val="dk1"/>
                </a:solidFill>
              </a:rPr>
              <a:t/>
            </a:r>
            <a:br>
              <a:rPr lang="en" sz="1200">
                <a:solidFill>
                  <a:schemeClr val="dk1"/>
                </a:solidFill>
              </a:rPr>
            </a:br>
            <a:r>
              <a:rPr lang="en" sz="1200">
                <a:solidFill>
                  <a:schemeClr val="dk1"/>
                </a:solidFill>
              </a:rPr>
              <a:t/>
            </a: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edf3ecb708_0_2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g2edf3ecb708_0_2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9 min total-this slide</a:t>
            </a:r>
            <a:endParaRPr sz="1200"/>
          </a:p>
          <a:p>
            <a:pPr marL="0" lvl="0" indent="0" algn="l" rtl="0">
              <a:lnSpc>
                <a:spcPct val="100000"/>
              </a:lnSpc>
              <a:spcBef>
                <a:spcPts val="0"/>
              </a:spcBef>
              <a:spcAft>
                <a:spcPts val="0"/>
              </a:spcAft>
              <a:buNone/>
            </a:pPr>
            <a:r>
              <a:rPr lang="en" sz="1200"/>
              <a:t>Video Clip: 5. LER Teacher Training_Clip 5_QU AF RC</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b="1"/>
              <a:t>1 min</a:t>
            </a:r>
            <a:r>
              <a:rPr lang="en" sz="1200"/>
              <a:t> </a:t>
            </a:r>
            <a:endParaRPr sz="1200"/>
          </a:p>
          <a:p>
            <a:pPr marL="0" lvl="0" indent="0" algn="l" rtl="0">
              <a:lnSpc>
                <a:spcPct val="100000"/>
              </a:lnSpc>
              <a:spcBef>
                <a:spcPts val="0"/>
              </a:spcBef>
              <a:spcAft>
                <a:spcPts val="0"/>
              </a:spcAft>
              <a:buNone/>
            </a:pPr>
            <a:r>
              <a:rPr lang="en" sz="1200"/>
              <a:t>Presenter will front load the clip before playing it.</a:t>
            </a:r>
            <a:endParaRPr sz="1200"/>
          </a:p>
          <a:p>
            <a:pPr marL="0" lvl="0" indent="0" algn="l" rtl="0">
              <a:lnSpc>
                <a:spcPct val="100000"/>
              </a:lnSpc>
              <a:spcBef>
                <a:spcPts val="0"/>
              </a:spcBef>
              <a:spcAft>
                <a:spcPts val="0"/>
              </a:spcAft>
              <a:buNone/>
            </a:pPr>
            <a:r>
              <a:rPr lang="en" sz="1200"/>
              <a:t>Say: </a:t>
            </a:r>
            <a:r>
              <a:rPr lang="en" sz="1200" i="1"/>
              <a:t>Before we watch the clip, I will provide some context so you have an idea of where students are in this lesson. In this high school welding lesson, the learning focus is on students being able to successfully weld 2 pieces of metal together. You will see and hear the teacher giving students academic feedback on their welded pieces as well as having them reflect on and evaluate their own work the work of peers. You will also be able to capture evidence that aligns to the type of learning environment that has been established in this classroom. Remember, your role while watching the video clip is to script everything you see and hear the teacher and students saying and doing. </a:t>
            </a:r>
            <a:endParaRPr sz="1200" i="1" u="sng"/>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Play video clip: </a:t>
            </a:r>
            <a:r>
              <a:rPr lang="en" sz="1200" b="1"/>
              <a:t>2 min 41 seconds</a:t>
            </a:r>
            <a:endParaRPr sz="1200" b="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5 min total for partner activity</a:t>
            </a:r>
            <a:endParaRPr sz="1200"/>
          </a:p>
          <a:p>
            <a:pPr marL="0" lvl="0" indent="0" algn="l" rtl="0">
              <a:lnSpc>
                <a:spcPct val="100000"/>
              </a:lnSpc>
              <a:spcBef>
                <a:spcPts val="0"/>
              </a:spcBef>
              <a:spcAft>
                <a:spcPts val="0"/>
              </a:spcAft>
              <a:buNone/>
            </a:pPr>
            <a:r>
              <a:rPr lang="en" sz="1200"/>
              <a:t>Presenter Note: After video participants work with a partner to discuss evidence they were able to script/capture. Partners then swap scripts to see an example of another person’s script. Partners take turns discussing why it’s important for evaluators/observers to script for the 5 types of evidence.</a:t>
            </a:r>
            <a:endParaRPr sz="1200"/>
          </a:p>
          <a:p>
            <a:pPr marL="0" lvl="0" indent="0" algn="l" rtl="0">
              <a:lnSpc>
                <a:spcPct val="100000"/>
              </a:lnSpc>
              <a:spcBef>
                <a:spcPts val="0"/>
              </a:spcBef>
              <a:spcAft>
                <a:spcPts val="0"/>
              </a:spcAft>
              <a:buNone/>
            </a:pPr>
            <a:r>
              <a:rPr lang="en" sz="1200" b="1"/>
              <a:t>1 min</a:t>
            </a:r>
            <a:endParaRPr sz="1200" b="1"/>
          </a:p>
          <a:p>
            <a:pPr marL="0" lvl="0" indent="0" algn="l" rtl="0">
              <a:lnSpc>
                <a:spcPct val="100000"/>
              </a:lnSpc>
              <a:spcBef>
                <a:spcPts val="0"/>
              </a:spcBef>
              <a:spcAft>
                <a:spcPts val="0"/>
              </a:spcAft>
              <a:buNone/>
            </a:pPr>
            <a:r>
              <a:rPr lang="en" sz="1200"/>
              <a:t>Say: </a:t>
            </a:r>
            <a:r>
              <a:rPr lang="en" sz="1200" i="1"/>
              <a:t>Now, turn to your shoulder partner and take 1 minute to discuss the evidence you were able to capture in your script.</a:t>
            </a:r>
            <a:r>
              <a:rPr lang="en" sz="1200"/>
              <a:t> (Presenter provides 1 minute discussion time.)</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b="1"/>
              <a:t>2 min</a:t>
            </a:r>
            <a:endParaRPr sz="1200" b="1"/>
          </a:p>
          <a:p>
            <a:pPr marL="0" lvl="0" indent="0" algn="l" rtl="0">
              <a:lnSpc>
                <a:spcPct val="100000"/>
              </a:lnSpc>
              <a:spcBef>
                <a:spcPts val="0"/>
              </a:spcBef>
              <a:spcAft>
                <a:spcPts val="0"/>
              </a:spcAft>
              <a:buNone/>
            </a:pPr>
            <a:r>
              <a:rPr lang="en" sz="1200"/>
              <a:t>Say: </a:t>
            </a:r>
            <a:r>
              <a:rPr lang="en" sz="1200" i="1"/>
              <a:t>Next, swap scripts with your partner. Let them see what you were able to capture. Then, talk with your partner about why it is important for evaluators and observers to script for the 5 types of evidence during a lesson observation- student evidence, teacher evidence, visual evidence, task evidence, and impact evidence.</a:t>
            </a:r>
            <a:r>
              <a:rPr lang="en" sz="1200"/>
              <a:t> (Presenter provides partners 2 minutes of discussion time.)</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b="1"/>
              <a:t>2 min</a:t>
            </a:r>
            <a:endParaRPr sz="1200" b="1"/>
          </a:p>
          <a:p>
            <a:pPr marL="0" lvl="0" indent="0" algn="l" rtl="0">
              <a:lnSpc>
                <a:spcPct val="100000"/>
              </a:lnSpc>
              <a:spcBef>
                <a:spcPts val="0"/>
              </a:spcBef>
              <a:spcAft>
                <a:spcPts val="0"/>
              </a:spcAft>
              <a:buNone/>
            </a:pPr>
            <a:r>
              <a:rPr lang="en" sz="1200"/>
              <a:t>Say: </a:t>
            </a:r>
            <a:r>
              <a:rPr lang="en" sz="1200" i="1"/>
              <a:t>So, why is it important evaluators and observers script for the 5 types of evidence during a lesson observation? What did you or your partner say? Who would like to share? </a:t>
            </a:r>
            <a:r>
              <a:rPr lang="en" sz="1200"/>
              <a:t>(Presenter allows 2-3 teachers to share. The purpose of this question is to emphasize the careful attention evaluators and observers give to teaching and student learning during a lesson observation, the objective nature of the observation process, and the shift toward focusing more on the impact teaching has on student learning.)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edf3ecb708_0_224:notes"/>
          <p:cNvSpPr>
            <a:spLocks noGrp="1" noRot="1" noChangeAspect="1"/>
          </p:cNvSpPr>
          <p:nvPr>
            <p:ph type="sldImg" idx="2"/>
          </p:nvPr>
        </p:nvSpPr>
        <p:spPr>
          <a:xfrm>
            <a:off x="839788" y="1128713"/>
            <a:ext cx="5422900" cy="30511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g2edf3ecb708_0_224:notes"/>
          <p:cNvSpPr txBox="1">
            <a:spLocks noGrp="1"/>
          </p:cNvSpPr>
          <p:nvPr>
            <p:ph type="body" idx="1"/>
          </p:nvPr>
        </p:nvSpPr>
        <p:spPr>
          <a:xfrm>
            <a:off x="709613" y="4349750"/>
            <a:ext cx="5683200" cy="35577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 sz="1200"/>
              <a:t>3 min</a:t>
            </a:r>
            <a:endParaRPr sz="1200"/>
          </a:p>
          <a:p>
            <a:pPr marL="0" lvl="0" indent="0" algn="l" rtl="0">
              <a:spcBef>
                <a:spcPts val="0"/>
              </a:spcBef>
              <a:spcAft>
                <a:spcPts val="0"/>
              </a:spcAft>
              <a:buNone/>
            </a:pPr>
            <a:r>
              <a:rPr lang="en" sz="1200">
                <a:solidFill>
                  <a:schemeClr val="dk1"/>
                </a:solidFill>
              </a:rPr>
              <a:t>Presenter Note: Presenter will review the agenda for morning and afternoon sessions. Presenter should also reference this agenda on the chart that was created and posted in room.</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latin typeface="Arial"/>
                <a:ea typeface="Arial"/>
                <a:cs typeface="Arial"/>
                <a:sym typeface="Arial"/>
              </a:rPr>
              <a:t>Say: “</a:t>
            </a:r>
            <a:r>
              <a:rPr lang="en" sz="1200" i="1">
                <a:latin typeface="Arial"/>
                <a:ea typeface="Arial"/>
                <a:cs typeface="Arial"/>
                <a:sym typeface="Arial"/>
              </a:rPr>
              <a:t>We will accomplish our learning objectives today b</a:t>
            </a:r>
            <a:r>
              <a:rPr lang="en" sz="1200" i="1"/>
              <a:t>y engaging in the following activities:</a:t>
            </a:r>
            <a:endParaRPr sz="1200" i="1"/>
          </a:p>
          <a:p>
            <a:pPr marL="457200" lvl="0" indent="-304800" algn="l" rtl="0">
              <a:lnSpc>
                <a:spcPct val="100000"/>
              </a:lnSpc>
              <a:spcBef>
                <a:spcPts val="0"/>
              </a:spcBef>
              <a:spcAft>
                <a:spcPts val="0"/>
              </a:spcAft>
              <a:buSzPts val="1200"/>
              <a:buChar char="●"/>
            </a:pPr>
            <a:r>
              <a:rPr lang="en" sz="1200" i="1"/>
              <a:t>This morning we’ll begin by identifying elements of an effective lesson. This will be an important activity to ground our learning today in what we already know about good teaching and learning.</a:t>
            </a:r>
            <a:endParaRPr sz="1200" i="1"/>
          </a:p>
          <a:p>
            <a:pPr marL="457200" lvl="0" indent="-304800" algn="l" rtl="0">
              <a:lnSpc>
                <a:spcPct val="100000"/>
              </a:lnSpc>
              <a:spcBef>
                <a:spcPts val="0"/>
              </a:spcBef>
              <a:spcAft>
                <a:spcPts val="0"/>
              </a:spcAft>
              <a:buSzPts val="1200"/>
              <a:buChar char="●"/>
            </a:pPr>
            <a:r>
              <a:rPr lang="en" sz="1200" i="1"/>
              <a:t>Then, we’ll engage in an overview of the parts of the Louisiana Educator Rubric, or the LER.</a:t>
            </a:r>
            <a:endParaRPr sz="1200" i="1"/>
          </a:p>
          <a:p>
            <a:pPr marL="457200" lvl="0" indent="-304800" algn="l" rtl="0">
              <a:lnSpc>
                <a:spcPct val="100000"/>
              </a:lnSpc>
              <a:spcBef>
                <a:spcPts val="0"/>
              </a:spcBef>
              <a:spcAft>
                <a:spcPts val="0"/>
              </a:spcAft>
              <a:buSzPts val="1200"/>
              <a:buChar char="●"/>
            </a:pPr>
            <a:r>
              <a:rPr lang="en" sz="1200" i="1"/>
              <a:t>Next, we’ll engage in multiple deep dives into the LER, where you will have the opportunity to develop a foundational understanding and working knowledge of the indicators and descriptors from the Instruction and Environment Domains.</a:t>
            </a:r>
            <a:endParaRPr sz="1200" i="1"/>
          </a:p>
          <a:p>
            <a:pPr marL="457200" lvl="0" indent="-304800" algn="l" rtl="0">
              <a:lnSpc>
                <a:spcPct val="100000"/>
              </a:lnSpc>
              <a:spcBef>
                <a:spcPts val="0"/>
              </a:spcBef>
              <a:spcAft>
                <a:spcPts val="0"/>
              </a:spcAft>
              <a:buSzPts val="1200"/>
              <a:buChar char="●"/>
            </a:pPr>
            <a:r>
              <a:rPr lang="en" sz="1200" i="1"/>
              <a:t>We will begin the afternoon session by examining the pre-conference, which is a part of a formal announced observation.</a:t>
            </a:r>
            <a:endParaRPr sz="1200" i="1"/>
          </a:p>
          <a:p>
            <a:pPr marL="457200" lvl="0" indent="-304800" algn="l" rtl="0">
              <a:lnSpc>
                <a:spcPct val="100000"/>
              </a:lnSpc>
              <a:spcBef>
                <a:spcPts val="0"/>
              </a:spcBef>
              <a:spcAft>
                <a:spcPts val="0"/>
              </a:spcAft>
              <a:buSzPts val="1200"/>
              <a:buChar char="●"/>
            </a:pPr>
            <a:r>
              <a:rPr lang="en" sz="1200" i="1"/>
              <a:t>Then, we will examine the post-conference, which is a part of each and every formal observation…announced </a:t>
            </a:r>
            <a:r>
              <a:rPr lang="en" sz="1200" b="1" i="1"/>
              <a:t>and</a:t>
            </a:r>
            <a:r>
              <a:rPr lang="en" sz="1200" i="1"/>
              <a:t> unannounced. </a:t>
            </a:r>
            <a:r>
              <a:rPr lang="en" sz="1200" i="1">
                <a:latin typeface="Arial"/>
                <a:ea typeface="Arial"/>
                <a:cs typeface="Arial"/>
                <a:sym typeface="Arial"/>
              </a:rPr>
              <a:t> </a:t>
            </a:r>
            <a:endParaRPr sz="1200" i="1">
              <a:latin typeface="Arial"/>
              <a:ea typeface="Arial"/>
              <a:cs typeface="Arial"/>
              <a:sym typeface="Arial"/>
            </a:endParaRPr>
          </a:p>
          <a:p>
            <a:pPr marL="457200" lvl="0" indent="-304800" algn="l" rtl="0">
              <a:lnSpc>
                <a:spcPct val="100000"/>
              </a:lnSpc>
              <a:spcBef>
                <a:spcPts val="0"/>
              </a:spcBef>
              <a:spcAft>
                <a:spcPts val="0"/>
              </a:spcAft>
              <a:buSzPts val="1200"/>
              <a:buChar char="●"/>
            </a:pPr>
            <a:r>
              <a:rPr lang="en" sz="1200" i="1"/>
              <a:t>Next, we will examining the Follow-Up Coaching and Support Cycle, which is where teachers engage in activities to grow and develop in a particular area identified in the post conference.</a:t>
            </a:r>
            <a:endParaRPr sz="1200" i="1"/>
          </a:p>
          <a:p>
            <a:pPr marL="457200" lvl="0" indent="-304800" algn="l" rtl="0">
              <a:lnSpc>
                <a:spcPct val="100000"/>
              </a:lnSpc>
              <a:spcBef>
                <a:spcPts val="0"/>
              </a:spcBef>
              <a:spcAft>
                <a:spcPts val="0"/>
              </a:spcAft>
              <a:buSzPts val="1200"/>
              <a:buChar char="●"/>
            </a:pPr>
            <a:r>
              <a:rPr lang="en" sz="1200" i="1"/>
              <a:t>To end our day, we will take time to reflect on what we’ve learned and consider next steps. </a:t>
            </a:r>
            <a:endParaRPr i="1"/>
          </a:p>
          <a:p>
            <a:pPr marL="0" lvl="0" indent="0" algn="l" rtl="0">
              <a:lnSpc>
                <a:spcPct val="100000"/>
              </a:lnSpc>
              <a:spcBef>
                <a:spcPts val="0"/>
              </a:spcBef>
              <a:spcAft>
                <a:spcPts val="0"/>
              </a:spcAft>
              <a:buSzPts val="1400"/>
              <a:buNone/>
            </a:pPr>
            <a:endParaRPr sz="1200" i="1">
              <a:latin typeface="Arial"/>
              <a:ea typeface="Arial"/>
              <a:cs typeface="Arial"/>
              <a:sym typeface="Arial"/>
            </a:endParaRPr>
          </a:p>
          <a:p>
            <a:pPr marL="0" lvl="0" indent="0" algn="l" rtl="0">
              <a:lnSpc>
                <a:spcPct val="100000"/>
              </a:lnSpc>
              <a:spcBef>
                <a:spcPts val="0"/>
              </a:spcBef>
              <a:spcAft>
                <a:spcPts val="0"/>
              </a:spcAft>
              <a:buNone/>
            </a:pPr>
            <a:r>
              <a:rPr lang="en" sz="1200">
                <a:latin typeface="Arial"/>
                <a:ea typeface="Arial"/>
                <a:cs typeface="Arial"/>
                <a:sym typeface="Arial"/>
              </a:rPr>
              <a:t>Transition:</a:t>
            </a:r>
            <a:r>
              <a:rPr lang="en" sz="1200" i="1">
                <a:latin typeface="Arial"/>
                <a:ea typeface="Arial"/>
                <a:cs typeface="Arial"/>
                <a:sym typeface="Arial"/>
              </a:rPr>
              <a:t> Now, let’s </a:t>
            </a:r>
            <a:r>
              <a:rPr lang="en" sz="1200" i="1"/>
              <a:t>take a look at the training materials we will use today to engage in these activities.</a:t>
            </a:r>
            <a:endParaRPr i="1"/>
          </a:p>
        </p:txBody>
      </p:sp>
      <p:sp>
        <p:nvSpPr>
          <p:cNvPr id="437" name="Google Shape;437;g2edf3ecb708_0_224:notes"/>
          <p:cNvSpPr txBox="1">
            <a:spLocks noGrp="1"/>
          </p:cNvSpPr>
          <p:nvPr>
            <p:ph type="sldNum" idx="12"/>
          </p:nvPr>
        </p:nvSpPr>
        <p:spPr>
          <a:xfrm>
            <a:off x="4022725" y="8583613"/>
            <a:ext cx="3078300" cy="4539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edf3ecb708_0_2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g2edf3ecb708_0_2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9 min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Take</a:t>
            </a:r>
            <a:r>
              <a:rPr lang="en" sz="1200" b="1" i="1">
                <a:solidFill>
                  <a:schemeClr val="dk1"/>
                </a:solidFill>
              </a:rPr>
              <a:t> 3 min</a:t>
            </a:r>
            <a:r>
              <a:rPr lang="en" sz="1200" i="1">
                <a:solidFill>
                  <a:schemeClr val="dk1"/>
                </a:solidFill>
              </a:rPr>
              <a:t> with your table group, </a:t>
            </a:r>
            <a:r>
              <a:rPr lang="en" sz="1200">
                <a:solidFill>
                  <a:schemeClr val="dk1"/>
                </a:solidFill>
              </a:rPr>
              <a:t>s</a:t>
            </a:r>
            <a:r>
              <a:rPr lang="en" sz="1200" i="1">
                <a:solidFill>
                  <a:schemeClr val="dk1"/>
                </a:solidFill>
              </a:rPr>
              <a:t>hare evidence you captured for each indicator and think about the similarities between your evidence and the elements of effective instruction on your placemat consensus map. You can record your evidence on pages 15-17 of your participant guide as it aligns to these indicators.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None/>
            </a:pPr>
            <a:r>
              <a:rPr lang="en" sz="1200" b="1">
                <a:solidFill>
                  <a:schemeClr val="dk1"/>
                </a:solidFill>
              </a:rPr>
              <a:t>3 min</a:t>
            </a:r>
            <a:endParaRPr sz="1200" b="1">
              <a:solidFill>
                <a:schemeClr val="dk1"/>
              </a:solidFill>
            </a:endParaRPr>
          </a:p>
          <a:p>
            <a:pPr marL="0" lvl="0" indent="0" algn="l" rtl="0">
              <a:spcBef>
                <a:spcPts val="0"/>
              </a:spcBef>
              <a:spcAft>
                <a:spcPts val="0"/>
              </a:spcAft>
              <a:buNone/>
            </a:pPr>
            <a:r>
              <a:rPr lang="en" sz="1200">
                <a:solidFill>
                  <a:schemeClr val="dk1"/>
                </a:solidFill>
              </a:rPr>
              <a:t>(Question 1) Have participants share evidence collected during the video and the indicator(s) that evidence aligns to  -popcorn out a few. (For clarification and validation, evidence is provided for teachers on the next slide.)</a:t>
            </a:r>
            <a:endParaRPr sz="1200">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What evidence did you capture for Questioning, Academic Feedback, and Respectful Conditions?</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None/>
            </a:pPr>
            <a:r>
              <a:rPr lang="en" sz="1200" b="1">
                <a:solidFill>
                  <a:schemeClr val="dk1"/>
                </a:solidFill>
              </a:rPr>
              <a:t>3 min</a:t>
            </a:r>
            <a:r>
              <a:rPr lang="en" sz="1200">
                <a:solidFill>
                  <a:schemeClr val="dk1"/>
                </a:solidFill>
              </a:rPr>
              <a:t> </a:t>
            </a:r>
            <a:endParaRPr sz="1200">
              <a:solidFill>
                <a:schemeClr val="dk1"/>
              </a:solidFill>
            </a:endParaRPr>
          </a:p>
          <a:p>
            <a:pPr marL="0" lvl="0" indent="0" algn="l" rtl="0">
              <a:spcBef>
                <a:spcPts val="0"/>
              </a:spcBef>
              <a:spcAft>
                <a:spcPts val="0"/>
              </a:spcAft>
              <a:buNone/>
            </a:pPr>
            <a:r>
              <a:rPr lang="en" sz="1200">
                <a:solidFill>
                  <a:schemeClr val="dk1"/>
                </a:solidFill>
              </a:rPr>
              <a:t>(Question 2) Similarities between evidence captured and placemat consensus maps. (The purpose is to facilitate teacher validation that what they already know about effective instruction…on their placemat consensus maps…is part of this new rubric/best instructional practices.)</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What similarities do you notice between the evidence you captured and the elements of effective instruction on your placemat consensus map?</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Ok! Let’s keep moving forward and take a look at some evidence for these indicators captured in the video clip.</a:t>
            </a:r>
            <a:endParaRPr sz="1200">
              <a:solidFill>
                <a:schemeClr val="dk1"/>
              </a:solidFill>
            </a:endParaRPr>
          </a:p>
          <a:p>
            <a:pPr marL="457200" lvl="0" indent="-228600" algn="l" rtl="0">
              <a:spcBef>
                <a:spcPts val="0"/>
              </a:spcBef>
              <a:spcAft>
                <a:spcPts val="0"/>
              </a:spcAft>
              <a:buClr>
                <a:schemeClr val="dk1"/>
              </a:buClr>
              <a:buSzPts val="1400"/>
              <a:buFont typeface="Arial"/>
              <a:buNone/>
            </a:pPr>
            <a:r>
              <a:rPr lang="en" sz="1200">
                <a:solidFill>
                  <a:schemeClr val="dk1"/>
                </a:solidFill>
              </a:rPr>
              <a:t/>
            </a:r>
            <a:br>
              <a:rPr lang="en" sz="1200">
                <a:solidFill>
                  <a:schemeClr val="dk1"/>
                </a:solidFill>
              </a:rPr>
            </a:br>
            <a:endParaRPr sz="12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edf3ecb708_0_2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2edf3ecb708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3 min</a:t>
            </a:r>
            <a:endParaRPr sz="1200"/>
          </a:p>
          <a:p>
            <a:pPr marL="0" lvl="0" indent="0" algn="l" rtl="0">
              <a:spcBef>
                <a:spcPts val="0"/>
              </a:spcBef>
              <a:spcAft>
                <a:spcPts val="0"/>
              </a:spcAft>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trainer will be able to do that, as some evidence across indicators is the same or similar.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chemeClr val="dk1"/>
                </a:solidFill>
              </a:rPr>
              <a:t>2 min</a:t>
            </a:r>
            <a:endParaRPr sz="1200" b="1">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Now that we’ve scripted the video clip and discussed possible evidence for Questioning, Academic Feedback, and Respectful Conditions, take 1 minute to review the example evidence on the slide. Again, the bold print is language from the descriptors. Think about how your evidence is similar or different. </a:t>
            </a:r>
            <a:r>
              <a:rPr lang="en" sz="1200">
                <a:solidFill>
                  <a:schemeClr val="dk1"/>
                </a:solidFill>
              </a:rPr>
              <a:t>(Trainer allows participants 1 min to review.)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i="1">
                <a:solidFill>
                  <a:schemeClr val="dk1"/>
                </a:solidFill>
              </a:rPr>
              <a:t>Did you capture some verbatim evidence that is the same or similar to what’s on this slide? Did you notice how the evidence for Questioning and Academic Feedback was closely related? </a:t>
            </a:r>
            <a:r>
              <a:rPr lang="en" sz="1200">
                <a:solidFill>
                  <a:schemeClr val="dk1"/>
                </a:solidFill>
              </a:rPr>
              <a:t>(These are only “think about it” questions the trainer poses. Trainer does not field participant responses.)</a:t>
            </a:r>
            <a:endParaRPr sz="1200">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b="1">
                <a:solidFill>
                  <a:schemeClr val="dk1"/>
                </a:solidFill>
              </a:rPr>
              <a:t>1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rPr>
              <a:t>Before we move on, I want to tag for you how these 3 indicators are connected. You will notice on the slide that the teacher’s question/feedback exchanges with students Cody and John are used as evidence for all 3 indicators. The questions the welding teacher asked both students varied and high-quality and provided a mix of question types. The questions engage both students in critical thinking. The questions the teacher asked led him to provide both Cody and John academic feedback- specific and clarifying feedback Cody could use to improve his welds and feedback that elaborated on the welds woud fair in competition and on a job-site. The nature of the question/feedback exchanges between teacher and students was respectful, and the teacher sought out opinions of other students and provided opportunities for students to assist one another- promoting positive relationships and interdependence in the classroom.</a:t>
            </a:r>
            <a:endParaRP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edf3ecb708_0_3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g2edf3ecb708_0_3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3 hrs 36 min into morning session at start of this slide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Trainer needs to set timer and start again promptly after lunch</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None/>
            </a:pPr>
            <a:endParaRP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edf3ecb708_0_2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g2edf3ecb708_0_2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 sz="1200">
                <a:solidFill>
                  <a:schemeClr val="dk1"/>
                </a:solidFill>
              </a:rPr>
              <a:t>Start of afternoon session at this slide</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14 min</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Note: Identifying the essence of each indicator is a very important exercise for teachers to engage in with support and feedback from school leaders (their evaluators/observers). Throughout the rubric deep dives, the presenter should keep in mind that teachers and evaluators/observers are taking the first step in this moment to build a common language and common expectations for instruction and student learning. Future support for teachers to deepen their understanding of the rubric will be rooted in this first learning opportunity and the common language and expectations that are established. Best practice would be for the Instructional Leadership Team, </a:t>
            </a:r>
            <a:r>
              <a:rPr lang="en" sz="1200" b="1">
                <a:solidFill>
                  <a:schemeClr val="dk1"/>
                </a:solidFill>
              </a:rPr>
              <a:t>before the teacher training</a:t>
            </a:r>
            <a:r>
              <a:rPr lang="en" sz="1200">
                <a:solidFill>
                  <a:schemeClr val="dk1"/>
                </a:solidFill>
              </a:rPr>
              <a:t>, to come to consensus on the essence of each indicator and to discuss any rubric vocabulary that may need further explanation and clarification when training teachers.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As we return from the lunch break, we are in the home stretch of our deep dive into the Instruction and Environment domains. This is our last deep dive into a group of indicators and evidence collection via a video clip. </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i="1">
                <a:solidFill>
                  <a:schemeClr val="dk1"/>
                </a:solidFill>
              </a:rPr>
              <a:t>Now, you and your table team will determine the essence of the indicators Motivating Students, Grouping Students, Teacher Knowledge of Students, and Engaging Students and Managing Behavior. Remember, focus on the “Proficient” (3) column and come to a consensus on the essence words for each indicator. Use your Participant Guide to highlight and record your essence words on pages 18-24. You will have </a:t>
            </a:r>
            <a:r>
              <a:rPr lang="en" sz="1200" b="1" i="1">
                <a:solidFill>
                  <a:schemeClr val="dk1"/>
                </a:solidFill>
              </a:rPr>
              <a:t>8 minutes</a:t>
            </a:r>
            <a:r>
              <a:rPr lang="en" sz="1200" i="1">
                <a:solidFill>
                  <a:schemeClr val="dk1"/>
                </a:solidFill>
              </a:rPr>
              <a:t>.</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8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sets timer for table groups to determine the essence for these indicators.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3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has 3-4 tables share out essence words as a debrief prior to moving forward.</a:t>
            </a:r>
            <a:endParaRPr sz="1200">
              <a:solidFill>
                <a:schemeClr val="dk1"/>
              </a:solidFill>
            </a:endParaRPr>
          </a:p>
          <a:p>
            <a:pPr marL="0" lvl="0" indent="0" algn="l" rtl="0">
              <a:spcBef>
                <a:spcPts val="0"/>
              </a:spcBef>
              <a:spcAft>
                <a:spcPts val="0"/>
              </a:spcAft>
              <a:buClr>
                <a:schemeClr val="dk1"/>
              </a:buClr>
              <a:buSzPts val="1400"/>
              <a:buFont typeface="Arial"/>
              <a:buNone/>
            </a:pPr>
            <a:endParaRPr sz="1200" i="1">
              <a:solidFill>
                <a:schemeClr val="dk1"/>
              </a:solidFill>
            </a:endParaRPr>
          </a:p>
          <a:p>
            <a:pPr marL="0" lvl="0" indent="0" algn="l" rtl="0">
              <a:spcBef>
                <a:spcPts val="0"/>
              </a:spcBef>
              <a:spcAft>
                <a:spcPts val="0"/>
              </a:spcAft>
              <a:buClr>
                <a:schemeClr val="dk1"/>
              </a:buClr>
              <a:buSzPts val="1100"/>
              <a:buFont typeface="Arial"/>
              <a:buNone/>
            </a:pPr>
            <a:r>
              <a:rPr lang="en" sz="1200" b="1" u="sng">
                <a:solidFill>
                  <a:schemeClr val="dk1"/>
                </a:solidFill>
              </a:rPr>
              <a:t>Possible </a:t>
            </a:r>
            <a:r>
              <a:rPr lang="en" sz="1200" b="1">
                <a:solidFill>
                  <a:schemeClr val="dk1"/>
                </a:solidFill>
              </a:rPr>
              <a:t>Essence Words to look for from participants:</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MOT: content organized, HQIM, meaningful, relevant, inquiry, curiosity, exploration, regularly reinforce effort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GRP: arrangements enhance understanding and learning, expectations understood, responsibility, meaningful, productive, collaboration, accountable, composition varied, set goals, reflect, evaluate learning</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TKS: anticipated learning abilities, needs, interests, backgrounds, differentiated supports, strategies, master grade-level standards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ESMB: behaviors optimize learning, established rules for learning and behavior, variety techniques, maintain engagement, promote positive environment, often, recognizes, motivates, no interruption allowed, addresses disruptions as appropriate </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These indicators are grouped together intentionally for your learning so that you can explicitly see the connections among them and the common language across them. Now that your teams have identified the essence words for these indicators, let’s take a peek into our last classroom for this session to find/script evidence for these indicators</a:t>
            </a:r>
            <a:r>
              <a:rPr lang="en" sz="1200">
                <a:solidFill>
                  <a:schemeClr val="dk1"/>
                </a:solidFill>
              </a:rPr>
              <a:t>….</a:t>
            </a:r>
            <a:endParaRPr sz="1200">
              <a:solidFill>
                <a:schemeClr val="dk1"/>
              </a:solidFill>
            </a:endParaRPr>
          </a:p>
          <a:p>
            <a:pPr marL="228600" lvl="0" indent="0" algn="l" rtl="0">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edf3ecb708_0_2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g2edf3ecb708_0_2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8 min total</a:t>
            </a:r>
            <a:endParaRPr sz="1200"/>
          </a:p>
          <a:p>
            <a:pPr marL="0" lvl="0" indent="0" algn="l" rtl="0">
              <a:lnSpc>
                <a:spcPct val="100000"/>
              </a:lnSpc>
              <a:spcBef>
                <a:spcPts val="0"/>
              </a:spcBef>
              <a:spcAft>
                <a:spcPts val="0"/>
              </a:spcAft>
              <a:buNone/>
            </a:pPr>
            <a:r>
              <a:rPr lang="en" sz="1200"/>
              <a:t>Video Clip: 6. LER Teacher Training_Clip 6_MOT GS TKS MSMB</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2 min</a:t>
            </a:r>
            <a:r>
              <a:rPr lang="en" sz="1200"/>
              <a:t> </a:t>
            </a:r>
            <a:endParaRPr sz="1200"/>
          </a:p>
          <a:p>
            <a:pPr marL="0" lvl="0" indent="0" algn="l" rtl="0">
              <a:lnSpc>
                <a:spcPct val="100000"/>
              </a:lnSpc>
              <a:spcBef>
                <a:spcPts val="0"/>
              </a:spcBef>
              <a:spcAft>
                <a:spcPts val="0"/>
              </a:spcAft>
              <a:buSzPts val="1100"/>
              <a:buNone/>
            </a:pPr>
            <a:r>
              <a:rPr lang="en" sz="1200"/>
              <a:t>Presenter will front load the clip before playing it.</a:t>
            </a:r>
            <a:endParaRPr sz="1200"/>
          </a:p>
          <a:p>
            <a:pPr marL="0" lvl="0" indent="0" algn="l" rtl="0">
              <a:lnSpc>
                <a:spcPct val="100000"/>
              </a:lnSpc>
              <a:spcBef>
                <a:spcPts val="0"/>
              </a:spcBef>
              <a:spcAft>
                <a:spcPts val="0"/>
              </a:spcAft>
              <a:buNone/>
            </a:pPr>
            <a:r>
              <a:rPr lang="en" sz="1200"/>
              <a:t>Say: </a:t>
            </a:r>
            <a:r>
              <a:rPr lang="en" sz="1200" i="1"/>
              <a:t>Before we watch the clip, I will provide some context so you have an idea of where students are in this lesson. In this high school math lesson, the learning focus is “apply what we learned with adding, subtracting, multiplying, and dividing polynomials”. You will see students work in small groups and display their work on chart paper so that their peers can provide feedback. You will see and hear the teacher giving students the directions for the collaborative and evaluative activities. You will also be able to capture evidence that aligns to how the learning environment is positive and productive. Remember, your role while watching the video clip is to script everything you see and hear the teacher and students saying and doing. </a:t>
            </a:r>
            <a:endParaRPr sz="1200" i="1" u="sng"/>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Play video clip: </a:t>
            </a:r>
            <a:r>
              <a:rPr lang="en" sz="1200" b="1"/>
              <a:t>6 min 10 seconds</a:t>
            </a:r>
            <a:endParaRPr sz="1200" b="1"/>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edf3ecb708_0_2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g2edf3ecb708_0_2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9 min</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Take</a:t>
            </a:r>
            <a:r>
              <a:rPr lang="en" sz="1200" b="1" i="1">
                <a:solidFill>
                  <a:schemeClr val="dk1"/>
                </a:solidFill>
              </a:rPr>
              <a:t> 3 min</a:t>
            </a:r>
            <a:r>
              <a:rPr lang="en" sz="1200" i="1">
                <a:solidFill>
                  <a:schemeClr val="dk1"/>
                </a:solidFill>
              </a:rPr>
              <a:t> with your table group, </a:t>
            </a:r>
            <a:r>
              <a:rPr lang="en" sz="1200">
                <a:solidFill>
                  <a:schemeClr val="dk1"/>
                </a:solidFill>
              </a:rPr>
              <a:t>s</a:t>
            </a:r>
            <a:r>
              <a:rPr lang="en" sz="1200" i="1">
                <a:solidFill>
                  <a:schemeClr val="dk1"/>
                </a:solidFill>
              </a:rPr>
              <a:t>hare evidence you captured for each indicator and think about the similarities between your evidence and the elements of effective instruction on your placemat consensus map. You can record your evidence on pages 18-21 of your participant guide as it aligns to these indicators.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(Question 1) Have participants share evidence collected during the video and the indicator(s) that evidence aligns to  -popcorn out a few. (For clarification and validation, evidence is provided for teachers on the next slide.)</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What evidence did you capture for Motivating Students, Grouping Students, Teacher Knowledge of Students, and Engaging Students and Managing Behavior?</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(Question 2) Similarities between evidence captured and placemat consensus maps. (The purpose is to facilitate teacher validation that what they already know about effective instruction…on their placemat consensus maps…is part of this new rubric/best instructional practices.)</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What similarities do you notice between the evidence you captured and the elements of effective instruction on your placemat consensus map?</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Ok! Let’s keep moving forward and take a look at some evidence for these indicators captured in the video clip.</a:t>
            </a:r>
            <a:endParaRPr sz="1200">
              <a:solidFill>
                <a:schemeClr val="dk1"/>
              </a:solidFill>
            </a:endParaRPr>
          </a:p>
          <a:p>
            <a:pPr marL="22860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edf3ecb708_0_2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edf3ecb708_0_2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4 min</a:t>
            </a:r>
            <a:endParaRPr sz="1200"/>
          </a:p>
          <a:p>
            <a:pPr marL="0" lvl="0" indent="0" algn="l" rtl="0">
              <a:spcBef>
                <a:spcPts val="0"/>
              </a:spcBef>
              <a:spcAft>
                <a:spcPts val="0"/>
              </a:spcAft>
              <a:buClr>
                <a:schemeClr val="dk1"/>
              </a:buClr>
              <a:buSzPts val="1100"/>
              <a:buFont typeface="Arial"/>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trainer will be able to do that, as some evidence across indicators is the same or similar.</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Take 2 minutes to review the example evidence, including language from the descriptors, on the slide for Motivating Students, Grouping Students, Teacher Knowledge of Students, and Engaging Students &amp; Managing Behavior. Think about how your evidence is similar or different. </a:t>
            </a:r>
            <a:r>
              <a:rPr lang="en" sz="1200">
                <a:solidFill>
                  <a:schemeClr val="dk1"/>
                </a:solidFill>
              </a:rPr>
              <a:t>(Presenter allows teachers 1 min to review.)</a:t>
            </a:r>
            <a:endParaRPr sz="1200">
              <a:solidFill>
                <a:schemeClr val="dk1"/>
              </a:solidFill>
            </a:endParaRPr>
          </a:p>
          <a:p>
            <a:pPr marL="0" lvl="0" indent="0" algn="l" rtl="0">
              <a:spcBef>
                <a:spcPts val="0"/>
              </a:spcBef>
              <a:spcAft>
                <a:spcPts val="0"/>
              </a:spcAft>
              <a:buClr>
                <a:schemeClr val="dk1"/>
              </a:buClr>
              <a:buSzPts val="1100"/>
              <a:buFont typeface="Arial"/>
              <a:buNone/>
            </a:pPr>
            <a:endParaRPr sz="1200" i="1">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rPr>
              <a:t>I want to tag for you how these 4 indicators are connected. The way in which the content of the lesson (adding, subtracting, multiplying, and dividing polynomials) was organized with real world problems, small group collaboration, partner/peer feedback and support, and a gallery walk with feedback for groups…provided evidence for all 4 indicators of focus in this deep dive. Students were applying the learning to real world problems and exploring various ways to solve problems. Students were provided clear roles, responsibilities, and tasks which led to meaningful collaboration in grouping arrangements (pairs and table groups). Table group feedback was an example of differentiated instructional support. Lastly, when the teacher defined for students their roles, responsibilities, and task, she also established rules for learning, which led to students engaged in behaviors that optimized learning and increased time on task.</a:t>
            </a:r>
            <a:endParaRPr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edf3ecb708_0_3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g2edf3ecb708_0_3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9 min</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We have now completed our deep dive into the Instruction and Environment domains. Congratulations! Let’s pause and reflect on what we’ve learned thus far and consider how it applies to our own practice. </a:t>
            </a:r>
            <a:endParaRPr sz="1200" i="1">
              <a:solidFill>
                <a:schemeClr val="dk1"/>
              </a:solidFill>
            </a:endParaRPr>
          </a:p>
          <a:p>
            <a:pPr marL="0" lvl="0" indent="0" algn="l" rtl="0">
              <a:spcBef>
                <a:spcPts val="0"/>
              </a:spcBef>
              <a:spcAft>
                <a:spcPts val="0"/>
              </a:spcAft>
              <a:buClr>
                <a:schemeClr val="dk1"/>
              </a:buClr>
              <a:buSzPts val="1400"/>
              <a:buFont typeface="Arial"/>
              <a:buNone/>
            </a:pPr>
            <a:r>
              <a:rPr lang="en" sz="1200" i="1">
                <a:solidFill>
                  <a:schemeClr val="dk1"/>
                </a:solidFill>
              </a:rPr>
              <a:t>Reflecting on what you learned today about the indicators from the Instruction and Environment domains, identify a rubric indicator that is a strength and a rubric indicator that is a challenge for you. On your working copy of the rubric:</a:t>
            </a: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Draw a star next to the indicator which represents your strength.</a:t>
            </a: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Draw a delta (triangle) next to the indicator which is most challenging for you.</a:t>
            </a:r>
            <a:endParaRPr sz="1200" i="1">
              <a:solidFill>
                <a:schemeClr val="dk1"/>
              </a:solidFill>
            </a:endParaRPr>
          </a:p>
          <a:p>
            <a:pPr marL="0" lvl="0" indent="0" algn="l" rtl="0">
              <a:spcBef>
                <a:spcPts val="0"/>
              </a:spcBef>
              <a:spcAft>
                <a:spcPts val="0"/>
              </a:spcAft>
              <a:buNone/>
            </a:pPr>
            <a:r>
              <a:rPr lang="en" sz="1200">
                <a:solidFill>
                  <a:schemeClr val="dk1"/>
                </a:solidFill>
              </a:rPr>
              <a:t>(Presenter allows teachers 2 minutes to identify their personal strength and challenge indicators.)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1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With your working copy of rubric in hand, let’s stand up, put one hand up, and pair up with someone from another table to share our reflections. </a:t>
            </a:r>
            <a:r>
              <a:rPr lang="en" sz="1200">
                <a:solidFill>
                  <a:schemeClr val="dk1"/>
                </a:solidFill>
              </a:rPr>
              <a:t>(Presenter allows teachers 1 minute to find a partner.)</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In just a moment, take turns with your partner sharing the strength and challenge indicators you selected and </a:t>
            </a:r>
            <a:r>
              <a:rPr lang="en" sz="1200" b="1" i="1">
                <a:solidFill>
                  <a:schemeClr val="dk1"/>
                </a:solidFill>
              </a:rPr>
              <a:t>why</a:t>
            </a:r>
            <a:r>
              <a:rPr lang="en" sz="1200" i="1">
                <a:solidFill>
                  <a:schemeClr val="dk1"/>
                </a:solidFill>
              </a:rPr>
              <a:t> you chose those indicators. The person with closer to the ceiling is Partner A and goes first. Go ahead and identify Partner A and begin. </a:t>
            </a:r>
            <a:r>
              <a:rPr lang="en" sz="1200">
                <a:solidFill>
                  <a:schemeClr val="dk1"/>
                </a:solidFill>
              </a:rPr>
              <a:t>(Presenter allows 1 minute for Partner A and then prompts Partner B to begin, allowing Partner B 1 minute also.)</a:t>
            </a:r>
            <a:endParaRPr sz="1200" i="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2 min</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Please thank your partner and return to your seats. Before we transition to examining other key components of the Educator Evaluation System, I want to make another connection to the rubric. The activity you just completed was brief but connects to multiple indicators (instructional best practices) on the rubric. First, you were provided time for reflection to ensure your understanding of the indicators and descriptors. Reflection is an essential element of the rubric that be found within the Lesson Structure and Pacing and Activities and Materials indicators among others. The reflection prompt engaged you in critical thinking where you had to self-evaluate, which connects to the Questioning, Thinking, and Problem Solving indicators. The activity also allowed for student-to-student interaction and a paired grouping arrangement that enhanced your learning, connecting to Activities and Materials and Grouping Students indicators respectively.</a:t>
            </a:r>
            <a:endParaRPr sz="1200" i="1">
              <a:solidFill>
                <a:schemeClr val="dk1"/>
              </a:solidFill>
            </a:endParaRPr>
          </a:p>
          <a:p>
            <a:pPr marL="22860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200">
                <a:solidFill>
                  <a:schemeClr val="dk1"/>
                </a:solidFill>
              </a:rPr>
              <a:t>44 min into afternoon session at start of this slide </a:t>
            </a:r>
            <a:endParaRPr sz="1200">
              <a:solidFill>
                <a:schemeClr val="dk1"/>
              </a:solidFill>
            </a:endParaRPr>
          </a:p>
          <a:p>
            <a:pPr marL="0" lvl="0" indent="0" algn="l" rtl="0">
              <a:spcBef>
                <a:spcPts val="0"/>
              </a:spcBef>
              <a:spcAft>
                <a:spcPts val="0"/>
              </a:spcAft>
              <a:buSzPts val="1100"/>
              <a:buNone/>
            </a:pPr>
            <a:r>
              <a:rPr lang="en" sz="1200">
                <a:solidFill>
                  <a:schemeClr val="dk1"/>
                </a:solidFill>
              </a:rPr>
              <a:t>1 min</a:t>
            </a:r>
            <a:endParaRPr sz="1200">
              <a:solidFill>
                <a:schemeClr val="dk1"/>
              </a:solidFill>
            </a:endParaRPr>
          </a:p>
          <a:p>
            <a:pPr marL="0" lvl="0" indent="0" algn="l" rtl="0">
              <a:spcBef>
                <a:spcPts val="0"/>
              </a:spcBef>
              <a:spcAft>
                <a:spcPts val="0"/>
              </a:spcAft>
              <a:buSzPts val="1100"/>
              <a:buNone/>
            </a:pPr>
            <a:endParaRPr sz="1200">
              <a:solidFill>
                <a:schemeClr val="dk1"/>
              </a:solidFill>
            </a:endParaRPr>
          </a:p>
          <a:p>
            <a:pPr marL="0" lvl="0" indent="0" algn="l" rtl="0">
              <a:spcBef>
                <a:spcPts val="0"/>
              </a:spcBef>
              <a:spcAft>
                <a:spcPts val="0"/>
              </a:spcAft>
              <a:buSzPts val="1100"/>
              <a:buNone/>
            </a:pPr>
            <a:r>
              <a:rPr lang="en" sz="1200">
                <a:solidFill>
                  <a:schemeClr val="dk1"/>
                </a:solidFill>
              </a:rPr>
              <a:t>Say: </a:t>
            </a:r>
            <a:r>
              <a:rPr lang="en" sz="1200" i="1">
                <a:solidFill>
                  <a:schemeClr val="dk1"/>
                </a:solidFill>
              </a:rPr>
              <a:t>Now, we are going to examine other key components of the evaluation system that are part of the observation process.</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i="1">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79abfe88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2" name="Google Shape;892;g279abfe88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1 min</a:t>
            </a:r>
            <a:endParaRPr sz="1200"/>
          </a:p>
          <a:p>
            <a:pPr marL="0" marR="0" lvl="0" indent="0" algn="l" rtl="0">
              <a:lnSpc>
                <a:spcPct val="100000"/>
              </a:lnSpc>
              <a:spcBef>
                <a:spcPts val="0"/>
              </a:spcBef>
              <a:spcAft>
                <a:spcPts val="0"/>
              </a:spcAft>
              <a:buClr>
                <a:srgbClr val="000000"/>
              </a:buClr>
              <a:buSzPts val="1400"/>
              <a:buFont typeface="Arial"/>
              <a:buNone/>
            </a:pPr>
            <a:r>
              <a:rPr lang="en" sz="1200"/>
              <a:t>Presenter</a:t>
            </a:r>
            <a:r>
              <a:rPr lang="en" sz="1200" i="0" u="none" strike="noStrike" cap="none">
                <a:solidFill>
                  <a:srgbClr val="000000"/>
                </a:solidFill>
              </a:rPr>
              <a:t> will introduce the 3 components that complete the pop cycle for an Announced Observation. (This </a:t>
            </a:r>
            <a:r>
              <a:rPr lang="en" sz="1200"/>
              <a:t>visual model is included in their PG p. 22)</a:t>
            </a:r>
            <a:endParaRPr sz="1200"/>
          </a:p>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 </a:t>
            </a:r>
            <a:endParaRPr sz="1200"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i="1" u="none" strike="noStrike" cap="none">
                <a:solidFill>
                  <a:srgbClr val="000000"/>
                </a:solidFill>
              </a:rPr>
              <a:t>Say: When conducting observations of teaching and learning</a:t>
            </a:r>
            <a:r>
              <a:rPr lang="en" sz="1200" i="1"/>
              <a:t>, </a:t>
            </a:r>
            <a:r>
              <a:rPr lang="en" sz="1200" i="1" u="none" strike="noStrike" cap="none">
                <a:solidFill>
                  <a:srgbClr val="000000"/>
                </a:solidFill>
              </a:rPr>
              <a:t>we engage in a “POP”</a:t>
            </a:r>
            <a:r>
              <a:rPr lang="en" sz="1200" i="1"/>
              <a:t> </a:t>
            </a:r>
            <a:r>
              <a:rPr lang="en" sz="1200" i="1" u="none" strike="noStrike" cap="none">
                <a:solidFill>
                  <a:srgbClr val="000000"/>
                </a:solidFill>
              </a:rPr>
              <a:t>cycle. </a:t>
            </a:r>
            <a:r>
              <a:rPr lang="en" sz="1200" i="1"/>
              <a:t>For the </a:t>
            </a:r>
            <a:r>
              <a:rPr lang="en" sz="1200" b="1" i="1"/>
              <a:t>announced observation</a:t>
            </a:r>
            <a:r>
              <a:rPr lang="en" sz="1200" i="1"/>
              <a:t> t</a:t>
            </a:r>
            <a:r>
              <a:rPr lang="en" sz="1200" i="1" u="none" strike="noStrike" cap="none">
                <a:solidFill>
                  <a:srgbClr val="000000"/>
                </a:solidFill>
              </a:rPr>
              <a:t>here is a pre-conference, observation, then post</a:t>
            </a:r>
            <a:r>
              <a:rPr lang="en" sz="1200" i="1"/>
              <a:t>-</a:t>
            </a:r>
            <a:r>
              <a:rPr lang="en" sz="1200" i="1" u="none" strike="noStrike" cap="none">
                <a:solidFill>
                  <a:srgbClr val="000000"/>
                </a:solidFill>
              </a:rPr>
              <a:t>conference with an </a:t>
            </a:r>
            <a:r>
              <a:rPr lang="en" sz="1200" i="1"/>
              <a:t>teache</a:t>
            </a:r>
            <a:r>
              <a:rPr lang="en" sz="1200" i="1" u="none" strike="noStrike" cap="none">
                <a:solidFill>
                  <a:srgbClr val="000000"/>
                </a:solidFill>
              </a:rPr>
              <a:t>r. For the </a:t>
            </a:r>
            <a:r>
              <a:rPr lang="en" sz="1200" b="1" i="1" u="none" strike="noStrike" cap="none">
                <a:solidFill>
                  <a:srgbClr val="000000"/>
                </a:solidFill>
              </a:rPr>
              <a:t>unannounced observation</a:t>
            </a:r>
            <a:r>
              <a:rPr lang="en" sz="1200" i="1" u="none" strike="noStrike" cap="none">
                <a:solidFill>
                  <a:srgbClr val="000000"/>
                </a:solidFill>
              </a:rPr>
              <a:t>, the observer will preview the lesson plan prior to the observation. </a:t>
            </a:r>
            <a:r>
              <a:rPr lang="en" sz="1200" i="1"/>
              <a:t>For training purposes today, </a:t>
            </a:r>
            <a:r>
              <a:rPr lang="en" sz="1200" b="1" i="1" u="sng"/>
              <a:t>we will focus on the announced observation process</a:t>
            </a:r>
            <a:r>
              <a:rPr lang="en" sz="1200" i="1"/>
              <a:t>. </a:t>
            </a:r>
            <a:r>
              <a:rPr lang="en" sz="1200" b="1" i="1" u="none" strike="noStrike" cap="none">
                <a:solidFill>
                  <a:srgbClr val="000000"/>
                </a:solidFill>
              </a:rPr>
              <a:t>We will break down each component of the</a:t>
            </a:r>
            <a:r>
              <a:rPr lang="en" sz="1200" b="1" i="1"/>
              <a:t> cycle </a:t>
            </a:r>
            <a:r>
              <a:rPr lang="en" sz="1200" b="1" i="1" u="none" strike="noStrike" cap="none">
                <a:solidFill>
                  <a:srgbClr val="000000"/>
                </a:solidFill>
              </a:rPr>
              <a:t>and the elements of each throughout </a:t>
            </a:r>
            <a:r>
              <a:rPr lang="en" sz="1200" b="1" i="1"/>
              <a:t>our afternoon session.</a:t>
            </a:r>
            <a:endParaRPr sz="1200" b="1"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endParaRPr>
          </a:p>
          <a:p>
            <a:pPr marL="0" lvl="0" indent="0" algn="l" rtl="0">
              <a:lnSpc>
                <a:spcPct val="100000"/>
              </a:lnSpc>
              <a:spcBef>
                <a:spcPts val="0"/>
              </a:spcBef>
              <a:spcAft>
                <a:spcPts val="0"/>
              </a:spcAft>
              <a:buSzPts val="1100"/>
              <a:buNone/>
            </a:pPr>
            <a:r>
              <a:rPr lang="en" sz="1200"/>
              <a:t>Transition: </a:t>
            </a:r>
            <a:r>
              <a:rPr lang="en" sz="1200" i="1"/>
              <a:t>First, let’s examine the Pre-Conference- the purpose of this conference and scheduling and planning considerations.</a:t>
            </a:r>
            <a:endParaRPr sz="1200"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edf3ecb708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2edf3ecb708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dirty="0"/>
              <a:t>3</a:t>
            </a:r>
            <a:r>
              <a:rPr lang="en" sz="1200" i="0" u="none" strike="noStrike" cap="none" dirty="0">
                <a:solidFill>
                  <a:srgbClr val="000000"/>
                </a:solidFill>
              </a:rPr>
              <a:t> min</a:t>
            </a:r>
            <a:endParaRPr sz="12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dirty="0"/>
          </a:p>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Say: </a:t>
            </a:r>
            <a:r>
              <a:rPr lang="en" sz="1200" i="1" u="none" strike="noStrike" cap="none" dirty="0">
                <a:solidFill>
                  <a:srgbClr val="000000"/>
                </a:solidFill>
              </a:rPr>
              <a:t>These are the </a:t>
            </a:r>
            <a:r>
              <a:rPr lang="en" sz="1200" i="1" dirty="0"/>
              <a:t>3</a:t>
            </a:r>
            <a:r>
              <a:rPr lang="en" sz="1200" i="1" u="none" strike="noStrike" cap="none" dirty="0">
                <a:solidFill>
                  <a:srgbClr val="000000"/>
                </a:solidFill>
              </a:rPr>
              <a:t> </a:t>
            </a:r>
            <a:r>
              <a:rPr lang="en" sz="1200" i="1" dirty="0"/>
              <a:t>training materials</a:t>
            </a:r>
            <a:r>
              <a:rPr lang="en" sz="1200" i="1" u="none" strike="noStrike" cap="none" dirty="0">
                <a:solidFill>
                  <a:srgbClr val="000000"/>
                </a:solidFill>
              </a:rPr>
              <a:t> you will need to be successful </a:t>
            </a:r>
            <a:r>
              <a:rPr lang="en" sz="1200" i="1" dirty="0"/>
              <a:t>today</a:t>
            </a:r>
            <a:r>
              <a:rPr lang="en" sz="1200" i="1" u="none" strike="noStrike" cap="none" dirty="0">
                <a:solidFill>
                  <a:srgbClr val="000000"/>
                </a:solidFill>
              </a:rPr>
              <a:t>: </a:t>
            </a:r>
            <a:endParaRPr sz="1200" i="0" u="none" strike="noStrike" cap="none" dirty="0">
              <a:solidFill>
                <a:srgbClr val="000000"/>
              </a:solidFill>
            </a:endParaRPr>
          </a:p>
          <a:p>
            <a:pPr marL="174707" marR="0" lvl="0" indent="-162007" algn="l" rtl="0">
              <a:lnSpc>
                <a:spcPct val="100000"/>
              </a:lnSpc>
              <a:spcBef>
                <a:spcPts val="0"/>
              </a:spcBef>
              <a:spcAft>
                <a:spcPts val="0"/>
              </a:spcAft>
              <a:buClr>
                <a:srgbClr val="000000"/>
              </a:buClr>
              <a:buSzPts val="1200"/>
              <a:buChar char="•"/>
            </a:pPr>
            <a:r>
              <a:rPr lang="en" sz="1200" i="1" dirty="0"/>
              <a:t>The training </a:t>
            </a:r>
            <a:r>
              <a:rPr lang="en" sz="1200" i="1" u="none" strike="noStrike" cap="none" dirty="0">
                <a:solidFill>
                  <a:srgbClr val="000000"/>
                </a:solidFill>
              </a:rPr>
              <a:t>Participant Guide that you will use to complete activities throughout the day.</a:t>
            </a:r>
            <a:endParaRPr sz="1200" i="1" u="none" strike="noStrike" cap="none" dirty="0">
              <a:solidFill>
                <a:srgbClr val="000000"/>
              </a:solidFill>
            </a:endParaRPr>
          </a:p>
          <a:p>
            <a:pPr marL="174707" marR="0" lvl="0" indent="-162007" algn="l" rtl="0">
              <a:lnSpc>
                <a:spcPct val="100000"/>
              </a:lnSpc>
              <a:spcBef>
                <a:spcPts val="0"/>
              </a:spcBef>
              <a:spcAft>
                <a:spcPts val="0"/>
              </a:spcAft>
              <a:buSzPts val="1200"/>
              <a:buChar char="•"/>
            </a:pPr>
            <a:r>
              <a:rPr lang="en" sz="1200" i="1" dirty="0"/>
              <a:t>A copy of the Louisiana Educator Rubric, which will become your “working copy” of the rubric. I encourage you to make notes on it throughout today’s training and continue to add onto it and use it well beyond this training.</a:t>
            </a:r>
            <a:endParaRPr sz="1200" i="1" dirty="0"/>
          </a:p>
          <a:p>
            <a:pPr marL="174707" marR="0" lvl="0" indent="-162007" algn="l" rtl="0">
              <a:lnSpc>
                <a:spcPct val="100000"/>
              </a:lnSpc>
              <a:spcBef>
                <a:spcPts val="0"/>
              </a:spcBef>
              <a:spcAft>
                <a:spcPts val="0"/>
              </a:spcAft>
              <a:buClr>
                <a:srgbClr val="000000"/>
              </a:buClr>
              <a:buSzPts val="1200"/>
              <a:buChar char="•"/>
            </a:pPr>
            <a:r>
              <a:rPr lang="en" sz="1200" i="1" dirty="0"/>
              <a:t>And, the LA Educator </a:t>
            </a:r>
            <a:r>
              <a:rPr lang="en" sz="1200" i="1" dirty="0" smtClean="0"/>
              <a:t>Rubric</a:t>
            </a:r>
            <a:endParaRPr sz="1200" i="1" dirty="0"/>
          </a:p>
          <a:p>
            <a:pPr marL="0" marR="0" lvl="0" indent="0" algn="l" rtl="0">
              <a:lnSpc>
                <a:spcPct val="100000"/>
              </a:lnSpc>
              <a:spcBef>
                <a:spcPts val="0"/>
              </a:spcBef>
              <a:spcAft>
                <a:spcPts val="0"/>
              </a:spcAft>
              <a:buNone/>
            </a:pPr>
            <a:endParaRPr sz="1200" i="1" dirty="0"/>
          </a:p>
          <a:p>
            <a:pPr marL="0" marR="0" lvl="0" indent="0" algn="l" rtl="0">
              <a:lnSpc>
                <a:spcPct val="100000"/>
              </a:lnSpc>
              <a:spcBef>
                <a:spcPts val="0"/>
              </a:spcBef>
              <a:spcAft>
                <a:spcPts val="0"/>
              </a:spcAft>
              <a:buNone/>
            </a:pPr>
            <a:endParaRPr sz="1200" i="1" dirty="0">
              <a:solidFill>
                <a:schemeClr val="dk1"/>
              </a:solidFill>
            </a:endParaRPr>
          </a:p>
          <a:p>
            <a:pPr marL="0" marR="0" lvl="0" indent="0" algn="l" rtl="0">
              <a:lnSpc>
                <a:spcPct val="100000"/>
              </a:lnSpc>
              <a:spcBef>
                <a:spcPts val="0"/>
              </a:spcBef>
              <a:spcAft>
                <a:spcPts val="0"/>
              </a:spcAft>
              <a:buNone/>
            </a:pPr>
            <a:r>
              <a:rPr lang="en" sz="1200" i="1" dirty="0"/>
              <a:t>You will use your participant guide to follow along in the training activities and have a place to capture notes and new </a:t>
            </a:r>
            <a:r>
              <a:rPr lang="en" sz="1200" i="1" dirty="0" smtClean="0"/>
              <a:t>learning.</a:t>
            </a:r>
            <a:r>
              <a:rPr lang="en" sz="1200" i="1" baseline="0" dirty="0" smtClean="0"/>
              <a:t> </a:t>
            </a:r>
            <a:endParaRPr sz="1200" i="1" dirty="0"/>
          </a:p>
          <a:p>
            <a:pPr marL="0" marR="0" lvl="0" indent="0" algn="l" rtl="0">
              <a:lnSpc>
                <a:spcPct val="100000"/>
              </a:lnSpc>
              <a:spcBef>
                <a:spcPts val="0"/>
              </a:spcBef>
              <a:spcAft>
                <a:spcPts val="0"/>
              </a:spcAft>
              <a:buNone/>
            </a:pPr>
            <a:r>
              <a:rPr lang="en" sz="1200" dirty="0"/>
              <a:t>Transition: </a:t>
            </a:r>
            <a:r>
              <a:rPr lang="en" sz="1200" i="1" dirty="0"/>
              <a:t>So, let’s take a moment to think about our mindset as we transition to the new evaluation system…</a:t>
            </a:r>
            <a:endParaRPr sz="1200" i="1" dirty="0"/>
          </a:p>
          <a:p>
            <a:pPr marL="0" marR="0" lvl="0" indent="0" algn="l" rtl="0">
              <a:lnSpc>
                <a:spcPct val="100000"/>
              </a:lnSpc>
              <a:spcBef>
                <a:spcPts val="0"/>
              </a:spcBef>
              <a:spcAft>
                <a:spcPts val="0"/>
              </a:spcAft>
              <a:buNone/>
            </a:pPr>
            <a:endParaRPr sz="1200" i="1" dirty="0">
              <a:latin typeface="Calibri"/>
              <a:ea typeface="Calibri"/>
              <a:cs typeface="Calibri"/>
              <a:sym typeface="Calibri"/>
            </a:endParaRPr>
          </a:p>
          <a:p>
            <a:pPr marL="0" marR="0" lvl="0" indent="0" algn="l" rtl="0">
              <a:lnSpc>
                <a:spcPct val="100000"/>
              </a:lnSpc>
              <a:spcBef>
                <a:spcPts val="0"/>
              </a:spcBef>
              <a:spcAft>
                <a:spcPts val="0"/>
              </a:spcAft>
              <a:buNone/>
            </a:pPr>
            <a:endParaRPr sz="1200" i="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279abfe882b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9" name="Google Shape;909;g279abfe882b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dirty="0">
                <a:solidFill>
                  <a:schemeClr val="dk1"/>
                </a:solidFill>
              </a:rPr>
              <a:t>4 min</a:t>
            </a:r>
            <a:endParaRPr sz="1200" dirty="0"/>
          </a:p>
          <a:p>
            <a:pPr marL="0" lvl="0" indent="0" algn="l" rtl="0">
              <a:lnSpc>
                <a:spcPct val="100000"/>
              </a:lnSpc>
              <a:spcBef>
                <a:spcPts val="0"/>
              </a:spcBef>
              <a:spcAft>
                <a:spcPts val="0"/>
              </a:spcAft>
              <a:buSzPts val="1400"/>
              <a:buNone/>
            </a:pPr>
            <a:endParaRPr sz="1200" dirty="0">
              <a:solidFill>
                <a:schemeClr val="dk1"/>
              </a:solidFill>
            </a:endParaRPr>
          </a:p>
          <a:p>
            <a:pPr marL="0" lvl="0" indent="0" algn="l" rtl="0">
              <a:lnSpc>
                <a:spcPct val="100000"/>
              </a:lnSpc>
              <a:spcBef>
                <a:spcPts val="0"/>
              </a:spcBef>
              <a:spcAft>
                <a:spcPts val="0"/>
              </a:spcAft>
              <a:buSzPts val="1400"/>
              <a:buNone/>
            </a:pPr>
            <a:r>
              <a:rPr lang="en" sz="1200" dirty="0">
                <a:solidFill>
                  <a:schemeClr val="dk1"/>
                </a:solidFill>
              </a:rPr>
              <a:t>Say: </a:t>
            </a:r>
            <a:r>
              <a:rPr lang="en" sz="1200" i="1" dirty="0">
                <a:solidFill>
                  <a:schemeClr val="dk1"/>
                </a:solidFill>
              </a:rPr>
              <a:t>The first component of the POP cycle for an announced observation is the pre-conference. Let’s review some key considerations for the pre-conference. You will find this graphic on page 22 in your Participant Guide</a:t>
            </a:r>
            <a:r>
              <a:rPr lang="en" sz="1200" dirty="0">
                <a:solidFill>
                  <a:schemeClr val="dk1"/>
                </a:solidFill>
              </a:rPr>
              <a:t>.</a:t>
            </a:r>
            <a:endParaRPr sz="1200" i="1" dirty="0">
              <a:solidFill>
                <a:schemeClr val="dk1"/>
              </a:solidFill>
            </a:endParaRPr>
          </a:p>
          <a:p>
            <a:pPr marL="457200" lvl="0" indent="-304800" algn="l" rtl="0">
              <a:lnSpc>
                <a:spcPct val="100000"/>
              </a:lnSpc>
              <a:spcBef>
                <a:spcPts val="0"/>
              </a:spcBef>
              <a:spcAft>
                <a:spcPts val="0"/>
              </a:spcAft>
              <a:buClr>
                <a:schemeClr val="dk1"/>
              </a:buClr>
              <a:buSzPts val="1200"/>
              <a:buFont typeface="Calibri"/>
              <a:buChar char="●"/>
            </a:pPr>
            <a:r>
              <a:rPr lang="en" sz="1200" b="1" i="1" dirty="0">
                <a:solidFill>
                  <a:schemeClr val="dk1"/>
                </a:solidFill>
              </a:rPr>
              <a:t>Purpose- </a:t>
            </a:r>
            <a:r>
              <a:rPr lang="en" sz="1200" i="1" dirty="0">
                <a:solidFill>
                  <a:schemeClr val="dk1"/>
                </a:solidFill>
              </a:rPr>
              <a:t>The pre-conference provides an opportunity for the observer to ask questions and begin collecting preliminary evidence for the upcoming lesson. As part of this conversation, the observer asks questions about the lesson plan and assessment and gathers context of the lesson to be observed within the larger unit plan. The observer may also ask questions about grouping structures, differentiation, classroom configuration, specific students, etc. The observer is gathering context for the lesson observation and preliminary evidence with rubric indicators in mind, especially the Planning Domain indicators. In the pre-conference video you will observe today, you will hear evidence of planning articulated by the teacher that is based on students’ prior knowledge and relevant needs. Further, the pre-conference is the first opportunity for the observer</a:t>
            </a:r>
            <a:r>
              <a:rPr lang="en" sz="1200" b="1" i="1" dirty="0">
                <a:solidFill>
                  <a:schemeClr val="dk1"/>
                </a:solidFill>
              </a:rPr>
              <a:t> to coach the teacher </a:t>
            </a:r>
            <a:r>
              <a:rPr lang="en" sz="1200" i="1" dirty="0">
                <a:solidFill>
                  <a:schemeClr val="dk1"/>
                </a:solidFill>
              </a:rPr>
              <a:t>and address any issues that may negatively impact the lesson. </a:t>
            </a:r>
            <a:endParaRPr sz="1200" i="1" dirty="0">
              <a:solidFill>
                <a:schemeClr val="dk1"/>
              </a:solidFill>
            </a:endParaRPr>
          </a:p>
          <a:p>
            <a:pPr marL="457200" lvl="0" indent="-304800" algn="l" rtl="0">
              <a:lnSpc>
                <a:spcPct val="100000"/>
              </a:lnSpc>
              <a:spcBef>
                <a:spcPts val="0"/>
              </a:spcBef>
              <a:spcAft>
                <a:spcPts val="0"/>
              </a:spcAft>
              <a:buClr>
                <a:schemeClr val="dk1"/>
              </a:buClr>
              <a:buSzPts val="1200"/>
              <a:buFont typeface="Calibri"/>
              <a:buChar char="●"/>
            </a:pPr>
            <a:r>
              <a:rPr lang="en" sz="1200" b="1" i="1" dirty="0">
                <a:solidFill>
                  <a:schemeClr val="dk1"/>
                </a:solidFill>
              </a:rPr>
              <a:t>Scheduling- </a:t>
            </a:r>
            <a:r>
              <a:rPr lang="en" sz="1200" i="1" dirty="0">
                <a:solidFill>
                  <a:schemeClr val="dk1"/>
                </a:solidFill>
              </a:rPr>
              <a:t>The pre-conference should occur 2-3 days prior to the lesson observation and usually lasts 10-20 minutes. If this is a coaching opportunity that may result in a teacher revising plans for the observation in any way, it’s important to allow the teacher </a:t>
            </a:r>
            <a:r>
              <a:rPr lang="en" sz="1200" b="1" i="1" dirty="0">
                <a:solidFill>
                  <a:schemeClr val="dk1"/>
                </a:solidFill>
              </a:rPr>
              <a:t>time</a:t>
            </a:r>
            <a:r>
              <a:rPr lang="en" sz="1200" i="1" dirty="0">
                <a:solidFill>
                  <a:schemeClr val="dk1"/>
                </a:solidFill>
              </a:rPr>
              <a:t> do make adjustments before the actual lesson observation.</a:t>
            </a:r>
            <a:endParaRPr sz="1200" i="1" dirty="0">
              <a:solidFill>
                <a:schemeClr val="dk1"/>
              </a:solidFill>
            </a:endParaRPr>
          </a:p>
          <a:p>
            <a:pPr marL="457200" lvl="0" indent="-304800" algn="l" rtl="0">
              <a:lnSpc>
                <a:spcPct val="100000"/>
              </a:lnSpc>
              <a:spcBef>
                <a:spcPts val="0"/>
              </a:spcBef>
              <a:spcAft>
                <a:spcPts val="0"/>
              </a:spcAft>
              <a:buClr>
                <a:schemeClr val="dk1"/>
              </a:buClr>
              <a:buSzPts val="1200"/>
              <a:buFont typeface="Calibri"/>
              <a:buChar char="●"/>
            </a:pPr>
            <a:r>
              <a:rPr lang="en" sz="1200" b="1" i="1" dirty="0">
                <a:solidFill>
                  <a:schemeClr val="dk1"/>
                </a:solidFill>
              </a:rPr>
              <a:t>Planning</a:t>
            </a:r>
            <a:r>
              <a:rPr lang="en" sz="1200" i="1" dirty="0">
                <a:solidFill>
                  <a:schemeClr val="dk1"/>
                </a:solidFill>
              </a:rPr>
              <a:t>- The observer plans for the pre-conference by analyzing the lesson plan and any supporting documents (e.g., handouts, assessments, visuals) in advance of the conference. Based on analysis of the lesson materials, the observer completes the Pre-conference Planning Template in advance. The observer will use the pre-conference plan to guide the conversation. </a:t>
            </a:r>
            <a:endParaRPr sz="1200" dirty="0">
              <a:solidFill>
                <a:schemeClr val="dk1"/>
              </a:solidFill>
            </a:endParaRPr>
          </a:p>
          <a:p>
            <a:pPr marL="0" lvl="0" indent="0" algn="l" rtl="0">
              <a:lnSpc>
                <a:spcPct val="100000"/>
              </a:lnSpc>
              <a:spcBef>
                <a:spcPts val="0"/>
              </a:spcBef>
              <a:spcAft>
                <a:spcPts val="0"/>
              </a:spcAft>
              <a:buSzPts val="1400"/>
              <a:buNone/>
            </a:pPr>
            <a:r>
              <a:rPr lang="en" sz="1200" dirty="0">
                <a:solidFill>
                  <a:schemeClr val="dk1"/>
                </a:solidFill>
              </a:rPr>
              <a:t>Transition: </a:t>
            </a:r>
            <a:r>
              <a:rPr lang="en" sz="1200" i="1" dirty="0">
                <a:solidFill>
                  <a:schemeClr val="dk1"/>
                </a:solidFill>
              </a:rPr>
              <a:t>Now, let’s recap the steps to prepare for the pre-conference…</a:t>
            </a:r>
            <a:endParaRPr sz="1200" dirty="0"/>
          </a:p>
          <a:p>
            <a:pPr marL="457200" lvl="0" indent="-228600" algn="l" rtl="0">
              <a:lnSpc>
                <a:spcPct val="100000"/>
              </a:lnSpc>
              <a:spcBef>
                <a:spcPts val="0"/>
              </a:spcBef>
              <a:spcAft>
                <a:spcPts val="0"/>
              </a:spcAft>
              <a:buSzPts val="1100"/>
              <a:buNone/>
            </a:pPr>
            <a:endParaRPr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279abfe882b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9" name="Google Shape;929;g279abfe882b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dirty="0"/>
              <a:t>2 minutes</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en" sz="1200" dirty="0"/>
              <a:t>Say: </a:t>
            </a:r>
            <a:r>
              <a:rPr lang="en" sz="1200" i="1" dirty="0"/>
              <a:t>Let’s review the steps a teacher takes to prepare for a pre-conference, also in your Participant Guide, p. 22 </a:t>
            </a:r>
            <a:r>
              <a:rPr lang="en" sz="1200" i="1" dirty="0" smtClean="0"/>
              <a:t>Share </a:t>
            </a:r>
            <a:r>
              <a:rPr lang="en" sz="1200" i="1" dirty="0"/>
              <a:t>your lesson plan ahead of time with the observer. </a:t>
            </a:r>
            <a:endParaRPr sz="1200" i="1" dirty="0"/>
          </a:p>
          <a:p>
            <a:pPr marL="457200" lvl="0" indent="-323850" algn="l" rtl="0">
              <a:lnSpc>
                <a:spcPct val="100000"/>
              </a:lnSpc>
              <a:spcBef>
                <a:spcPts val="0"/>
              </a:spcBef>
              <a:spcAft>
                <a:spcPts val="0"/>
              </a:spcAft>
              <a:buSzPts val="1500"/>
              <a:buChar char="●"/>
            </a:pPr>
            <a:r>
              <a:rPr lang="en" sz="1200" i="1" dirty="0"/>
              <a:t>Be prepared to review handouts and/or assessments that will be used during the lesson. </a:t>
            </a:r>
            <a:endParaRPr sz="1200" i="1" dirty="0"/>
          </a:p>
          <a:p>
            <a:pPr marL="457200" lvl="0" indent="-323850" algn="l" rtl="0">
              <a:lnSpc>
                <a:spcPct val="100000"/>
              </a:lnSpc>
              <a:spcBef>
                <a:spcPts val="0"/>
              </a:spcBef>
              <a:spcAft>
                <a:spcPts val="0"/>
              </a:spcAft>
              <a:buSzPts val="1500"/>
              <a:buChar char="●"/>
            </a:pPr>
            <a:r>
              <a:rPr lang="en" sz="1200" i="1" dirty="0"/>
              <a:t>Explain how the observed lesson fits within the unit or weekly lessons..</a:t>
            </a:r>
            <a:endParaRPr sz="1200" i="1" dirty="0"/>
          </a:p>
          <a:p>
            <a:pPr marL="457200" lvl="0" indent="-323850" algn="l" rtl="0">
              <a:lnSpc>
                <a:spcPct val="100000"/>
              </a:lnSpc>
              <a:spcBef>
                <a:spcPts val="0"/>
              </a:spcBef>
              <a:spcAft>
                <a:spcPts val="0"/>
              </a:spcAft>
              <a:buSzPts val="1500"/>
              <a:buChar char="●"/>
            </a:pPr>
            <a:r>
              <a:rPr lang="en" sz="1200" i="1" dirty="0"/>
              <a:t>Be prepared to share information that helped establish the need of lesson (pre-assessments, student work analysis, standards/HQIM). </a:t>
            </a:r>
            <a:endParaRPr sz="1200" i="1"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en" sz="1200" dirty="0"/>
              <a:t>Transition: </a:t>
            </a:r>
            <a:r>
              <a:rPr lang="en" sz="1200" i="1" dirty="0"/>
              <a:t>Let’s take a look at a template observers can use to plan and prepare for a pre-conference…</a:t>
            </a:r>
            <a:endParaRPr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79abfe882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g279abfe882b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dirty="0"/>
              <a:t>6 min</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en" sz="1200" b="1" dirty="0"/>
              <a:t>3 min</a:t>
            </a:r>
            <a:endParaRPr sz="1200" b="1" dirty="0"/>
          </a:p>
          <a:p>
            <a:pPr marL="0" lvl="0" indent="0" algn="l" rtl="0">
              <a:lnSpc>
                <a:spcPct val="100000"/>
              </a:lnSpc>
              <a:spcBef>
                <a:spcPts val="0"/>
              </a:spcBef>
              <a:spcAft>
                <a:spcPts val="0"/>
              </a:spcAft>
              <a:buSzPts val="1400"/>
              <a:buNone/>
            </a:pPr>
            <a:r>
              <a:rPr lang="en" sz="1200" dirty="0"/>
              <a:t>Say: </a:t>
            </a:r>
            <a:r>
              <a:rPr lang="en" sz="1200" i="1" dirty="0"/>
              <a:t>On page 23 of your Participant Guide </a:t>
            </a:r>
            <a:r>
              <a:rPr lang="en" sz="1200" i="1" dirty="0" smtClean="0"/>
              <a:t>you </a:t>
            </a:r>
            <a:r>
              <a:rPr lang="en" sz="1200" i="1" dirty="0"/>
              <a:t>will find pre-conference template. Please keep in mind the template includes </a:t>
            </a:r>
            <a:r>
              <a:rPr lang="en" sz="1200" b="1" i="1" dirty="0"/>
              <a:t>sample</a:t>
            </a:r>
            <a:r>
              <a:rPr lang="en" sz="1200" i="1" dirty="0"/>
              <a:t> questions. An observer may choose to ask questions that are different from what you see on the template. Questions can be changed, based on the observer’s analysis of the lesson plan and materials and what’s important to ask to (1) clarify for the lesson observation and (2) to coach and support the teacher.</a:t>
            </a:r>
            <a:endParaRPr sz="1200" i="1" dirty="0"/>
          </a:p>
          <a:p>
            <a:pPr marL="0" lvl="0" indent="0" algn="l" rtl="0">
              <a:lnSpc>
                <a:spcPct val="100000"/>
              </a:lnSpc>
              <a:spcBef>
                <a:spcPts val="0"/>
              </a:spcBef>
              <a:spcAft>
                <a:spcPts val="0"/>
              </a:spcAft>
              <a:buSzPts val="1400"/>
              <a:buNone/>
            </a:pPr>
            <a:r>
              <a:rPr lang="en" sz="1200" i="1" dirty="0"/>
              <a:t>Take 2 minutes to analyze the pre-conference template and consider the questions on the slide:</a:t>
            </a:r>
            <a:r>
              <a:rPr lang="en" sz="1200" dirty="0"/>
              <a:t> </a:t>
            </a:r>
            <a:endParaRPr sz="1200" dirty="0"/>
          </a:p>
          <a:p>
            <a:pPr marL="457200" lvl="0" indent="-304800" algn="l" rtl="0">
              <a:lnSpc>
                <a:spcPct val="100000"/>
              </a:lnSpc>
              <a:spcBef>
                <a:spcPts val="0"/>
              </a:spcBef>
              <a:spcAft>
                <a:spcPts val="0"/>
              </a:spcAft>
              <a:buSzPts val="1200"/>
              <a:buChar char="●"/>
            </a:pPr>
            <a:r>
              <a:rPr lang="en" sz="1200" i="1" dirty="0"/>
              <a:t>What materials/documents will you need to share with your observer before engaging in a pre-conference conversation. </a:t>
            </a:r>
            <a:endParaRPr sz="1200" i="1" dirty="0"/>
          </a:p>
          <a:p>
            <a:pPr marL="457200" lvl="0" indent="-304800" algn="l" rtl="0">
              <a:lnSpc>
                <a:spcPct val="100000"/>
              </a:lnSpc>
              <a:spcBef>
                <a:spcPts val="0"/>
              </a:spcBef>
              <a:spcAft>
                <a:spcPts val="0"/>
              </a:spcAft>
              <a:buSzPts val="1200"/>
              <a:buChar char="●"/>
            </a:pPr>
            <a:r>
              <a:rPr lang="en" sz="1200" i="1" dirty="0"/>
              <a:t>In what ways might you prepare for a pre-conference?</a:t>
            </a:r>
            <a:endParaRPr sz="1200" i="1" dirty="0"/>
          </a:p>
          <a:p>
            <a:pPr marL="457200" lvl="0" indent="-304800" algn="l" rtl="0">
              <a:lnSpc>
                <a:spcPct val="100000"/>
              </a:lnSpc>
              <a:spcBef>
                <a:spcPts val="0"/>
              </a:spcBef>
              <a:spcAft>
                <a:spcPts val="0"/>
              </a:spcAft>
              <a:buSzPts val="1200"/>
              <a:buChar char="●"/>
            </a:pPr>
            <a:r>
              <a:rPr lang="en" sz="1200" i="1" dirty="0"/>
              <a:t>How might this template support an effective pre-conference?</a:t>
            </a:r>
            <a:endParaRPr sz="1200" i="1" dirty="0"/>
          </a:p>
          <a:p>
            <a:pPr marL="0" lvl="0" indent="0" algn="l" rtl="0">
              <a:lnSpc>
                <a:spcPct val="100000"/>
              </a:lnSpc>
              <a:spcBef>
                <a:spcPts val="0"/>
              </a:spcBef>
              <a:spcAft>
                <a:spcPts val="0"/>
              </a:spcAft>
              <a:buSzPts val="1400"/>
              <a:buNone/>
            </a:pPr>
            <a:endParaRPr sz="1200" i="1" dirty="0"/>
          </a:p>
          <a:p>
            <a:pPr marL="0" lvl="0" indent="0" algn="l" rtl="0">
              <a:lnSpc>
                <a:spcPct val="100000"/>
              </a:lnSpc>
              <a:spcBef>
                <a:spcPts val="0"/>
              </a:spcBef>
              <a:spcAft>
                <a:spcPts val="0"/>
              </a:spcAft>
              <a:buSzPts val="1400"/>
              <a:buNone/>
            </a:pPr>
            <a:r>
              <a:rPr lang="en" sz="1200" b="1" dirty="0"/>
              <a:t>3 min</a:t>
            </a:r>
            <a:endParaRPr sz="1200" b="1" dirty="0"/>
          </a:p>
          <a:p>
            <a:pPr marL="0" lvl="0" indent="0" algn="l" rtl="0">
              <a:lnSpc>
                <a:spcPct val="100000"/>
              </a:lnSpc>
              <a:spcBef>
                <a:spcPts val="0"/>
              </a:spcBef>
              <a:spcAft>
                <a:spcPts val="0"/>
              </a:spcAft>
              <a:buSzPts val="1400"/>
              <a:buNone/>
            </a:pPr>
            <a:r>
              <a:rPr lang="en" sz="1200" dirty="0"/>
              <a:t>Presenter calls on a teacher to respond to question 1. That teacher then selects another teacher to respond to question 2. That teacher selects another teacher to respond to question 3. Presenter follows up by asking for 1 or 2 more responses to question 3.</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en" sz="1200" dirty="0"/>
              <a:t>Transition: </a:t>
            </a:r>
            <a:r>
              <a:rPr lang="en" sz="1200" i="1" dirty="0"/>
              <a:t>Now, we are going to watch a pre-conference and follow along with the pre-conference plan to better understand what the process looks and sounds like.</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a:p>
            <a:pPr marL="457200" lvl="0" indent="-228600" algn="l" rtl="0">
              <a:lnSpc>
                <a:spcPct val="100000"/>
              </a:lnSpc>
              <a:spcBef>
                <a:spcPts val="0"/>
              </a:spcBef>
              <a:spcAft>
                <a:spcPts val="0"/>
              </a:spcAft>
              <a:buSzPts val="1100"/>
              <a:buNone/>
            </a:pPr>
            <a:endParaRPr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79abfe882b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g279abfe882b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15 min total for this slide</a:t>
            </a:r>
            <a:endParaRPr sz="1200"/>
          </a:p>
          <a:p>
            <a:pPr marL="0" lvl="0" indent="0" algn="l" rtl="0">
              <a:lnSpc>
                <a:spcPct val="100000"/>
              </a:lnSpc>
              <a:spcBef>
                <a:spcPts val="0"/>
              </a:spcBef>
              <a:spcAft>
                <a:spcPts val="0"/>
              </a:spcAft>
              <a:buSzPts val="1400"/>
              <a:buNone/>
            </a:pPr>
            <a:r>
              <a:rPr lang="en" sz="1200"/>
              <a:t>Video Clip: 7. LER Teacher Training_Clip 7_ English I Pre-Conference</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1 min</a:t>
            </a:r>
            <a:endParaRPr sz="1200" b="1"/>
          </a:p>
          <a:p>
            <a:pPr marL="0" lvl="0" indent="0" algn="l" rtl="0">
              <a:lnSpc>
                <a:spcPct val="100000"/>
              </a:lnSpc>
              <a:spcBef>
                <a:spcPts val="0"/>
              </a:spcBef>
              <a:spcAft>
                <a:spcPts val="0"/>
              </a:spcAft>
              <a:buSzPts val="1400"/>
              <a:buNone/>
            </a:pPr>
            <a:r>
              <a:rPr lang="en" sz="1200"/>
              <a:t>Presenter will front load the clip before playing it.</a:t>
            </a:r>
            <a:endParaRPr sz="1200"/>
          </a:p>
          <a:p>
            <a:pPr marL="0" lvl="0" indent="0" algn="l" rtl="0">
              <a:lnSpc>
                <a:spcPct val="100000"/>
              </a:lnSpc>
              <a:spcBef>
                <a:spcPts val="0"/>
              </a:spcBef>
              <a:spcAft>
                <a:spcPts val="0"/>
              </a:spcAft>
              <a:buSzPts val="1400"/>
              <a:buNone/>
            </a:pPr>
            <a:r>
              <a:rPr lang="en" sz="1200"/>
              <a:t>Say: </a:t>
            </a:r>
            <a:r>
              <a:rPr lang="en" sz="1200" i="1"/>
              <a:t>This is an English I lesson with 8th grade students at Worley Middle School in Jefferson Parish. The curriculum used in this classroom is LA ELA Guidebooks, Curriculum Hub 3.0 version. This lesson was captured at the mid-year point, and students were preparing for the culminating task for the Romeo and Juliet Unit. The pre-conference plan can be found on pages 24-25 in your Participant Guide.</a:t>
            </a:r>
            <a:endParaRPr sz="1200" i="1"/>
          </a:p>
          <a:p>
            <a:pPr marL="0" lvl="0" indent="0" algn="l" rtl="0">
              <a:lnSpc>
                <a:spcPct val="100000"/>
              </a:lnSpc>
              <a:spcBef>
                <a:spcPts val="0"/>
              </a:spcBef>
              <a:spcAft>
                <a:spcPts val="0"/>
              </a:spcAft>
              <a:buSzPts val="1400"/>
              <a:buNone/>
            </a:pPr>
            <a:endParaRPr sz="1200" i="1"/>
          </a:p>
          <a:p>
            <a:pPr marL="0" lvl="0" indent="0" algn="l" rtl="0">
              <a:lnSpc>
                <a:spcPct val="100000"/>
              </a:lnSpc>
              <a:spcBef>
                <a:spcPts val="0"/>
              </a:spcBef>
              <a:spcAft>
                <a:spcPts val="0"/>
              </a:spcAft>
              <a:buSzPts val="1400"/>
              <a:buNone/>
            </a:pPr>
            <a:r>
              <a:rPr lang="en" sz="1200" i="1"/>
              <a:t>As you watch the pre-conference, follow along with the plan and think about the benefits of a pre-conference for all stakeholders.</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14 min</a:t>
            </a:r>
            <a:endParaRPr sz="1200" b="1"/>
          </a:p>
          <a:p>
            <a:pPr marL="0" lvl="0" indent="0" algn="l" rtl="0">
              <a:lnSpc>
                <a:spcPct val="100000"/>
              </a:lnSpc>
              <a:spcBef>
                <a:spcPts val="0"/>
              </a:spcBef>
              <a:spcAft>
                <a:spcPts val="0"/>
              </a:spcAft>
              <a:buSzPts val="1400"/>
              <a:buNone/>
            </a:pPr>
            <a:r>
              <a:rPr lang="en" sz="1200"/>
              <a:t>Play video</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a:p>
            <a:pPr marL="457200" lvl="0" indent="-228600" algn="l" rtl="0">
              <a:lnSpc>
                <a:spcPct val="100000"/>
              </a:lnSpc>
              <a:spcBef>
                <a:spcPts val="0"/>
              </a:spcBef>
              <a:spcAft>
                <a:spcPts val="0"/>
              </a:spcAft>
              <a:buSzPts val="1100"/>
              <a:buNone/>
            </a:pPr>
            <a:endParaRPr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279abfe882b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g279abfe882b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6 min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3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For 2 minutes, with your table group, discuss what you noticed about the pre-conference and how the conversation might be beneficial for the teacher. </a:t>
            </a:r>
            <a:r>
              <a:rPr lang="en" sz="1200">
                <a:solidFill>
                  <a:schemeClr val="dk1"/>
                </a:solidFill>
              </a:rPr>
              <a:t>(Presenter circulates and listens to discussions and highlights/shares 2-3 responses…restating/summarizing what was overheard.)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Trainer should be circulating to listen in on conversations.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What did you notice?:</a:t>
            </a:r>
            <a:endParaRPr sz="1200" b="1">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u="sng">
                <a:solidFill>
                  <a:schemeClr val="dk1"/>
                </a:solidFill>
              </a:rPr>
              <a:t>Instructional Plans</a:t>
            </a:r>
            <a:r>
              <a:rPr lang="en" sz="1200">
                <a:solidFill>
                  <a:schemeClr val="dk1"/>
                </a:solidFill>
              </a:rPr>
              <a:t>:  All lesson activities, materials and assessments are aligned to the lesson objective and the Culminating Task (CT) success criteria and are scaffolded to build on the initial thesis statement developed in a previous lesson.  The lesson activities are sequenced to build on students’ prior knowledge and deepen their understanding of developing thesis statements and identifying supporting evidence. Each lesson activity includes a model by the educator and opportunities for students to work either independently or collaboratively to reflect on the elements of their thesis statement, revise their claim, or locate supporting evidence for their claims. The lesson taught (Romeo and Juliet, Section 5/Lesson 2) is aligned with the grade level standard RL9.2 Determine a theme of a text and analyze in detail its development over the course of the text, including how it emerges and is shaped and refined by specific details.</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u="sng">
                <a:solidFill>
                  <a:schemeClr val="dk1"/>
                </a:solidFill>
              </a:rPr>
              <a:t>Instructional Plans &amp; Student Work</a:t>
            </a:r>
            <a:r>
              <a:rPr lang="en" sz="1200">
                <a:solidFill>
                  <a:schemeClr val="dk1"/>
                </a:solidFill>
              </a:rPr>
              <a:t>:  There is a clear link between the lesson assignments, learning objective and grade-level standard. Throughout the lesson, the teacher will engage students in tasks that builds on their prior knowledge and work, responding to prompts and creating thesis statements with the objective to further develop their themes by locating supporting evidence across multiple mediums (including a Romeo and Juliet play and several Romeo and Juliet films), students engage in scaffolded activities that require various types of thinking and problem-solving.  The lesson assignments include a Do Now activity in which students review and identify the critical elements for completing the Culminating Task. This requires students to engage in analytical and research-based thinking.  Students worked with a partner to evaluate each other’s thesis statements and provide feedback on how to strengthen their statements, and then work independently to reflect on and apply the feedback received to revise their temporary thesis statements. This requires students to draw conclusions and then justify their solutions.</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u="sng">
                <a:solidFill>
                  <a:schemeClr val="dk1"/>
                </a:solidFill>
              </a:rPr>
              <a:t>Instructional Plans &amp; Assessment</a:t>
            </a:r>
            <a:r>
              <a:rPr lang="en" sz="1200">
                <a:solidFill>
                  <a:schemeClr val="dk1"/>
                </a:solidFill>
              </a:rPr>
              <a:t>:  The lesson concludes with students working to independently complete an exit ticket that is the first paragraph for the CT. Throughout the lesson, the educator asks a variety of pre-planned, scaffolding and probing questions to foster students’ reflection on developing their thesis statements and collecting evidence. The plan also includes an independent activity in which students gather and organize evidence to support their claims.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 min: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Whole Group Discussion/Share out: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a:t>
            </a:r>
            <a:r>
              <a:rPr lang="en" sz="1200" b="1">
                <a:solidFill>
                  <a:schemeClr val="dk1"/>
                </a:solidFill>
              </a:rPr>
              <a:t> How was the conversation beneficial for the observer and the teacher?</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u="sng">
                <a:solidFill>
                  <a:schemeClr val="dk1"/>
                </a:solidFill>
              </a:rPr>
              <a:t>Participant Responses may include:</a:t>
            </a:r>
            <a:endParaRPr sz="1200" b="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leader planning helped the conversation </a:t>
            </a:r>
            <a:r>
              <a:rPr lang="en" sz="1200" b="1" u="sng">
                <a:solidFill>
                  <a:schemeClr val="dk1"/>
                </a:solidFill>
              </a:rPr>
              <a:t>stay focused on the lesson</a:t>
            </a:r>
            <a:r>
              <a:rPr lang="en" sz="1200">
                <a:solidFill>
                  <a:schemeClr val="dk1"/>
                </a:solidFill>
              </a:rPr>
              <a:t>. For example, the leader’s </a:t>
            </a:r>
            <a:r>
              <a:rPr lang="en" sz="1200" b="1" u="sng">
                <a:solidFill>
                  <a:schemeClr val="dk1"/>
                </a:solidFill>
              </a:rPr>
              <a:t>planning for questions </a:t>
            </a:r>
            <a:r>
              <a:rPr lang="en" sz="1200">
                <a:solidFill>
                  <a:schemeClr val="dk1"/>
                </a:solidFill>
              </a:rPr>
              <a:t>resulted in the teacher doing most of the talking, where she was articulating lesson expectations and reflecting on how she intentionally planned for certain lesson components. Ex. teacher was prompted to describe the learning expectations of students as a result of teaching about writing a comparative claim and how the theme is developed over multiple mediums, describe where students are in the progression of learning as they prepare for the culminating task.</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Through planning, the leader was able to focus the teacher on discussing specific parts of the lesson.  For example, what is the gist of the lesson?  Allowing the teacher to talk through different segments of the lesson.  Asking her to think about what will she see or hear from students during this segment of the lesson. What led you to plan for a model for this part of the lesson?  Leading the teacher to identify where students might struggle most in the lesson.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planning for the pre-conference allowed  the opportunity for a positive comfortable interaction and discussion about the lesson being observed.  Because of the leader’s preparation, the leader was able to guide and support the teacher’s reflective practice as well as gain clarity around the planned supports for students.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3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Whole Group Discussion/Share out:</a:t>
            </a:r>
            <a:endParaRPr sz="1200" b="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How will the pre-conference benefit students, teachers, and the observer? </a:t>
            </a:r>
            <a:r>
              <a:rPr lang="en" sz="1200">
                <a:solidFill>
                  <a:schemeClr val="dk1"/>
                </a:solidFill>
              </a:rPr>
              <a:t>(Presenter calls on 2-4 teachers to share responses with the whole group.)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Possible responses: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Benefit students: if the teacher is fully prepared and well planned, the students should have rigorous learning opportunities to meet grade level expectations/standards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Benefit teachers: provides the teacher with the first coaching opportunity in order to ensure that the plan is intentional, aligned to the rigor/demand of the grade level standards, provides opportunities for ALL students to be successful in mastering the learning objective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Benefit observer: gives the observer a clear picture/understanding of what the lesson will look and sound like to ensure that effective, high quality teaching practices will be utilized that are aligned to the standards and the HQIM (if applicable) as well as clarity around what success looks and sounds like for students when working toward mastering the lesson objectives</a:t>
            </a:r>
            <a:endParaRPr sz="1200" i="1">
              <a:solidFill>
                <a:schemeClr val="dk1"/>
              </a:solidFill>
            </a:endParaRPr>
          </a:p>
          <a:p>
            <a:pPr marL="457200" marR="0" lvl="0" indent="0" algn="l" rtl="0">
              <a:lnSpc>
                <a:spcPct val="100000"/>
              </a:lnSpc>
              <a:spcBef>
                <a:spcPts val="0"/>
              </a:spcBef>
              <a:spcAft>
                <a:spcPts val="0"/>
              </a:spcAft>
              <a:buNone/>
            </a:pPr>
            <a:endParaRPr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279abfe882b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279abfe882b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1 hr 19 min into the afternoon session at the start of this slide </a:t>
            </a:r>
            <a:endParaRPr/>
          </a:p>
          <a:p>
            <a:pPr marL="0" lvl="0" indent="0" algn="l" rtl="0">
              <a:spcBef>
                <a:spcPts val="0"/>
              </a:spcBef>
              <a:spcAft>
                <a:spcPts val="0"/>
              </a:spcAft>
              <a:buNone/>
            </a:pPr>
            <a:r>
              <a:rPr lang="en" sz="1200"/>
              <a:t>1 min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Say: </a:t>
            </a:r>
            <a:r>
              <a:rPr lang="en" sz="1200" i="1"/>
              <a:t>As we continue examining the POP Cycle, we will learn more about the lesson observation.</a:t>
            </a:r>
            <a:endParaRPr sz="1200" i="1"/>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79abfe882b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g279abfe882b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1 min</a:t>
            </a:r>
            <a:endParaRPr sz="1200"/>
          </a:p>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 </a:t>
            </a:r>
            <a:endParaRPr sz="1200"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i="1" u="none" strike="noStrike" cap="none">
                <a:solidFill>
                  <a:srgbClr val="000000"/>
                </a:solidFill>
              </a:rPr>
              <a:t>Say: When conducting announced </a:t>
            </a:r>
            <a:r>
              <a:rPr lang="en" sz="1200" b="1" i="1" u="none" strike="noStrike" cap="none">
                <a:solidFill>
                  <a:srgbClr val="000000"/>
                </a:solidFill>
              </a:rPr>
              <a:t>and</a:t>
            </a:r>
            <a:r>
              <a:rPr lang="en" sz="1200" i="1" u="none" strike="noStrike" cap="none">
                <a:solidFill>
                  <a:srgbClr val="000000"/>
                </a:solidFill>
              </a:rPr>
              <a:t> unann</a:t>
            </a:r>
            <a:r>
              <a:rPr lang="en" sz="1200" i="1"/>
              <a:t>ounced </a:t>
            </a:r>
            <a:r>
              <a:rPr lang="en" sz="1200" i="1" u="none" strike="noStrike" cap="none">
                <a:solidFill>
                  <a:srgbClr val="000000"/>
                </a:solidFill>
              </a:rPr>
              <a:t>observations of teaching and learning </a:t>
            </a:r>
            <a:r>
              <a:rPr lang="en" sz="1200" i="1"/>
              <a:t>the POP cycle always includes an lesson observation. </a:t>
            </a:r>
            <a:endParaRPr sz="1200" b="1"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endParaRPr>
          </a:p>
          <a:p>
            <a:pPr marL="0" lvl="0" indent="0" algn="l" rtl="0">
              <a:lnSpc>
                <a:spcPct val="100000"/>
              </a:lnSpc>
              <a:spcBef>
                <a:spcPts val="0"/>
              </a:spcBef>
              <a:spcAft>
                <a:spcPts val="0"/>
              </a:spcAft>
              <a:buSzPts val="1100"/>
              <a:buNone/>
            </a:pPr>
            <a:r>
              <a:rPr lang="en" sz="1200"/>
              <a:t>Transition:</a:t>
            </a:r>
            <a:r>
              <a:rPr lang="en" sz="1200" i="1">
                <a:solidFill>
                  <a:schemeClr val="dk1"/>
                </a:solidFill>
              </a:rPr>
              <a:t> Let’s examine the Observation- the purpose of the lesson observation and scheduling and planning considerations.</a:t>
            </a:r>
            <a:endParaRPr sz="1200" i="1">
              <a:solidFill>
                <a:schemeClr val="dk1"/>
              </a:solidFill>
            </a:endParaRPr>
          </a:p>
          <a:p>
            <a:pPr marL="0" lvl="0" indent="0" algn="l" rtl="0">
              <a:lnSpc>
                <a:spcPct val="100000"/>
              </a:lnSpc>
              <a:spcBef>
                <a:spcPts val="0"/>
              </a:spcBef>
              <a:spcAft>
                <a:spcPts val="0"/>
              </a:spcAft>
              <a:buSzPts val="1100"/>
              <a:buNone/>
            </a:pPr>
            <a:endParaRPr sz="1200" i="1"/>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edf3ecb708_0_2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4" name="Google Shape;984;g2edf3ecb708_0_29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dirty="0">
                <a:solidFill>
                  <a:schemeClr val="dk1"/>
                </a:solidFill>
              </a:rPr>
              <a:t>4 min</a:t>
            </a:r>
            <a:endParaRPr sz="1200" dirty="0"/>
          </a:p>
          <a:p>
            <a:pPr marL="0" lvl="0" indent="0" algn="l" rtl="0">
              <a:lnSpc>
                <a:spcPct val="100000"/>
              </a:lnSpc>
              <a:spcBef>
                <a:spcPts val="0"/>
              </a:spcBef>
              <a:spcAft>
                <a:spcPts val="0"/>
              </a:spcAft>
              <a:buSzPts val="1400"/>
              <a:buNone/>
            </a:pPr>
            <a:endParaRPr sz="1200" dirty="0">
              <a:solidFill>
                <a:schemeClr val="dk1"/>
              </a:solidFill>
            </a:endParaRPr>
          </a:p>
          <a:p>
            <a:pPr marL="0" lvl="0" indent="0" algn="l" rtl="0">
              <a:lnSpc>
                <a:spcPct val="100000"/>
              </a:lnSpc>
              <a:spcBef>
                <a:spcPts val="0"/>
              </a:spcBef>
              <a:spcAft>
                <a:spcPts val="0"/>
              </a:spcAft>
              <a:buSzPts val="1400"/>
              <a:buNone/>
            </a:pPr>
            <a:r>
              <a:rPr lang="en" sz="1200" dirty="0">
                <a:solidFill>
                  <a:schemeClr val="dk1"/>
                </a:solidFill>
              </a:rPr>
              <a:t>Say: </a:t>
            </a:r>
            <a:r>
              <a:rPr lang="en" sz="1200" i="1" dirty="0">
                <a:solidFill>
                  <a:schemeClr val="dk1"/>
                </a:solidFill>
              </a:rPr>
              <a:t>This graphic can be found on page 26 of your Participant Guide </a:t>
            </a:r>
            <a:endParaRPr lang="en" sz="1200" i="1" dirty="0" smtClean="0">
              <a:solidFill>
                <a:schemeClr val="dk1"/>
              </a:solidFill>
            </a:endParaRPr>
          </a:p>
          <a:p>
            <a:pPr marL="0" lvl="0" indent="0" algn="l" rtl="0">
              <a:lnSpc>
                <a:spcPct val="100000"/>
              </a:lnSpc>
              <a:spcBef>
                <a:spcPts val="0"/>
              </a:spcBef>
              <a:spcAft>
                <a:spcPts val="0"/>
              </a:spcAft>
              <a:buSzPts val="1400"/>
              <a:buNone/>
            </a:pPr>
            <a:r>
              <a:rPr lang="en" sz="1200" b="1" i="1" u="sng" dirty="0" smtClean="0">
                <a:solidFill>
                  <a:schemeClr val="dk1"/>
                </a:solidFill>
              </a:rPr>
              <a:t>Purpose</a:t>
            </a:r>
            <a:r>
              <a:rPr lang="en" sz="1200" i="1" dirty="0">
                <a:solidFill>
                  <a:schemeClr val="dk1"/>
                </a:solidFill>
              </a:rPr>
              <a:t>: The purpose of the observation is to give the observer another opportunity to collect evidence regarding the teaching and learning in the classroom. Some key components are for the observer to observe instruction in real time and script everything they see and hear/see from the teacher and students. So, it is critical to observe the impact that the instruction has on student learning toward meeting the lesson objective. Also, an observer might use their cell phone or ipad/tablet to take pictures of student work. Or, after the observation, the observer will collect any tangible/written student work, make a copy of it, and give the originals back to the teacher so he/she can reflect on the lesson. </a:t>
            </a:r>
            <a:endParaRPr sz="1200" dirty="0"/>
          </a:p>
          <a:p>
            <a:pPr marL="0" marR="0" lvl="1" indent="0" algn="l" rtl="0">
              <a:lnSpc>
                <a:spcPct val="90000"/>
              </a:lnSpc>
              <a:spcBef>
                <a:spcPts val="0"/>
              </a:spcBef>
              <a:spcAft>
                <a:spcPts val="0"/>
              </a:spcAft>
              <a:buClr>
                <a:schemeClr val="dk1"/>
              </a:buClr>
              <a:buSzPts val="1800"/>
              <a:buFont typeface="Calibri"/>
              <a:buNone/>
            </a:pPr>
            <a:endParaRPr sz="1200" b="1" i="1" u="sng" dirty="0">
              <a:solidFill>
                <a:schemeClr val="dk1"/>
              </a:solidFill>
            </a:endParaRPr>
          </a:p>
          <a:p>
            <a:pPr marL="0" marR="0" lvl="1" indent="0" algn="l" rtl="0">
              <a:lnSpc>
                <a:spcPct val="90000"/>
              </a:lnSpc>
              <a:spcBef>
                <a:spcPts val="0"/>
              </a:spcBef>
              <a:spcAft>
                <a:spcPts val="0"/>
              </a:spcAft>
              <a:buClr>
                <a:schemeClr val="dk1"/>
              </a:buClr>
              <a:buSzPts val="1800"/>
              <a:buFont typeface="Calibri"/>
              <a:buNone/>
            </a:pPr>
            <a:r>
              <a:rPr lang="en" sz="1200" b="1" i="1" u="sng" dirty="0">
                <a:solidFill>
                  <a:schemeClr val="dk1"/>
                </a:solidFill>
              </a:rPr>
              <a:t>Scheduling</a:t>
            </a:r>
            <a:r>
              <a:rPr lang="en" sz="1200" i="1" dirty="0">
                <a:solidFill>
                  <a:schemeClr val="dk1"/>
                </a:solidFill>
              </a:rPr>
              <a:t>: </a:t>
            </a:r>
            <a:r>
              <a:rPr lang="en" sz="1200" i="1" u="none" strike="noStrike" cap="none" dirty="0">
                <a:solidFill>
                  <a:schemeClr val="dk1"/>
                </a:solidFill>
              </a:rPr>
              <a:t>For announced observations, the observer schedules the date of the observation with the </a:t>
            </a:r>
            <a:r>
              <a:rPr lang="en" sz="1200" i="1" dirty="0">
                <a:solidFill>
                  <a:schemeClr val="dk1"/>
                </a:solidFill>
              </a:rPr>
              <a:t>teache</a:t>
            </a:r>
            <a:r>
              <a:rPr lang="en" sz="1200" i="1" u="none" strike="noStrike" cap="none" dirty="0">
                <a:solidFill>
                  <a:schemeClr val="dk1"/>
                </a:solidFill>
              </a:rPr>
              <a:t>r. For unannounced observations, the </a:t>
            </a:r>
            <a:r>
              <a:rPr lang="en" sz="1200" i="1" dirty="0">
                <a:solidFill>
                  <a:schemeClr val="dk1"/>
                </a:solidFill>
              </a:rPr>
              <a:t>observe</a:t>
            </a:r>
            <a:r>
              <a:rPr lang="en" sz="1200" i="1" u="none" strike="noStrike" cap="none" dirty="0">
                <a:solidFill>
                  <a:schemeClr val="dk1"/>
                </a:solidFill>
              </a:rPr>
              <a:t>r determines the subject and/or class </a:t>
            </a:r>
            <a:r>
              <a:rPr lang="en" sz="1200" i="1" dirty="0">
                <a:solidFill>
                  <a:schemeClr val="dk1"/>
                </a:solidFill>
              </a:rPr>
              <a:t>they will</a:t>
            </a:r>
            <a:r>
              <a:rPr lang="en" sz="1200" i="1" u="none" strike="noStrike" cap="none" dirty="0">
                <a:solidFill>
                  <a:schemeClr val="dk1"/>
                </a:solidFill>
              </a:rPr>
              <a:t> observe</a:t>
            </a:r>
            <a:r>
              <a:rPr lang="en" sz="1200" i="1" dirty="0">
                <a:solidFill>
                  <a:schemeClr val="dk1"/>
                </a:solidFill>
              </a:rPr>
              <a:t> and</a:t>
            </a:r>
            <a:r>
              <a:rPr lang="en" sz="1200" i="1" u="none" strike="noStrike" cap="none" dirty="0">
                <a:solidFill>
                  <a:schemeClr val="dk1"/>
                </a:solidFill>
              </a:rPr>
              <a:t> </a:t>
            </a:r>
            <a:r>
              <a:rPr lang="en" sz="1200" i="1" dirty="0">
                <a:solidFill>
                  <a:schemeClr val="dk1"/>
                </a:solidFill>
              </a:rPr>
              <a:t>ch</a:t>
            </a:r>
            <a:r>
              <a:rPr lang="en" sz="1200" i="1" u="none" strike="noStrike" cap="none" dirty="0">
                <a:solidFill>
                  <a:schemeClr val="dk1"/>
                </a:solidFill>
              </a:rPr>
              <a:t>ecks the school/class calendar to avoid scheduling conflicts such as field trips, testing, etc… And, last, but not least, the observer </a:t>
            </a:r>
            <a:r>
              <a:rPr lang="en" sz="1200" b="1" i="1" u="sng" strike="noStrike" cap="none" dirty="0">
                <a:solidFill>
                  <a:schemeClr val="dk1"/>
                </a:solidFill>
              </a:rPr>
              <a:t>observes the entire lesson</a:t>
            </a:r>
            <a:r>
              <a:rPr lang="en" sz="1200" i="1" u="none" strike="noStrike" cap="none" dirty="0">
                <a:solidFill>
                  <a:schemeClr val="dk1"/>
                </a:solidFill>
              </a:rPr>
              <a:t>. This is critical. </a:t>
            </a:r>
            <a:r>
              <a:rPr lang="en" sz="1200" i="1" dirty="0">
                <a:solidFill>
                  <a:schemeClr val="dk1"/>
                </a:solidFill>
              </a:rPr>
              <a:t>The observer must b</a:t>
            </a:r>
            <a:r>
              <a:rPr lang="en" sz="1200" i="1" u="none" strike="noStrike" cap="none" dirty="0">
                <a:solidFill>
                  <a:schemeClr val="dk1"/>
                </a:solidFill>
              </a:rPr>
              <a:t>e in the classroom before the class begins to set up and get ready to script. </a:t>
            </a:r>
            <a:r>
              <a:rPr lang="en" sz="1200" i="1" dirty="0">
                <a:solidFill>
                  <a:schemeClr val="dk1"/>
                </a:solidFill>
              </a:rPr>
              <a:t>Observers are advised t</a:t>
            </a:r>
            <a:r>
              <a:rPr lang="en" sz="1200" i="1" u="none" strike="noStrike" cap="none" dirty="0">
                <a:solidFill>
                  <a:schemeClr val="dk1"/>
                </a:solidFill>
              </a:rPr>
              <a:t>o NOT </a:t>
            </a:r>
            <a:r>
              <a:rPr lang="en" sz="1200" i="1" dirty="0">
                <a:solidFill>
                  <a:schemeClr val="dk1"/>
                </a:solidFill>
              </a:rPr>
              <a:t>arrive late/after</a:t>
            </a:r>
            <a:r>
              <a:rPr lang="en" sz="1200" i="1" u="none" strike="noStrike" cap="none" dirty="0">
                <a:solidFill>
                  <a:schemeClr val="dk1"/>
                </a:solidFill>
              </a:rPr>
              <a:t> the lesson has started and </a:t>
            </a:r>
            <a:r>
              <a:rPr lang="en" sz="1200" i="1" dirty="0">
                <a:solidFill>
                  <a:schemeClr val="dk1"/>
                </a:solidFill>
              </a:rPr>
              <a:t>t</a:t>
            </a:r>
            <a:r>
              <a:rPr lang="en" sz="1200" i="1" u="none" strike="noStrike" cap="none" dirty="0">
                <a:solidFill>
                  <a:schemeClr val="dk1"/>
                </a:solidFill>
              </a:rPr>
              <a:t>o NOT leave early. </a:t>
            </a:r>
            <a:r>
              <a:rPr lang="en" sz="1200" i="1" dirty="0">
                <a:solidFill>
                  <a:schemeClr val="dk1"/>
                </a:solidFill>
              </a:rPr>
              <a:t>They</a:t>
            </a:r>
            <a:r>
              <a:rPr lang="en" sz="1200" i="1" u="none" strike="noStrike" cap="none" dirty="0">
                <a:solidFill>
                  <a:schemeClr val="dk1"/>
                </a:solidFill>
              </a:rPr>
              <a:t> must observe and script the entire lesson. Depending on the grade level, content, curriculum, schedule, some lessons may be </a:t>
            </a:r>
            <a:r>
              <a:rPr lang="en" sz="1200" i="1" dirty="0">
                <a:solidFill>
                  <a:schemeClr val="dk1"/>
                </a:solidFill>
              </a:rPr>
              <a:t>30–50 minutes while others are 60-90 minute lessons</a:t>
            </a:r>
            <a:r>
              <a:rPr lang="en" sz="1200" i="1" u="none" strike="noStrike" cap="none" dirty="0">
                <a:solidFill>
                  <a:schemeClr val="dk1"/>
                </a:solidFill>
              </a:rPr>
              <a:t>. </a:t>
            </a:r>
            <a:endParaRPr sz="1200" i="1" dirty="0">
              <a:solidFill>
                <a:schemeClr val="dk1"/>
              </a:solidFill>
            </a:endParaRPr>
          </a:p>
          <a:p>
            <a:pPr marL="0" marR="0" lvl="1" indent="0" algn="l" rtl="0">
              <a:lnSpc>
                <a:spcPct val="90000"/>
              </a:lnSpc>
              <a:spcBef>
                <a:spcPts val="0"/>
              </a:spcBef>
              <a:spcAft>
                <a:spcPts val="0"/>
              </a:spcAft>
              <a:buClr>
                <a:schemeClr val="dk1"/>
              </a:buClr>
              <a:buSzPts val="1800"/>
              <a:buFont typeface="Calibri"/>
              <a:buNone/>
            </a:pPr>
            <a:endParaRPr sz="1200" i="1" dirty="0">
              <a:solidFill>
                <a:schemeClr val="dk1"/>
              </a:solidFill>
            </a:endParaRPr>
          </a:p>
          <a:p>
            <a:pPr marL="0" marR="0" lvl="1" indent="0" algn="l" rtl="0">
              <a:lnSpc>
                <a:spcPct val="90000"/>
              </a:lnSpc>
              <a:spcBef>
                <a:spcPts val="0"/>
              </a:spcBef>
              <a:spcAft>
                <a:spcPts val="0"/>
              </a:spcAft>
              <a:buClr>
                <a:schemeClr val="dk1"/>
              </a:buClr>
              <a:buSzPts val="1800"/>
              <a:buFont typeface="Calibri"/>
              <a:buNone/>
            </a:pPr>
            <a:r>
              <a:rPr lang="en" sz="1200" b="1" i="1" u="sng" strike="noStrike" cap="none" dirty="0">
                <a:solidFill>
                  <a:schemeClr val="dk1"/>
                </a:solidFill>
              </a:rPr>
              <a:t>Planning</a:t>
            </a:r>
            <a:r>
              <a:rPr lang="en" sz="1200" i="1" u="none" strike="noStrike" cap="none" dirty="0">
                <a:solidFill>
                  <a:schemeClr val="dk1"/>
                </a:solidFill>
              </a:rPr>
              <a:t>: </a:t>
            </a:r>
            <a:r>
              <a:rPr lang="en" sz="1200" i="1" dirty="0">
                <a:solidFill>
                  <a:schemeClr val="dk1"/>
                </a:solidFill>
              </a:rPr>
              <a:t>Observers</a:t>
            </a:r>
            <a:r>
              <a:rPr lang="en" sz="1200" i="1" u="none" strike="noStrike" cap="none" dirty="0">
                <a:solidFill>
                  <a:schemeClr val="dk1"/>
                </a:solidFill>
              </a:rPr>
              <a:t> </a:t>
            </a:r>
            <a:r>
              <a:rPr lang="en" sz="1200" i="1" dirty="0">
                <a:solidFill>
                  <a:schemeClr val="dk1"/>
                </a:solidFill>
              </a:rPr>
              <a:t>must </a:t>
            </a:r>
            <a:r>
              <a:rPr lang="en" sz="1200" i="1" u="none" strike="noStrike" cap="none" dirty="0">
                <a:solidFill>
                  <a:schemeClr val="dk1"/>
                </a:solidFill>
              </a:rPr>
              <a:t>analyze the </a:t>
            </a:r>
            <a:r>
              <a:rPr lang="en" sz="1200" i="1" dirty="0"/>
              <a:t>teacher</a:t>
            </a:r>
            <a:r>
              <a:rPr lang="en" sz="1200" i="1" u="none" strike="noStrike" cap="none" dirty="0">
                <a:solidFill>
                  <a:schemeClr val="dk1"/>
                </a:solidFill>
              </a:rPr>
              <a:t>’s lesson plan prior to the</a:t>
            </a:r>
            <a:r>
              <a:rPr lang="en" sz="1200" i="1" dirty="0">
                <a:solidFill>
                  <a:schemeClr val="dk1"/>
                </a:solidFill>
              </a:rPr>
              <a:t> observation</a:t>
            </a:r>
            <a:r>
              <a:rPr lang="en" sz="1200" i="1" u="none" strike="noStrike" cap="none" dirty="0">
                <a:solidFill>
                  <a:schemeClr val="dk1"/>
                </a:solidFill>
              </a:rPr>
              <a:t>. When </a:t>
            </a:r>
            <a:r>
              <a:rPr lang="en" sz="1200" i="1" dirty="0">
                <a:solidFill>
                  <a:schemeClr val="dk1"/>
                </a:solidFill>
              </a:rPr>
              <a:t>the content taught includes a high-quality curriculum, the observer should review the teacher’s annotated curriculum lesson plan.</a:t>
            </a:r>
            <a:r>
              <a:rPr lang="en" sz="1200" i="1" u="none" strike="noStrike" cap="none" dirty="0">
                <a:solidFill>
                  <a:schemeClr val="dk1"/>
                </a:solidFill>
              </a:rPr>
              <a:t> </a:t>
            </a:r>
            <a:r>
              <a:rPr lang="en" sz="1200" i="1" dirty="0">
                <a:solidFill>
                  <a:schemeClr val="dk1"/>
                </a:solidFill>
              </a:rPr>
              <a:t>Observes</a:t>
            </a:r>
            <a:r>
              <a:rPr lang="en" sz="1200" i="1" u="none" strike="noStrike" cap="none" dirty="0">
                <a:solidFill>
                  <a:schemeClr val="dk1"/>
                </a:solidFill>
              </a:rPr>
              <a:t> will also need to review any supporting documents for the lesson such as </a:t>
            </a:r>
            <a:r>
              <a:rPr lang="en" sz="1200" i="1" dirty="0">
                <a:solidFill>
                  <a:schemeClr val="dk1"/>
                </a:solidFill>
              </a:rPr>
              <a:t>graphic organizers, exemplars, </a:t>
            </a:r>
            <a:r>
              <a:rPr lang="en" sz="1200" i="1" u="none" strike="noStrike" cap="none" dirty="0">
                <a:solidFill>
                  <a:schemeClr val="dk1"/>
                </a:solidFill>
              </a:rPr>
              <a:t>exit ticket items/problems/prompts and texts to know what to look for in the student work. </a:t>
            </a:r>
            <a:r>
              <a:rPr lang="en" sz="1200" i="1" dirty="0">
                <a:solidFill>
                  <a:schemeClr val="dk1"/>
                </a:solidFill>
              </a:rPr>
              <a:t>Observers must b</a:t>
            </a:r>
            <a:r>
              <a:rPr lang="en" sz="1200" i="1" u="none" strike="noStrike" cap="none" dirty="0">
                <a:solidFill>
                  <a:schemeClr val="dk1"/>
                </a:solidFill>
              </a:rPr>
              <a:t>lock out time in </a:t>
            </a:r>
            <a:r>
              <a:rPr lang="en" sz="1200" i="1" dirty="0">
                <a:solidFill>
                  <a:schemeClr val="dk1"/>
                </a:solidFill>
              </a:rPr>
              <a:t>their</a:t>
            </a:r>
            <a:r>
              <a:rPr lang="en" sz="1200" i="1" u="none" strike="noStrike" cap="none" dirty="0">
                <a:solidFill>
                  <a:schemeClr val="dk1"/>
                </a:solidFill>
              </a:rPr>
              <a:t> schedule for the entire observation and </a:t>
            </a:r>
            <a:r>
              <a:rPr lang="en" sz="1200" i="1" dirty="0">
                <a:solidFill>
                  <a:schemeClr val="dk1"/>
                </a:solidFill>
              </a:rPr>
              <a:t>also</a:t>
            </a:r>
            <a:r>
              <a:rPr lang="en" sz="1200" i="1" u="none" strike="noStrike" cap="none" dirty="0">
                <a:solidFill>
                  <a:schemeClr val="dk1"/>
                </a:solidFill>
              </a:rPr>
              <a:t> time to review the student work/artifacts/products collected from the </a:t>
            </a:r>
            <a:r>
              <a:rPr lang="en" sz="1200" i="1" dirty="0">
                <a:solidFill>
                  <a:schemeClr val="dk1"/>
                </a:solidFill>
              </a:rPr>
              <a:t>lesson</a:t>
            </a:r>
            <a:r>
              <a:rPr lang="en" sz="1200" i="1" u="none" strike="noStrike" cap="none" dirty="0">
                <a:solidFill>
                  <a:schemeClr val="dk1"/>
                </a:solidFill>
              </a:rPr>
              <a:t>. Without the student work,</a:t>
            </a:r>
            <a:r>
              <a:rPr lang="en" sz="1200" i="1" dirty="0">
                <a:solidFill>
                  <a:schemeClr val="dk1"/>
                </a:solidFill>
              </a:rPr>
              <a:t> </a:t>
            </a:r>
            <a:r>
              <a:rPr lang="en" sz="1200" i="1" u="none" strike="noStrike" cap="none" dirty="0">
                <a:solidFill>
                  <a:schemeClr val="dk1"/>
                </a:solidFill>
              </a:rPr>
              <a:t>high</a:t>
            </a:r>
            <a:r>
              <a:rPr lang="en" sz="1200" i="1" dirty="0">
                <a:solidFill>
                  <a:schemeClr val="dk1"/>
                </a:solidFill>
              </a:rPr>
              <a:t>-</a:t>
            </a:r>
            <a:r>
              <a:rPr lang="en" sz="1200" i="1" u="none" strike="noStrike" cap="none" dirty="0">
                <a:solidFill>
                  <a:schemeClr val="dk1"/>
                </a:solidFill>
              </a:rPr>
              <a:t>quality feedback cannot be provided to </a:t>
            </a:r>
            <a:r>
              <a:rPr lang="en" sz="1200" i="1" dirty="0">
                <a:solidFill>
                  <a:schemeClr val="dk1"/>
                </a:solidFill>
              </a:rPr>
              <a:t>teacher</a:t>
            </a:r>
            <a:r>
              <a:rPr lang="en" sz="1200" i="1" u="none" strike="noStrike" cap="none" dirty="0">
                <a:solidFill>
                  <a:schemeClr val="dk1"/>
                </a:solidFill>
              </a:rPr>
              <a:t>s. Everything is rooted in the impact that instruction </a:t>
            </a:r>
            <a:r>
              <a:rPr lang="en" sz="1200" i="1" dirty="0">
                <a:solidFill>
                  <a:schemeClr val="dk1"/>
                </a:solidFill>
              </a:rPr>
              <a:t>has</a:t>
            </a:r>
            <a:r>
              <a:rPr lang="en" sz="1200" i="1" u="none" strike="noStrike" cap="none" dirty="0">
                <a:solidFill>
                  <a:schemeClr val="dk1"/>
                </a:solidFill>
              </a:rPr>
              <a:t> on student</a:t>
            </a:r>
            <a:r>
              <a:rPr lang="en" sz="1200" i="1" dirty="0">
                <a:solidFill>
                  <a:schemeClr val="dk1"/>
                </a:solidFill>
              </a:rPr>
              <a:t> learning.</a:t>
            </a:r>
            <a:endParaRPr sz="1200" dirty="0"/>
          </a:p>
          <a:p>
            <a:pPr marL="0" marR="0" lvl="1" indent="0" algn="l" rtl="0">
              <a:lnSpc>
                <a:spcPct val="90000"/>
              </a:lnSpc>
              <a:spcBef>
                <a:spcPts val="0"/>
              </a:spcBef>
              <a:spcAft>
                <a:spcPts val="0"/>
              </a:spcAft>
              <a:buClr>
                <a:schemeClr val="dk1"/>
              </a:buClr>
              <a:buSzPts val="1800"/>
              <a:buFont typeface="Calibri"/>
              <a:buNone/>
            </a:pPr>
            <a:endParaRPr sz="1200" i="1" u="none" strike="noStrike" cap="none" dirty="0">
              <a:solidFill>
                <a:schemeClr val="dk1"/>
              </a:solidFill>
            </a:endParaRPr>
          </a:p>
          <a:p>
            <a:pPr marL="0" marR="0" lvl="1" indent="0" algn="l" rtl="0">
              <a:lnSpc>
                <a:spcPct val="90000"/>
              </a:lnSpc>
              <a:spcBef>
                <a:spcPts val="0"/>
              </a:spcBef>
              <a:spcAft>
                <a:spcPts val="0"/>
              </a:spcAft>
              <a:buClr>
                <a:schemeClr val="dk1"/>
              </a:buClr>
              <a:buSzPts val="1800"/>
              <a:buFont typeface="Calibri"/>
              <a:buNone/>
            </a:pPr>
            <a:r>
              <a:rPr lang="en" sz="1200" i="0" u="none" strike="noStrike" cap="none" dirty="0">
                <a:solidFill>
                  <a:schemeClr val="dk1"/>
                </a:solidFill>
              </a:rPr>
              <a:t>Transition</a:t>
            </a:r>
            <a:r>
              <a:rPr lang="en" sz="1200" i="1" u="none" strike="noStrike" cap="none" dirty="0">
                <a:solidFill>
                  <a:schemeClr val="dk1"/>
                </a:solidFill>
              </a:rPr>
              <a:t>: Let me take you back to the 5 types of high-quality evidence to collect when observing a lesson</a:t>
            </a:r>
            <a:r>
              <a:rPr lang="en" sz="1200" i="1" dirty="0">
                <a:solidFill>
                  <a:schemeClr val="dk1"/>
                </a:solidFill>
              </a:rPr>
              <a:t>…</a:t>
            </a:r>
            <a:endParaRPr sz="1200" i="1" dirty="0">
              <a:solidFill>
                <a:schemeClr val="dk1"/>
              </a:solidFill>
            </a:endParaRPr>
          </a:p>
          <a:p>
            <a:pPr marL="457200" lvl="0" indent="-228600" algn="l" rtl="0">
              <a:lnSpc>
                <a:spcPct val="100000"/>
              </a:lnSpc>
              <a:spcBef>
                <a:spcPts val="0"/>
              </a:spcBef>
              <a:spcAft>
                <a:spcPts val="0"/>
              </a:spcAft>
              <a:buSzPts val="1100"/>
              <a:buNone/>
            </a:pPr>
            <a:endParaRPr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79abfe882b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Google Shape;1004;g279abfe882b_0_1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2 min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Collecting evidence for an observation of teaching and learning requires the observer to become a proficient scripter during a lesson. It is important they script as much as possible of what teachers and students say and do. For review, here are the 5 important </a:t>
            </a:r>
            <a:r>
              <a:rPr lang="en" sz="1200" i="1" u="sng"/>
              <a:t>types</a:t>
            </a:r>
            <a:r>
              <a:rPr lang="en" sz="1200" i="1"/>
              <a:t> of </a:t>
            </a:r>
            <a:r>
              <a:rPr lang="en" sz="1200" b="1" i="1"/>
              <a:t>high quality evidence</a:t>
            </a:r>
            <a:r>
              <a:rPr lang="en" sz="1200" i="1"/>
              <a:t> observers collect in this process. They are also noted in your Participant Guide on p. 8.</a:t>
            </a:r>
            <a:endParaRPr sz="1200" i="1"/>
          </a:p>
          <a:p>
            <a:pPr marL="457200" lvl="0" indent="-304800" algn="l" rtl="0">
              <a:lnSpc>
                <a:spcPct val="100000"/>
              </a:lnSpc>
              <a:spcBef>
                <a:spcPts val="0"/>
              </a:spcBef>
              <a:spcAft>
                <a:spcPts val="0"/>
              </a:spcAft>
              <a:buSzPts val="1200"/>
              <a:buChar char="●"/>
            </a:pPr>
            <a:r>
              <a:rPr lang="en" sz="1200" b="1" i="1"/>
              <a:t>Student</a:t>
            </a:r>
            <a:r>
              <a:rPr lang="en" sz="1200" i="1"/>
              <a:t> evidence: What students say, do, make, and produce</a:t>
            </a:r>
            <a:endParaRPr sz="1200" i="1"/>
          </a:p>
          <a:p>
            <a:pPr marL="457200" lvl="0" indent="-304800" algn="l" rtl="0">
              <a:lnSpc>
                <a:spcPct val="100000"/>
              </a:lnSpc>
              <a:spcBef>
                <a:spcPts val="0"/>
              </a:spcBef>
              <a:spcAft>
                <a:spcPts val="0"/>
              </a:spcAft>
              <a:buSzPts val="1200"/>
              <a:buChar char="●"/>
            </a:pPr>
            <a:r>
              <a:rPr lang="en" sz="1200" b="1" i="1"/>
              <a:t>Teacher</a:t>
            </a:r>
            <a:r>
              <a:rPr lang="en" sz="1200" i="1"/>
              <a:t> evidence: What the teacher says and does </a:t>
            </a:r>
            <a:endParaRPr sz="1200" i="1"/>
          </a:p>
          <a:p>
            <a:pPr marL="457200" lvl="0" indent="-304800" algn="l" rtl="0">
              <a:lnSpc>
                <a:spcPct val="100000"/>
              </a:lnSpc>
              <a:spcBef>
                <a:spcPts val="0"/>
              </a:spcBef>
              <a:spcAft>
                <a:spcPts val="0"/>
              </a:spcAft>
              <a:buSzPts val="1200"/>
              <a:buChar char="●"/>
            </a:pPr>
            <a:r>
              <a:rPr lang="en" sz="1200" b="1" i="1"/>
              <a:t>Visual</a:t>
            </a:r>
            <a:r>
              <a:rPr lang="en" sz="1200" i="1"/>
              <a:t> evidence: Wording from visuals used during the lesson</a:t>
            </a:r>
            <a:endParaRPr sz="1200" i="1"/>
          </a:p>
          <a:p>
            <a:pPr marL="457200" lvl="0" indent="-304800" algn="l" rtl="0">
              <a:lnSpc>
                <a:spcPct val="100000"/>
              </a:lnSpc>
              <a:spcBef>
                <a:spcPts val="0"/>
              </a:spcBef>
              <a:spcAft>
                <a:spcPts val="0"/>
              </a:spcAft>
              <a:buSzPts val="1200"/>
              <a:buChar char="●"/>
            </a:pPr>
            <a:r>
              <a:rPr lang="en" sz="1200" b="1" i="1"/>
              <a:t>Task</a:t>
            </a:r>
            <a:r>
              <a:rPr lang="en" sz="1200" i="1"/>
              <a:t> evidence: Wording from tasks or assignments in which students engage</a:t>
            </a:r>
            <a:endParaRPr sz="1200" i="1"/>
          </a:p>
          <a:p>
            <a:pPr marL="457200" lvl="0" indent="-304800" algn="l" rtl="0">
              <a:lnSpc>
                <a:spcPct val="100000"/>
              </a:lnSpc>
              <a:spcBef>
                <a:spcPts val="0"/>
              </a:spcBef>
              <a:spcAft>
                <a:spcPts val="0"/>
              </a:spcAft>
              <a:buSzPts val="1200"/>
              <a:buChar char="●"/>
            </a:pPr>
            <a:r>
              <a:rPr lang="en" sz="1200" b="1" i="1"/>
              <a:t>Impact </a:t>
            </a:r>
            <a:r>
              <a:rPr lang="en" sz="1200" i="1"/>
              <a:t>evidence: What impacted student mastery of the lesson objective?</a:t>
            </a:r>
            <a:endParaRPr sz="1200" i="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Transition: </a:t>
            </a:r>
            <a:r>
              <a:rPr lang="en" sz="1200" i="1"/>
              <a:t>Let’s also revisit the important techniques that will help an observer contextualize the evidence…</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79abfe882b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2" name="Google Shape;1012;g279abfe882b_0_1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3 min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These techniques help observers ensure they are able to collect those 5 types of high quality evidence. These techniques can be found on page 8 in your Participant Guide.</a:t>
            </a:r>
            <a:endParaRPr sz="1200"/>
          </a:p>
          <a:p>
            <a:pPr marL="174707" lvl="0" indent="-181057" algn="l" rtl="0">
              <a:lnSpc>
                <a:spcPct val="100000"/>
              </a:lnSpc>
              <a:spcBef>
                <a:spcPts val="0"/>
              </a:spcBef>
              <a:spcAft>
                <a:spcPts val="0"/>
              </a:spcAft>
              <a:buSzPts val="1200"/>
              <a:buChar char="•"/>
            </a:pPr>
            <a:r>
              <a:rPr lang="en" sz="1200" i="1" u="sng"/>
              <a:t>Time</a:t>
            </a:r>
            <a:r>
              <a:rPr lang="en" sz="1200" i="1"/>
              <a:t>: it is important to capture and note (in the lesson script) time stamps for different segments of the lesson such as: when the lesson began; anytime a transition occurred, time during each activity, the time the lesson was closed and ended</a:t>
            </a:r>
            <a:endParaRPr sz="1200" i="1"/>
          </a:p>
          <a:p>
            <a:pPr marL="457200" lvl="0" indent="0" algn="l" rtl="0">
              <a:lnSpc>
                <a:spcPct val="100000"/>
              </a:lnSpc>
              <a:spcBef>
                <a:spcPts val="0"/>
              </a:spcBef>
              <a:spcAft>
                <a:spcPts val="0"/>
              </a:spcAft>
              <a:buNone/>
            </a:pPr>
            <a:endParaRPr sz="1200" i="1"/>
          </a:p>
          <a:p>
            <a:pPr marL="174707" lvl="0" indent="-181057" algn="l" rtl="0">
              <a:lnSpc>
                <a:spcPct val="100000"/>
              </a:lnSpc>
              <a:spcBef>
                <a:spcPts val="0"/>
              </a:spcBef>
              <a:spcAft>
                <a:spcPts val="0"/>
              </a:spcAft>
              <a:buSzPts val="1200"/>
              <a:buChar char="•"/>
            </a:pPr>
            <a:r>
              <a:rPr lang="en" sz="1200" i="1" u="sng"/>
              <a:t>Abbreviate</a:t>
            </a:r>
            <a:r>
              <a:rPr lang="en" sz="1200" i="1"/>
              <a:t>: When scripting a lesson, an observer is capturing everything said and done by teacher and students, and the most efficient</a:t>
            </a:r>
            <a:r>
              <a:rPr lang="en" sz="1200" i="1">
                <a:solidFill>
                  <a:schemeClr val="dk1"/>
                </a:solidFill>
              </a:rPr>
              <a:t> observers use abbreviations. </a:t>
            </a:r>
            <a:endParaRPr sz="1200" i="1">
              <a:solidFill>
                <a:schemeClr val="dk1"/>
              </a:solidFill>
            </a:endParaRPr>
          </a:p>
          <a:p>
            <a:pPr marL="457200" lvl="0" indent="0" algn="l" rtl="0">
              <a:lnSpc>
                <a:spcPct val="100000"/>
              </a:lnSpc>
              <a:spcBef>
                <a:spcPts val="0"/>
              </a:spcBef>
              <a:spcAft>
                <a:spcPts val="0"/>
              </a:spcAft>
              <a:buNone/>
            </a:pPr>
            <a:endParaRPr sz="1200" i="1">
              <a:solidFill>
                <a:schemeClr val="dk1"/>
              </a:solidFill>
            </a:endParaRPr>
          </a:p>
          <a:p>
            <a:pPr marL="174707" lvl="0" indent="-181057" algn="l" rtl="0">
              <a:lnSpc>
                <a:spcPct val="100000"/>
              </a:lnSpc>
              <a:spcBef>
                <a:spcPts val="0"/>
              </a:spcBef>
              <a:spcAft>
                <a:spcPts val="0"/>
              </a:spcAft>
              <a:buSzPts val="1200"/>
              <a:buChar char="•"/>
            </a:pPr>
            <a:r>
              <a:rPr lang="en" sz="1200" i="1" u="sng"/>
              <a:t>Verbatim</a:t>
            </a:r>
            <a:r>
              <a:rPr lang="en" sz="1200" i="1"/>
              <a:t>: Some of the most powerful evidence collected is verbatim evidence….exactly what teacher or students say. </a:t>
            </a:r>
            <a:endParaRPr sz="1200" i="1">
              <a:solidFill>
                <a:schemeClr val="dk1"/>
              </a:solidFill>
            </a:endParaRPr>
          </a:p>
          <a:p>
            <a:pPr marL="457200" lvl="0" indent="0" algn="l" rtl="0">
              <a:lnSpc>
                <a:spcPct val="100000"/>
              </a:lnSpc>
              <a:spcBef>
                <a:spcPts val="0"/>
              </a:spcBef>
              <a:spcAft>
                <a:spcPts val="0"/>
              </a:spcAft>
              <a:buNone/>
            </a:pPr>
            <a:endParaRPr sz="1200" i="1">
              <a:solidFill>
                <a:schemeClr val="dk1"/>
              </a:solidFill>
            </a:endParaRPr>
          </a:p>
          <a:p>
            <a:pPr marL="174707" lvl="0" indent="-181057" algn="l" rtl="0">
              <a:lnSpc>
                <a:spcPct val="100000"/>
              </a:lnSpc>
              <a:spcBef>
                <a:spcPts val="0"/>
              </a:spcBef>
              <a:spcAft>
                <a:spcPts val="0"/>
              </a:spcAft>
              <a:buSzPts val="1200"/>
              <a:buFont typeface="Arial"/>
              <a:buChar char="•"/>
            </a:pPr>
            <a:r>
              <a:rPr lang="en" sz="1200" i="1" u="sng"/>
              <a:t>Paraphrase</a:t>
            </a:r>
            <a:r>
              <a:rPr lang="en" sz="1200" i="1"/>
              <a:t>: When needed, observers paraphrase what they hear or observe during a lesson and use parentheses or some notation to indicate. However, </a:t>
            </a:r>
            <a:r>
              <a:rPr lang="en" sz="1200" b="1" i="1"/>
              <a:t>verbatim</a:t>
            </a:r>
            <a:r>
              <a:rPr lang="en" sz="1200" i="1"/>
              <a:t> evidence is </a:t>
            </a:r>
            <a:r>
              <a:rPr lang="en" sz="1200" b="1" i="1"/>
              <a:t>the strongest evidence.</a:t>
            </a:r>
            <a:endParaRPr sz="1200" b="1" i="1"/>
          </a:p>
          <a:p>
            <a:pPr marL="457200" lvl="0" indent="0" algn="l" rtl="0">
              <a:lnSpc>
                <a:spcPct val="100000"/>
              </a:lnSpc>
              <a:spcBef>
                <a:spcPts val="0"/>
              </a:spcBef>
              <a:spcAft>
                <a:spcPts val="0"/>
              </a:spcAft>
              <a:buNone/>
            </a:pPr>
            <a:endParaRPr sz="1200" b="1" i="1"/>
          </a:p>
          <a:p>
            <a:pPr marL="174707" lvl="0" indent="-181057" algn="l" rtl="0">
              <a:lnSpc>
                <a:spcPct val="100000"/>
              </a:lnSpc>
              <a:spcBef>
                <a:spcPts val="0"/>
              </a:spcBef>
              <a:spcAft>
                <a:spcPts val="0"/>
              </a:spcAft>
              <a:buSzPts val="1200"/>
              <a:buFont typeface="Arial"/>
              <a:buChar char="•"/>
            </a:pPr>
            <a:r>
              <a:rPr lang="en" sz="1200" i="1" u="sng"/>
              <a:t>Circulate</a:t>
            </a:r>
            <a:r>
              <a:rPr lang="en" sz="1200" i="1"/>
              <a:t>: When observing and scripting a lesson, observers must circulate to collect evidence when students are working in pairs or small groups and the teacher is providing feedback to students. It is also critical for observers to script what they see and hear in the student work (what students are producing audibly and tangibly). </a:t>
            </a:r>
            <a:r>
              <a:rPr lang="en" sz="1200" i="1">
                <a:solidFill>
                  <a:schemeClr val="dk1"/>
                </a:solidFill>
              </a:rPr>
              <a:t>When observers are circulating, they do </a:t>
            </a:r>
            <a:r>
              <a:rPr lang="en" sz="1200" b="1" i="1">
                <a:solidFill>
                  <a:schemeClr val="dk1"/>
                </a:solidFill>
              </a:rPr>
              <a:t>NOT</a:t>
            </a:r>
            <a:r>
              <a:rPr lang="en" sz="1200" i="1">
                <a:solidFill>
                  <a:schemeClr val="dk1"/>
                </a:solidFill>
              </a:rPr>
              <a:t> assist or teach students. They are there to observe and capture an authentic snapshot of instruction and learning in the teacher’s classroom.</a:t>
            </a:r>
            <a:endParaRPr sz="1200"/>
          </a:p>
          <a:p>
            <a:pPr marL="0" lvl="0" indent="0" algn="l" rtl="0">
              <a:lnSpc>
                <a:spcPct val="100000"/>
              </a:lnSpc>
              <a:spcBef>
                <a:spcPts val="0"/>
              </a:spcBef>
              <a:spcAft>
                <a:spcPts val="0"/>
              </a:spcAft>
              <a:buNone/>
            </a:pPr>
            <a:r>
              <a:rPr lang="en" sz="1200" i="1"/>
              <a:t>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edf3ecb708_0_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edf3ecb708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Presenter Note: Slide is animated. Notes prompt when to click.</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Think for a minute- What is the Difference between a Fixed Mindset and a Growth Mindset? </a:t>
            </a:r>
            <a:r>
              <a:rPr lang="en" sz="1200">
                <a:solidFill>
                  <a:schemeClr val="dk1"/>
                </a:solidFill>
              </a:rPr>
              <a:t>  </a:t>
            </a:r>
            <a:r>
              <a:rPr lang="en" sz="1200" b="1">
                <a:solidFill>
                  <a:schemeClr val="dk1"/>
                </a:solidFill>
              </a:rPr>
              <a:t>(Click and share chart)</a:t>
            </a:r>
            <a:endParaRPr sz="1200" b="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rPr>
              <a:t>As we go through components and processes of the Louisiana Educator Evaluation System today, look for key features that promote and support a </a:t>
            </a:r>
            <a:r>
              <a:rPr lang="en" sz="1200" b="1" i="1">
                <a:solidFill>
                  <a:schemeClr val="dk1"/>
                </a:solidFill>
              </a:rPr>
              <a:t>growth mindset</a:t>
            </a:r>
            <a:r>
              <a:rPr lang="en" sz="1200" i="1">
                <a:solidFill>
                  <a:schemeClr val="dk1"/>
                </a:solidFill>
              </a:rPr>
              <a:t>… </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i="1">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(Click and share quote) </a:t>
            </a:r>
            <a:r>
              <a:rPr lang="en" sz="1200" i="1">
                <a:solidFill>
                  <a:schemeClr val="dk1"/>
                </a:solidFill>
              </a:rPr>
              <a:t>Research from Pete Hall and Alisa Simeral conclude that “the more reflective we are, the more effective we are.” With a Growth mindset, we must engage in these characteristics. We have to all be more reflective… This improved evaluation system supports educators through the evaluation process to ensure reflection and growth. </a:t>
            </a:r>
            <a:endParaRPr sz="1200" i="1">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2edf3ecb708_0_3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0" name="Google Shape;1020;g2edf3ecb708_0_3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6 min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3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You’ve stepped into the role of observer today and scripted several lesson video clips. We’ve also reviewed the lesson observation guidance. For 2 minutes, with your table group, discuss what you are noticing about the lesson observation process. </a:t>
            </a:r>
            <a:r>
              <a:rPr lang="en" sz="1200">
                <a:solidFill>
                  <a:schemeClr val="dk1"/>
                </a:solidFill>
              </a:rPr>
              <a:t>(Presenter circulates and listens to discussions and highlights/shares 2-3 responses…restating/summarizing what was overheard.)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Possible responses: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It is a rigorous process for observers and this is important to ensure that ALL students are given opportunities to think, problem solve, and master learning objectives that are aligned to the standards and HQIM</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It’s about the student learning, not about the teacher in a personal way. The focus is always on student impact as a result of the instructional decisions a teacher makes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3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Whole Group Discussion/Share out:</a:t>
            </a:r>
            <a:endParaRPr sz="1200" b="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How will the observation process benefit students, teachers, and the observer? </a:t>
            </a:r>
            <a:r>
              <a:rPr lang="en" sz="1200">
                <a:solidFill>
                  <a:schemeClr val="dk1"/>
                </a:solidFill>
              </a:rPr>
              <a:t>(Presenter calls on 2-4 teachers to share responses with the whole group.)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Possible responses: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observation process sets all stakeholders (observer, teacher, and students) up to have clarity around the learning intentions of a lesson, opportunities to engage in deep levels of thinking and problem solving, and assurance that learning will be assessed to meet the demands of the standards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Lead to more effective teaching practices, which directly benefit student learning outcomes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Contribute to identifying trends and patterns across classrooms, informing school-wide instructional strategies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Provides opportunities for powerful dialogue and collaboration between the observer and the teacher, creating a supportive school culture and climate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457200" marR="0" lvl="0" indent="0" algn="l" rtl="0">
              <a:lnSpc>
                <a:spcPct val="100000"/>
              </a:lnSpc>
              <a:spcBef>
                <a:spcPts val="0"/>
              </a:spcBef>
              <a:spcAft>
                <a:spcPts val="0"/>
              </a:spcAft>
              <a:buNone/>
            </a:pPr>
            <a:endParaRPr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279abfe882b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279abfe882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1 hr 36 min into the afternoon session at the start of this slide </a:t>
            </a:r>
            <a:endParaRPr sz="1200"/>
          </a:p>
          <a:p>
            <a:pPr marL="0" lvl="0" indent="0" algn="l" rtl="0">
              <a:spcBef>
                <a:spcPts val="0"/>
              </a:spcBef>
              <a:spcAft>
                <a:spcPts val="0"/>
              </a:spcAft>
              <a:buNone/>
            </a:pPr>
            <a:r>
              <a:rPr lang="en" sz="1200"/>
              <a:t>1 min</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As we continue examining the POP Cycle, we will learn more about the post-conference.</a:t>
            </a:r>
            <a:endParaRPr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279abfe882b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g279abfe882b_0_501: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Clr>
                <a:schemeClr val="dk1"/>
              </a:buClr>
              <a:buSzPts val="1400"/>
              <a:buNone/>
            </a:pPr>
            <a:r>
              <a:rPr lang="en" sz="1200" dirty="0">
                <a:solidFill>
                  <a:schemeClr val="dk1"/>
                </a:solidFill>
              </a:rPr>
              <a:t>4 min</a:t>
            </a:r>
            <a:endParaRPr sz="1200" dirty="0">
              <a:solidFill>
                <a:schemeClr val="dk1"/>
              </a:solidFill>
            </a:endParaRPr>
          </a:p>
          <a:p>
            <a:pPr marL="0" lvl="0" indent="0" algn="l" rtl="0">
              <a:spcBef>
                <a:spcPts val="0"/>
              </a:spcBef>
              <a:spcAft>
                <a:spcPts val="0"/>
              </a:spcAft>
              <a:buClr>
                <a:schemeClr val="dk1"/>
              </a:buClr>
              <a:buSzPts val="1400"/>
              <a:buNone/>
            </a:pPr>
            <a:endParaRPr sz="1200" dirty="0">
              <a:solidFill>
                <a:schemeClr val="dk1"/>
              </a:solidFill>
            </a:endParaRPr>
          </a:p>
          <a:p>
            <a:pPr marL="0" lvl="0" indent="0" algn="l" rtl="0">
              <a:spcBef>
                <a:spcPts val="0"/>
              </a:spcBef>
              <a:spcAft>
                <a:spcPts val="0"/>
              </a:spcAft>
              <a:buClr>
                <a:schemeClr val="dk1"/>
              </a:buClr>
              <a:buSzPts val="1400"/>
              <a:buNone/>
            </a:pPr>
            <a:r>
              <a:rPr lang="en" sz="1200" dirty="0">
                <a:solidFill>
                  <a:schemeClr val="dk1"/>
                </a:solidFill>
              </a:rPr>
              <a:t>Say: </a:t>
            </a:r>
            <a:r>
              <a:rPr lang="en" sz="1200" i="1" dirty="0">
                <a:solidFill>
                  <a:schemeClr val="dk1"/>
                </a:solidFill>
              </a:rPr>
              <a:t>This graphic can be found on page </a:t>
            </a:r>
            <a:r>
              <a:rPr lang="en" sz="1200" i="1"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27</a:t>
            </a:r>
            <a:r>
              <a:rPr lang="en" sz="1200" i="1" dirty="0">
                <a:solidFill>
                  <a:schemeClr val="dk1"/>
                </a:solidFill>
              </a:rPr>
              <a:t> of your Participant Guide </a:t>
            </a:r>
            <a:endParaRPr lang="en" sz="1200" i="1" dirty="0" smtClean="0">
              <a:solidFill>
                <a:schemeClr val="dk1"/>
              </a:solidFill>
            </a:endParaRPr>
          </a:p>
          <a:p>
            <a:pPr marL="0" lvl="0" indent="0" algn="l" rtl="0">
              <a:spcBef>
                <a:spcPts val="0"/>
              </a:spcBef>
              <a:spcAft>
                <a:spcPts val="0"/>
              </a:spcAft>
              <a:buClr>
                <a:schemeClr val="dk1"/>
              </a:buClr>
              <a:buSzPts val="1400"/>
              <a:buNone/>
            </a:pPr>
            <a:r>
              <a:rPr lang="en" sz="1200" b="1" i="1" u="sng" dirty="0" smtClean="0">
                <a:solidFill>
                  <a:schemeClr val="dk1"/>
                </a:solidFill>
              </a:rPr>
              <a:t>Purpose</a:t>
            </a:r>
            <a:r>
              <a:rPr lang="en" sz="1200" i="1" dirty="0">
                <a:solidFill>
                  <a:schemeClr val="dk1"/>
                </a:solidFill>
              </a:rPr>
              <a:t>: The purpose of the post-conference is:</a:t>
            </a:r>
            <a:endParaRPr sz="1200" i="1" dirty="0">
              <a:solidFill>
                <a:schemeClr val="dk1"/>
              </a:solidFill>
            </a:endParaRPr>
          </a:p>
          <a:p>
            <a:pPr marL="444500" lvl="0" indent="-292100" algn="l" rtl="0">
              <a:spcBef>
                <a:spcPts val="0"/>
              </a:spcBef>
              <a:spcAft>
                <a:spcPts val="0"/>
              </a:spcAft>
              <a:buClr>
                <a:schemeClr val="dk1"/>
              </a:buClr>
              <a:buSzPts val="1200"/>
              <a:buChar char="●"/>
            </a:pPr>
            <a:r>
              <a:rPr lang="en" sz="1200" i="1" dirty="0">
                <a:solidFill>
                  <a:schemeClr val="dk1"/>
                </a:solidFill>
              </a:rPr>
              <a:t>To provide the teacher an opportunity for reflection on the areas of reinforcement and refinement from a lesson to inform and improve future practice.</a:t>
            </a:r>
            <a:endParaRPr sz="1200" i="1" dirty="0">
              <a:solidFill>
                <a:schemeClr val="dk1"/>
              </a:solidFill>
            </a:endParaRPr>
          </a:p>
          <a:p>
            <a:pPr marL="444500" lvl="0" indent="-292100" algn="l" rtl="0">
              <a:spcBef>
                <a:spcPts val="0"/>
              </a:spcBef>
              <a:spcAft>
                <a:spcPts val="0"/>
              </a:spcAft>
              <a:buClr>
                <a:schemeClr val="dk1"/>
              </a:buClr>
              <a:buSzPts val="1200"/>
              <a:buChar char="●"/>
            </a:pPr>
            <a:r>
              <a:rPr lang="en" sz="1200" i="1" dirty="0">
                <a:solidFill>
                  <a:schemeClr val="dk1"/>
                </a:solidFill>
              </a:rPr>
              <a:t>To focus the conversation on two specific instructional practices that are areas </a:t>
            </a:r>
            <a:r>
              <a:rPr lang="en" sz="1200" b="1" i="1" dirty="0">
                <a:solidFill>
                  <a:schemeClr val="dk1"/>
                </a:solidFill>
              </a:rPr>
              <a:t>(descriptors)</a:t>
            </a:r>
            <a:r>
              <a:rPr lang="en" sz="1200" i="1" dirty="0">
                <a:solidFill>
                  <a:schemeClr val="dk1"/>
                </a:solidFill>
              </a:rPr>
              <a:t> from the rubric (one for reinforcement and one for refinement).</a:t>
            </a:r>
            <a:endParaRPr sz="1200" i="1" dirty="0">
              <a:solidFill>
                <a:schemeClr val="dk1"/>
              </a:solidFill>
            </a:endParaRPr>
          </a:p>
          <a:p>
            <a:pPr marL="444500" lvl="0" indent="-292100" algn="l" rtl="0">
              <a:spcBef>
                <a:spcPts val="0"/>
              </a:spcBef>
              <a:spcAft>
                <a:spcPts val="0"/>
              </a:spcAft>
              <a:buClr>
                <a:schemeClr val="dk1"/>
              </a:buClr>
              <a:buSzPts val="1200"/>
              <a:buChar char="●"/>
            </a:pPr>
            <a:r>
              <a:rPr lang="en" sz="1200" i="1" dirty="0">
                <a:solidFill>
                  <a:schemeClr val="dk1"/>
                </a:solidFill>
              </a:rPr>
              <a:t>To cognitively coach the teacher through the use of reflective questions. Cognitive coaching puts the tasks of thinking and reflecting on the teacher, through guiding, focused questioning.</a:t>
            </a:r>
            <a:endParaRPr sz="1200" i="1" dirty="0">
              <a:solidFill>
                <a:schemeClr val="dk1"/>
              </a:solidFill>
            </a:endParaRPr>
          </a:p>
          <a:p>
            <a:pPr marL="0" lvl="1" indent="0" algn="l" rtl="0">
              <a:lnSpc>
                <a:spcPct val="90000"/>
              </a:lnSpc>
              <a:spcBef>
                <a:spcPts val="0"/>
              </a:spcBef>
              <a:spcAft>
                <a:spcPts val="0"/>
              </a:spcAft>
              <a:buClr>
                <a:schemeClr val="dk1"/>
              </a:buClr>
              <a:buSzPts val="1800"/>
              <a:buNone/>
            </a:pPr>
            <a:endParaRPr sz="1200" b="1" i="1" u="sng" dirty="0">
              <a:solidFill>
                <a:schemeClr val="dk1"/>
              </a:solidFill>
            </a:endParaRPr>
          </a:p>
          <a:p>
            <a:pPr marL="0" lvl="1" indent="0" algn="l" rtl="0">
              <a:lnSpc>
                <a:spcPct val="90000"/>
              </a:lnSpc>
              <a:spcBef>
                <a:spcPts val="0"/>
              </a:spcBef>
              <a:spcAft>
                <a:spcPts val="0"/>
              </a:spcAft>
              <a:buClr>
                <a:schemeClr val="dk1"/>
              </a:buClr>
              <a:buSzPts val="1800"/>
              <a:buNone/>
            </a:pPr>
            <a:r>
              <a:rPr lang="en" sz="1200" b="1" i="1" u="sng" dirty="0">
                <a:solidFill>
                  <a:schemeClr val="dk1"/>
                </a:solidFill>
              </a:rPr>
              <a:t>Scheduling</a:t>
            </a:r>
            <a:r>
              <a:rPr lang="en" sz="1200" i="1" dirty="0">
                <a:solidFill>
                  <a:schemeClr val="dk1"/>
                </a:solidFill>
              </a:rPr>
              <a:t>: </a:t>
            </a:r>
            <a:endParaRPr sz="1200" i="1" dirty="0">
              <a:solidFill>
                <a:schemeClr val="dk1"/>
              </a:solidFill>
            </a:endParaRPr>
          </a:p>
          <a:p>
            <a:pPr marL="444500" lvl="0" indent="-292100" algn="l" rtl="0">
              <a:lnSpc>
                <a:spcPct val="90000"/>
              </a:lnSpc>
              <a:spcBef>
                <a:spcPts val="0"/>
              </a:spcBef>
              <a:spcAft>
                <a:spcPts val="0"/>
              </a:spcAft>
              <a:buClr>
                <a:schemeClr val="dk1"/>
              </a:buClr>
              <a:buSzPts val="1200"/>
              <a:buChar char="●"/>
            </a:pPr>
            <a:r>
              <a:rPr lang="en" sz="1200" i="1" dirty="0">
                <a:solidFill>
                  <a:schemeClr val="dk1"/>
                </a:solidFill>
              </a:rPr>
              <a:t>Bulletin 130 states that post-conferences should occur within 2-5 days of the observed lesson.</a:t>
            </a:r>
            <a:endParaRPr sz="1200" i="1" dirty="0">
              <a:solidFill>
                <a:schemeClr val="dk1"/>
              </a:solidFill>
            </a:endParaRPr>
          </a:p>
          <a:p>
            <a:pPr marL="444500" lvl="0" indent="-292100" algn="l" rtl="0">
              <a:lnSpc>
                <a:spcPct val="90000"/>
              </a:lnSpc>
              <a:spcBef>
                <a:spcPts val="0"/>
              </a:spcBef>
              <a:spcAft>
                <a:spcPts val="0"/>
              </a:spcAft>
              <a:buClr>
                <a:schemeClr val="dk1"/>
              </a:buClr>
              <a:buSzPts val="1200"/>
              <a:buChar char="●"/>
            </a:pPr>
            <a:r>
              <a:rPr lang="en" sz="1200" i="1" dirty="0">
                <a:solidFill>
                  <a:schemeClr val="dk1"/>
                </a:solidFill>
              </a:rPr>
              <a:t>The post-conference usually lasts 20-30 minutes, so observers should schedule with the teacher a 30-minute block of time to meet.</a:t>
            </a:r>
            <a:endParaRPr sz="1200" i="1" dirty="0">
              <a:solidFill>
                <a:schemeClr val="dk1"/>
              </a:solidFill>
            </a:endParaRPr>
          </a:p>
          <a:p>
            <a:pPr marL="444500" lvl="0" indent="-292100" algn="l" rtl="0">
              <a:lnSpc>
                <a:spcPct val="90000"/>
              </a:lnSpc>
              <a:spcBef>
                <a:spcPts val="0"/>
              </a:spcBef>
              <a:spcAft>
                <a:spcPts val="0"/>
              </a:spcAft>
              <a:buClr>
                <a:schemeClr val="dk1"/>
              </a:buClr>
              <a:buSzPts val="1200"/>
              <a:buChar char="●"/>
            </a:pPr>
            <a:r>
              <a:rPr lang="en" sz="1200" i="1" dirty="0">
                <a:solidFill>
                  <a:schemeClr val="dk1"/>
                </a:solidFill>
              </a:rPr>
              <a:t>The teacher should complete and submit the self-assessment prior to the scheduled post-conference. Systems and schools determine and communicate to teachers how far in advance the self-assessment for the lesson is submitted. It is recommended the teacher’s self-assessment is submitted within 1 or 2 days following the observation. </a:t>
            </a:r>
            <a:endParaRPr sz="1200" b="1" i="1" dirty="0">
              <a:solidFill>
                <a:schemeClr val="dk1"/>
              </a:solidFill>
            </a:endParaRPr>
          </a:p>
          <a:p>
            <a:pPr marL="457200" lvl="0" indent="0" algn="l" rtl="0">
              <a:lnSpc>
                <a:spcPct val="90000"/>
              </a:lnSpc>
              <a:spcBef>
                <a:spcPts val="0"/>
              </a:spcBef>
              <a:spcAft>
                <a:spcPts val="0"/>
              </a:spcAft>
              <a:buNone/>
            </a:pPr>
            <a:endParaRPr sz="1200" b="1" i="1" dirty="0">
              <a:solidFill>
                <a:schemeClr val="dk1"/>
              </a:solidFill>
            </a:endParaRPr>
          </a:p>
          <a:p>
            <a:pPr marL="0" lvl="1" indent="0" algn="l" rtl="0">
              <a:lnSpc>
                <a:spcPct val="90000"/>
              </a:lnSpc>
              <a:spcBef>
                <a:spcPts val="0"/>
              </a:spcBef>
              <a:spcAft>
                <a:spcPts val="0"/>
              </a:spcAft>
              <a:buClr>
                <a:schemeClr val="dk1"/>
              </a:buClr>
              <a:buSzPts val="1800"/>
              <a:buNone/>
            </a:pPr>
            <a:r>
              <a:rPr lang="en" sz="1200" b="1" i="1" u="sng" dirty="0">
                <a:solidFill>
                  <a:schemeClr val="dk1"/>
                </a:solidFill>
              </a:rPr>
              <a:t>Planning</a:t>
            </a:r>
            <a:r>
              <a:rPr lang="en" sz="1200" i="1" dirty="0">
                <a:solidFill>
                  <a:schemeClr val="dk1"/>
                </a:solidFill>
              </a:rPr>
              <a:t>: Both the observer and the teacher need to prepare for the post-conference.</a:t>
            </a:r>
            <a:endParaRPr sz="1200" i="1" dirty="0">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dirty="0">
                <a:solidFill>
                  <a:schemeClr val="dk1"/>
                </a:solidFill>
              </a:rPr>
              <a:t>The observer and the teacher individually prepare by analyzing student work samples from the lesson.</a:t>
            </a:r>
            <a:endParaRPr sz="1200" i="1" dirty="0">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dirty="0">
                <a:solidFill>
                  <a:schemeClr val="dk1"/>
                </a:solidFill>
              </a:rPr>
              <a:t>The observer will categorize evidence and rate the lesson on the Planning, Instruction and Environment Domains. The evaluator, which is typically the principal or an assistant principal, will categorize evidence and rate the teacher on the Professionalism Domain. The evaluator will also be responsible for submitting the observation ratings and reinforcement and refinement areas into LES, the data management system.</a:t>
            </a:r>
            <a:endParaRPr sz="1200" i="1" dirty="0">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dirty="0">
                <a:solidFill>
                  <a:schemeClr val="dk1"/>
                </a:solidFill>
              </a:rPr>
              <a:t>The observer will review the teacher’s self-assessment/self-ratings for the observation.</a:t>
            </a:r>
            <a:endParaRPr sz="1200" i="1" dirty="0">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dirty="0">
                <a:solidFill>
                  <a:schemeClr val="dk1"/>
                </a:solidFill>
              </a:rPr>
              <a:t>The observer will develop the post-conference plan.</a:t>
            </a:r>
            <a:endParaRPr sz="1200" i="1" dirty="0">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dirty="0">
                <a:solidFill>
                  <a:schemeClr val="dk1"/>
                </a:solidFill>
              </a:rPr>
              <a:t>The observer will prepare any documents the teacher will need to sign.</a:t>
            </a:r>
            <a:endParaRPr sz="1200" i="1" dirty="0">
              <a:solidFill>
                <a:schemeClr val="dk1"/>
              </a:solidFill>
            </a:endParaRPr>
          </a:p>
          <a:p>
            <a:pPr marL="0" lvl="1" indent="0" algn="l" rtl="0">
              <a:lnSpc>
                <a:spcPct val="90000"/>
              </a:lnSpc>
              <a:spcBef>
                <a:spcPts val="0"/>
              </a:spcBef>
              <a:spcAft>
                <a:spcPts val="0"/>
              </a:spcAft>
              <a:buClr>
                <a:schemeClr val="dk1"/>
              </a:buClr>
              <a:buSzPts val="1800"/>
              <a:buNone/>
            </a:pPr>
            <a:endParaRPr sz="1200" i="1" dirty="0">
              <a:solidFill>
                <a:schemeClr val="dk1"/>
              </a:solidFill>
            </a:endParaRPr>
          </a:p>
          <a:p>
            <a:pPr marL="0" lvl="1" indent="0" algn="l" rtl="0">
              <a:lnSpc>
                <a:spcPct val="90000"/>
              </a:lnSpc>
              <a:spcBef>
                <a:spcPts val="0"/>
              </a:spcBef>
              <a:spcAft>
                <a:spcPts val="0"/>
              </a:spcAft>
              <a:buClr>
                <a:schemeClr val="dk1"/>
              </a:buClr>
              <a:buSzPts val="1800"/>
              <a:buNone/>
            </a:pPr>
            <a:endParaRPr sz="1200" i="1" dirty="0">
              <a:solidFill>
                <a:schemeClr val="dk1"/>
              </a:solidFill>
            </a:endParaRPr>
          </a:p>
          <a:p>
            <a:pPr marL="0" lvl="1" indent="0" algn="l" rtl="0">
              <a:lnSpc>
                <a:spcPct val="90000"/>
              </a:lnSpc>
              <a:spcBef>
                <a:spcPts val="0"/>
              </a:spcBef>
              <a:spcAft>
                <a:spcPts val="0"/>
              </a:spcAft>
              <a:buClr>
                <a:schemeClr val="dk1"/>
              </a:buClr>
              <a:buSzPts val="1800"/>
              <a:buNone/>
            </a:pPr>
            <a:r>
              <a:rPr lang="en" sz="1200" dirty="0">
                <a:solidFill>
                  <a:schemeClr val="dk1"/>
                </a:solidFill>
              </a:rPr>
              <a:t>Transition</a:t>
            </a:r>
            <a:r>
              <a:rPr lang="en" sz="1200" i="1" dirty="0">
                <a:solidFill>
                  <a:schemeClr val="dk1"/>
                </a:solidFill>
              </a:rPr>
              <a:t>: Next, we’ll examine the 4 elements of the post-conference plan.</a:t>
            </a:r>
            <a:endParaRPr sz="1200" i="1" dirty="0">
              <a:solidFill>
                <a:schemeClr val="dk1"/>
              </a:solidFill>
            </a:endParaRPr>
          </a:p>
          <a:p>
            <a:pPr marL="0" lvl="0" indent="0" algn="l" rtl="0">
              <a:lnSpc>
                <a:spcPct val="100000"/>
              </a:lnSpc>
              <a:spcBef>
                <a:spcPts val="0"/>
              </a:spcBef>
              <a:spcAft>
                <a:spcPts val="0"/>
              </a:spcAft>
              <a:buClr>
                <a:schemeClr val="dk1"/>
              </a:buClr>
              <a:buSzPts val="1200"/>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279ae4d22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279ae4d22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8 min</a:t>
            </a:r>
            <a:endParaRPr sz="1200" dirty="0"/>
          </a:p>
          <a:p>
            <a:pPr marL="0" lvl="0" indent="0" algn="l" rtl="0">
              <a:spcBef>
                <a:spcPts val="0"/>
              </a:spcBef>
              <a:spcAft>
                <a:spcPts val="0"/>
              </a:spcAft>
              <a:buNone/>
            </a:pPr>
            <a:r>
              <a:rPr lang="en" sz="1200" dirty="0"/>
              <a:t>Presenter Note: This slide is animated for the orange question box to appear after the presenter walks teachers through the 4 elements of the post-conference. The presenter notes below indicate when the presenter should click for the box to appear.</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b="1" dirty="0"/>
              <a:t>4 min</a:t>
            </a:r>
            <a:endParaRPr sz="1200" b="1" dirty="0"/>
          </a:p>
          <a:p>
            <a:pPr marL="0" lvl="0" indent="0" algn="l" rtl="0">
              <a:spcBef>
                <a:spcPts val="0"/>
              </a:spcBef>
              <a:spcAft>
                <a:spcPts val="0"/>
              </a:spcAft>
              <a:buNone/>
            </a:pPr>
            <a:r>
              <a:rPr lang="en" sz="1200" dirty="0"/>
              <a:t>Say: </a:t>
            </a:r>
            <a:r>
              <a:rPr lang="en" sz="1200" i="1" dirty="0"/>
              <a:t>On page 27 in your Participant Guide </a:t>
            </a:r>
            <a:r>
              <a:rPr lang="en" sz="1200" i="1" dirty="0" smtClean="0"/>
              <a:t>you </a:t>
            </a:r>
            <a:r>
              <a:rPr lang="en" sz="1200" i="1" dirty="0"/>
              <a:t>will find this graphic, which illustrates the 4 elements of the post-conference</a:t>
            </a:r>
            <a:r>
              <a:rPr lang="en" sz="1200" dirty="0"/>
              <a:t>. </a:t>
            </a:r>
            <a:r>
              <a:rPr lang="en" sz="1200" i="1" dirty="0"/>
              <a:t>As I walk you through the post-conference process, you might want to add notes/reminders on the graphic in your Participant Guide.</a:t>
            </a:r>
            <a:r>
              <a:rPr lang="en" sz="1200" dirty="0"/>
              <a:t> </a:t>
            </a:r>
            <a:endParaRPr sz="1200" dirty="0"/>
          </a:p>
          <a:p>
            <a:pPr marL="457200" lvl="0" indent="-304800" algn="l" rtl="0">
              <a:spcBef>
                <a:spcPts val="0"/>
              </a:spcBef>
              <a:spcAft>
                <a:spcPts val="0"/>
              </a:spcAft>
              <a:buSzPts val="1200"/>
              <a:buChar char="●"/>
            </a:pPr>
            <a:r>
              <a:rPr lang="en" sz="1200" i="1" dirty="0"/>
              <a:t>The post-conference begins with an Introduction, where greetings are exchanged and the observer reviews the post-conference process. The observer will then open up the conversation by asking the teacher a general impression question about the lesson, such as “Based on your analysis of the student work, how do you think the lesson went overall?” This question will lead the observer and teacher into a broad analysis and discussion of student work samples from the lesson. </a:t>
            </a:r>
            <a:endParaRPr sz="1200" i="1" dirty="0"/>
          </a:p>
          <a:p>
            <a:pPr marL="457200" lvl="0" indent="-304800" algn="l" rtl="0">
              <a:spcBef>
                <a:spcPts val="0"/>
              </a:spcBef>
              <a:spcAft>
                <a:spcPts val="0"/>
              </a:spcAft>
              <a:buSzPts val="1200"/>
              <a:buChar char="●"/>
            </a:pPr>
            <a:r>
              <a:rPr lang="en" sz="1200" i="1" dirty="0"/>
              <a:t>Next, the observer shifts the conversation to the reinforcement area by posing reflection questions that are focused on the specific indicator and descriptor the observer identified as a strength in the lesson (the reinforcement area). It is here the teacher has an opportunity to reflect on how that particular strength positively impacted student learning during the lesson. This is an important reflection opportunity, as we want to build awareness of teachers’ strengths and understanding of just how those strengths are impacting outcomes for students. With greater awareness of their strengths, teachers can begin to leverage their strengths to improve in other areas of instructional practice. The observer will also share teacher and student evidence from the lesson that demonstrates and confirms the indicator and descriptor was a strength in the lesson.</a:t>
            </a:r>
            <a:endParaRPr sz="1200" i="1" dirty="0"/>
          </a:p>
          <a:p>
            <a:pPr marL="457200" lvl="0" indent="-304800" algn="l" rtl="0">
              <a:spcBef>
                <a:spcPts val="0"/>
              </a:spcBef>
              <a:spcAft>
                <a:spcPts val="0"/>
              </a:spcAft>
              <a:buSzPts val="1200"/>
              <a:buChar char="●"/>
            </a:pPr>
            <a:r>
              <a:rPr lang="en" sz="1200" i="1" dirty="0"/>
              <a:t>Then, the observer will shift the conversation to the refinement area by posing reflection questions. The observer typically begins with a broad question that points back to the student work: “Based on your analysis of the student work, if you could teach this lesson again is there anything you would do differently?” This allows the teacher to ground their reflection in student impact and student evidence. The observer will follow with more narrow questions that focus the conversation on the particular indicator and descriptor the observer identified as an area for growth (the refinement area). This is an important reflection opportunity for teachers as they are building reflective practices and habits where instruction (teacher moves) are always tied to student outcomes (what the results were for students). The observer will share with teacher and student evidence from the lesson that demonstrates room for growth in the particular indicator and descriptor (refinement area). The observer will also share a Recommended Action in this portion of the conference. A recommended action is a suggestion for improvement and growth in the refinement area. The observer will follow the Recommended Action with a Guided Practice opportunity where the teacher can think about and articulate how they might apply the suggested practice in future lessons. The observer might prompt the Guided Practice by saying, “Think about an upcoming lesson. How might this Recommended Action apply?”</a:t>
            </a:r>
            <a:endParaRPr sz="1200" i="1" dirty="0"/>
          </a:p>
          <a:p>
            <a:pPr marL="457200" lvl="0" indent="-304800" algn="l" rtl="0">
              <a:spcBef>
                <a:spcPts val="0"/>
              </a:spcBef>
              <a:spcAft>
                <a:spcPts val="0"/>
              </a:spcAft>
              <a:buSzPts val="1200"/>
              <a:buChar char="●"/>
            </a:pPr>
            <a:r>
              <a:rPr lang="en" sz="1200" i="1" dirty="0"/>
              <a:t>Lastly, the conference concludes with the observer sharing the lesson ratings. The observer will have their ratings and the teacher’s self-ratings and will present to the teacher on the observation form. The observer and teacher will sign off on the lesson observation at the bottom of the form.</a:t>
            </a:r>
            <a:endParaRPr sz="1200" i="1" dirty="0"/>
          </a:p>
          <a:p>
            <a:pPr marL="0" lvl="0" indent="0" algn="l" rtl="0">
              <a:spcBef>
                <a:spcPts val="0"/>
              </a:spcBef>
              <a:spcAft>
                <a:spcPts val="0"/>
              </a:spcAft>
              <a:buNone/>
            </a:pPr>
            <a:endParaRPr sz="1200" i="1" dirty="0"/>
          </a:p>
          <a:p>
            <a:pPr marL="0" lvl="0" indent="0" algn="l" rtl="0">
              <a:spcBef>
                <a:spcPts val="0"/>
              </a:spcBef>
              <a:spcAft>
                <a:spcPts val="0"/>
              </a:spcAft>
              <a:buClr>
                <a:schemeClr val="dk1"/>
              </a:buClr>
              <a:buSzPts val="1100"/>
              <a:buFont typeface="Arial"/>
              <a:buNone/>
            </a:pPr>
            <a:r>
              <a:rPr lang="en" sz="1200" b="1" dirty="0">
                <a:solidFill>
                  <a:schemeClr val="dk1"/>
                </a:solidFill>
              </a:rPr>
              <a:t>4 min</a:t>
            </a:r>
            <a:endParaRPr sz="1200" dirty="0"/>
          </a:p>
          <a:p>
            <a:pPr marL="0" lvl="0" indent="0" algn="l" rtl="0">
              <a:spcBef>
                <a:spcPts val="0"/>
              </a:spcBef>
              <a:spcAft>
                <a:spcPts val="0"/>
              </a:spcAft>
              <a:buNone/>
            </a:pPr>
            <a:r>
              <a:rPr lang="en" sz="1200" b="1" dirty="0"/>
              <a:t>(CLICK for orange question box to appear) </a:t>
            </a:r>
            <a:r>
              <a:rPr lang="en"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Say: </a:t>
            </a:r>
            <a:r>
              <a:rPr lang="en" sz="1200"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Why do you think ratings are shared at the end of the post-conference rather than at the beginning? Turn and talk to your shoulder partner. </a:t>
            </a:r>
            <a:r>
              <a:rPr lang="en"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(Presenter allows 30 seconds for partner talk and then calls on 1-3 volunteers to share their responses.)</a:t>
            </a:r>
            <a:endParaRPr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marL="0" lvl="0" indent="0" algn="l" rtl="0">
              <a:spcBef>
                <a:spcPts val="0"/>
              </a:spcBef>
              <a:spcAft>
                <a:spcPts val="0"/>
              </a:spcAft>
              <a:buNone/>
            </a:pPr>
            <a:endParaRPr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0" lvl="0" indent="0" algn="l" rtl="0">
              <a:spcBef>
                <a:spcPts val="0"/>
              </a:spcBef>
              <a:spcAft>
                <a:spcPts val="0"/>
              </a:spcAft>
              <a:buNone/>
            </a:pPr>
            <a:r>
              <a:rPr lang="en"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Possible Responses:</a:t>
            </a:r>
            <a:endParaRPr sz="1200" dirty="0"/>
          </a:p>
          <a:p>
            <a:pPr marL="457200" lvl="0" indent="-304800" algn="l" rtl="0">
              <a:spcBef>
                <a:spcPts val="0"/>
              </a:spcBef>
              <a:spcAft>
                <a:spcPts val="0"/>
              </a:spcAft>
              <a:buSzPts val="1200"/>
              <a:buChar char="●"/>
            </a:pPr>
            <a:r>
              <a:rPr lang="en" sz="1200" dirty="0"/>
              <a:t>This will ensure that the message is clear: this is about reflection and growth rather than a number</a:t>
            </a:r>
            <a:endParaRPr sz="1200" dirty="0"/>
          </a:p>
          <a:p>
            <a:pPr marL="457200" lvl="0" indent="-304800" algn="l" rtl="0">
              <a:spcBef>
                <a:spcPts val="0"/>
              </a:spcBef>
              <a:spcAft>
                <a:spcPts val="0"/>
              </a:spcAft>
              <a:buSzPts val="1200"/>
              <a:buChar char="●"/>
            </a:pPr>
            <a:r>
              <a:rPr lang="en" sz="1200" dirty="0"/>
              <a:t>keeps the focus on the students and how their learning was impacted as a result of the instructional decisions made by the teacher</a:t>
            </a:r>
            <a:endParaRPr sz="1200" dirty="0"/>
          </a:p>
          <a:p>
            <a:pPr marL="457200" lvl="0" indent="-304800" algn="l" rtl="0">
              <a:spcBef>
                <a:spcPts val="0"/>
              </a:spcBef>
              <a:spcAft>
                <a:spcPts val="0"/>
              </a:spcAft>
              <a:buSzPts val="1200"/>
              <a:buChar char="●"/>
            </a:pPr>
            <a:r>
              <a:rPr lang="en" sz="1200" dirty="0"/>
              <a:t>Delaying rating until the end allows the focus to remain on facilitating meaningful discussions and actionable steps for development</a:t>
            </a:r>
            <a:endParaRPr sz="1200" dirty="0"/>
          </a:p>
          <a:p>
            <a:pPr marL="457200" lvl="0" indent="-304800" algn="l" rtl="0">
              <a:spcBef>
                <a:spcPts val="0"/>
              </a:spcBef>
              <a:spcAft>
                <a:spcPts val="0"/>
              </a:spcAft>
              <a:buSzPts val="1200"/>
              <a:buChar char="●"/>
            </a:pPr>
            <a:r>
              <a:rPr lang="en" sz="1200" dirty="0"/>
              <a:t>A learning opportunity through teacher and students evidence allows the educator to make deeper connections to the rating. This builds the teacher’s capacity around scoring over time. </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Transition: </a:t>
            </a:r>
            <a:r>
              <a:rPr lang="en" sz="1200" i="1" dirty="0"/>
              <a:t>Now, let’s take a look at a sample post-conference plan…</a:t>
            </a:r>
            <a:endParaRPr sz="1200" i="1" dirty="0"/>
          </a:p>
          <a:p>
            <a:pPr marL="0" lvl="0" indent="0" algn="l" rtl="0">
              <a:spcBef>
                <a:spcPts val="0"/>
              </a:spcBef>
              <a:spcAft>
                <a:spcPts val="0"/>
              </a:spcAft>
              <a:buNone/>
            </a:pPr>
            <a:endParaRPr sz="12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279ae4d22a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279ae4d22a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8 min total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4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Turn to p. 28-29 in your Participant Guide. This sample post-conference plan is for the same English I lesson for which we observed the pre-conference…the LA Guidebooks lesson where students are preparing for the culminating task for the Romeo and Juliet unit. Take 4 min with a shoulder partner to review the plan. Take note of the reinforcement and refinement areas:</a:t>
            </a:r>
            <a:endParaRPr sz="1200" i="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a:solidFill>
                  <a:schemeClr val="dk1"/>
                </a:solidFill>
              </a:rPr>
              <a:t>What indicator and descriptor are being reinforced?</a:t>
            </a:r>
            <a:endParaRPr sz="1200" i="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a:solidFill>
                  <a:schemeClr val="dk1"/>
                </a:solidFill>
              </a:rPr>
              <a:t>What indicator and descriptor are being refined?</a:t>
            </a:r>
            <a:endParaRPr sz="1200" i="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a:solidFill>
                  <a:schemeClr val="dk1"/>
                </a:solidFill>
              </a:rPr>
              <a:t>What do you notice about the reflection questions planned for the reinforcement? Refinement?</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4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(Whole group debrief. Presenter calls on 1-2 teachers to respond to each question.)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So, let’s debrief whole group now.</a:t>
            </a:r>
            <a:endParaRPr sz="1200" i="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a:solidFill>
                  <a:schemeClr val="dk1"/>
                </a:solidFill>
              </a:rPr>
              <a:t>What indicator and descriptor are being reinforced?</a:t>
            </a:r>
            <a:endParaRPr sz="1200" i="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a:solidFill>
                  <a:schemeClr val="dk1"/>
                </a:solidFill>
              </a:rPr>
              <a:t>What indicator and descriptor are being refined?</a:t>
            </a:r>
            <a:endParaRPr sz="1200" i="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a:solidFill>
                  <a:schemeClr val="dk1"/>
                </a:solidFill>
              </a:rPr>
              <a:t>What do you notice about the reflection questions planned for the reinforcement? Refinement?</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Possible Responses:</a:t>
            </a:r>
            <a:endParaRPr sz="1200">
              <a:solidFill>
                <a:schemeClr val="dk1"/>
              </a:solidFill>
            </a:endParaRPr>
          </a:p>
          <a:p>
            <a:pPr marL="171450" lvl="0" indent="-171450" algn="l" rtl="0">
              <a:spcBef>
                <a:spcPts val="0"/>
              </a:spcBef>
              <a:spcAft>
                <a:spcPts val="0"/>
              </a:spcAft>
              <a:buClr>
                <a:schemeClr val="dk1"/>
              </a:buClr>
              <a:buSzPts val="1400"/>
              <a:buChar char="•"/>
            </a:pPr>
            <a:r>
              <a:rPr lang="en" b="1">
                <a:solidFill>
                  <a:schemeClr val="dk1"/>
                </a:solidFill>
              </a:rPr>
              <a:t>What indicator and descriptor are being reinforced? </a:t>
            </a:r>
            <a:r>
              <a:rPr lang="en">
                <a:solidFill>
                  <a:schemeClr val="dk1"/>
                </a:solidFill>
              </a:rPr>
              <a:t>(Indicator: Academic Feedback); (Descriptor language: </a:t>
            </a:r>
            <a:r>
              <a:rPr lang="en" sz="1200">
                <a:solidFill>
                  <a:schemeClr val="dk1"/>
                </a:solidFill>
                <a:latin typeface="Calibri"/>
                <a:ea typeface="Calibri"/>
                <a:cs typeface="Calibri"/>
                <a:sym typeface="Calibri"/>
              </a:rPr>
              <a:t>students give specific and clear academic feedback to each other based on the teacher’s expectations</a:t>
            </a:r>
            <a:r>
              <a:rPr lang="en">
                <a:solidFill>
                  <a:schemeClr val="dk1"/>
                </a:solidFill>
              </a:rPr>
              <a:t>. The reinforcement objective for the English I also features the language, “ownership” because the teacher’s reinforcement area is from the Exemplary (5) performance level and is reflective of student ownership of learning.</a:t>
            </a:r>
            <a:endParaRPr>
              <a:solidFill>
                <a:schemeClr val="dk1"/>
              </a:solidFill>
            </a:endParaRPr>
          </a:p>
          <a:p>
            <a:pPr marL="171450" lvl="0" indent="-171450" algn="l" rtl="0">
              <a:spcBef>
                <a:spcPts val="0"/>
              </a:spcBef>
              <a:spcAft>
                <a:spcPts val="0"/>
              </a:spcAft>
              <a:buClr>
                <a:schemeClr val="dk1"/>
              </a:buClr>
              <a:buSzPts val="1400"/>
              <a:buChar char="•"/>
            </a:pPr>
            <a:r>
              <a:rPr lang="en" b="1">
                <a:solidFill>
                  <a:schemeClr val="dk1"/>
                </a:solidFill>
              </a:rPr>
              <a:t>What indicator and descriptor are being refined?</a:t>
            </a:r>
            <a:r>
              <a:rPr lang="en">
                <a:solidFill>
                  <a:schemeClr val="dk1"/>
                </a:solidFill>
              </a:rPr>
              <a:t> (Indicator: Lesson Structure and Pacing (Descriptor language: </a:t>
            </a:r>
            <a:r>
              <a:rPr lang="en" sz="1200">
                <a:solidFill>
                  <a:schemeClr val="dk1"/>
                </a:solidFill>
                <a:latin typeface="Calibri"/>
                <a:ea typeface="Calibri"/>
                <a:cs typeface="Calibri"/>
                <a:sym typeface="Calibri"/>
              </a:rPr>
              <a:t>Students’ individual needs are attended to and pacing provides many opportunities for individual students who progress at different learning rates.)</a:t>
            </a:r>
            <a:endParaRPr sz="18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400"/>
              <a:buChar char="•"/>
            </a:pPr>
            <a:r>
              <a:rPr lang="en" b="1">
                <a:solidFill>
                  <a:schemeClr val="dk1"/>
                </a:solidFill>
              </a:rPr>
              <a:t>What do you notice about the reflective questions planned for the reinforcement? Refinement?</a:t>
            </a:r>
            <a:r>
              <a:rPr lang="en">
                <a:solidFill>
                  <a:schemeClr val="dk1"/>
                </a:solidFill>
              </a:rPr>
              <a:t> Language from the indicator and descriptor of focus are embedded in the self-reflection questions. The questions lead the teacher to reflect specifically on these best practices and how they impacted students.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Transition</a:t>
            </a:r>
            <a:r>
              <a:rPr lang="en" sz="1200" i="1">
                <a:solidFill>
                  <a:schemeClr val="dk1"/>
                </a:solidFill>
              </a:rPr>
              <a:t>: Now, we will watch the English I post-conference and see how the plan unfolds into a moment for reflection and coaching.</a:t>
            </a:r>
            <a:endParaRPr sz="1200"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279abfe882b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3" name="Google Shape;1073;g279abfe882b_0_7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24 min total</a:t>
            </a:r>
            <a:endParaRPr sz="1200"/>
          </a:p>
          <a:p>
            <a:pPr marL="0" lvl="0" indent="0" algn="l" rtl="0">
              <a:lnSpc>
                <a:spcPct val="100000"/>
              </a:lnSpc>
              <a:spcBef>
                <a:spcPts val="0"/>
              </a:spcBef>
              <a:spcAft>
                <a:spcPts val="0"/>
              </a:spcAft>
              <a:buSzPts val="1400"/>
              <a:buNone/>
            </a:pPr>
            <a:r>
              <a:rPr lang="en" sz="1200"/>
              <a:t>Video Clip: 8. LER Teacher Training_Clip 8_English I Post-Conference</a:t>
            </a:r>
            <a:endParaRPr sz="1200"/>
          </a:p>
          <a:p>
            <a:pPr marL="0" lvl="0" indent="0" algn="l" rtl="0">
              <a:lnSpc>
                <a:spcPct val="100000"/>
              </a:lnSpc>
              <a:spcBef>
                <a:spcPts val="0"/>
              </a:spcBef>
              <a:spcAft>
                <a:spcPts val="0"/>
              </a:spcAft>
              <a:buSzPts val="1400"/>
              <a:buNone/>
            </a:pPr>
            <a:r>
              <a:rPr lang="en" sz="1200"/>
              <a:t>Presenter Note: There are 3 pause &amp; discuss points in this video. In order to pause at the appropriate points in the video, the presenter will need to either track the run time of the video or listen for the cues. The pause time stamps and the cues are noted below.</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1 min</a:t>
            </a:r>
            <a:endParaRPr sz="1200" b="1"/>
          </a:p>
          <a:p>
            <a:pPr marL="0" marR="0" lvl="0" indent="0" algn="l" rtl="0">
              <a:lnSpc>
                <a:spcPct val="100000"/>
              </a:lnSpc>
              <a:spcBef>
                <a:spcPts val="0"/>
              </a:spcBef>
              <a:spcAft>
                <a:spcPts val="0"/>
              </a:spcAft>
              <a:buClr>
                <a:srgbClr val="000000"/>
              </a:buClr>
              <a:buSzPts val="1400"/>
              <a:buFont typeface="Arial"/>
              <a:buNone/>
            </a:pPr>
            <a:r>
              <a:rPr lang="en" sz="1200"/>
              <a:t>Say: </a:t>
            </a:r>
            <a:r>
              <a:rPr lang="en" sz="1200" i="1"/>
              <a:t>We are going to watch the English I post-conference now. It has been edited to approximately 22 minutes. The full-length of the post conference was 30 minutes. Take note of </a:t>
            </a:r>
            <a:r>
              <a:rPr lang="en" sz="1200" b="0" i="1"/>
              <a:t>the</a:t>
            </a:r>
            <a:r>
              <a:rPr lang="en" sz="1200" b="1" i="1"/>
              <a:t> questions asked</a:t>
            </a:r>
            <a:r>
              <a:rPr lang="en" sz="1200" b="0" i="1"/>
              <a:t> by </a:t>
            </a:r>
            <a:r>
              <a:rPr lang="en" sz="1200" i="1"/>
              <a:t>the observer and the </a:t>
            </a:r>
            <a:r>
              <a:rPr lang="en" sz="1200" b="1" i="1"/>
              <a:t>discussion of reinforcement and refinement areas</a:t>
            </a:r>
            <a:r>
              <a:rPr lang="en" sz="1200" i="1"/>
              <a:t>. I will pause the video to note transitions and ensure that you see how each element of the post-conference unfolds.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21:30</a:t>
            </a:r>
            <a:r>
              <a:rPr lang="en" sz="1200"/>
              <a:t> total run time</a:t>
            </a:r>
            <a:endParaRPr sz="1200"/>
          </a:p>
          <a:p>
            <a:pPr marL="0" marR="0" lvl="0" indent="0" algn="l" rtl="0">
              <a:lnSpc>
                <a:spcPct val="100000"/>
              </a:lnSpc>
              <a:spcBef>
                <a:spcPts val="0"/>
              </a:spcBef>
              <a:spcAft>
                <a:spcPts val="0"/>
              </a:spcAft>
              <a:buClr>
                <a:schemeClr val="dk1"/>
              </a:buClr>
              <a:buSzPts val="1200"/>
              <a:buFont typeface="Calibri"/>
              <a:buNone/>
            </a:pPr>
            <a:r>
              <a:rPr lang="en" sz="1200"/>
              <a:t>Presenter plays the post-conference video and pauses video at the 3 time stamps/cues noted below.</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Pause points:</a:t>
            </a:r>
            <a:r>
              <a:rPr lang="en" sz="1200"/>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1st pause/stop point @ 0:55</a:t>
            </a:r>
            <a:r>
              <a:rPr lang="en" sz="1200">
                <a:solidFill>
                  <a:schemeClr val="dk1"/>
                </a:solidFill>
              </a:rPr>
              <a:t> – after post-conference leader says, “How do you feel about the lesson overall?”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The evaluator just completed the introduction segment of the post conference.  Remember, this is the time to review the process, share the time length for the post conference, and ask the opening question to start the conversation and reflection.</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2nd pause/stop point @ 9:08 </a:t>
            </a:r>
            <a:r>
              <a:rPr lang="en" sz="1200">
                <a:solidFill>
                  <a:schemeClr val="dk1"/>
                </a:solidFill>
              </a:rPr>
              <a:t>– After leader says, “Who knows what the feedback would have been, right?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a:t>
            </a:r>
            <a:r>
              <a:rPr lang="en" sz="1200" i="1">
                <a:solidFill>
                  <a:schemeClr val="dk1"/>
                </a:solidFill>
              </a:rPr>
              <a:t> The leader is wrapping up the discussion for the reinforcement area. She shared evidence for academic feedback and the impact it had on student success. Now let’s see how she transitions to the refinement area.</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3rd pause/stop point @ 18:40 </a:t>
            </a:r>
            <a:r>
              <a:rPr lang="en" sz="1200">
                <a:solidFill>
                  <a:schemeClr val="dk1"/>
                </a:solidFill>
              </a:rPr>
              <a:t>– After leader says, “So let’s think about how we could have modified that.”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The leader just finished sharing evidence with the teacher for the refinement area.  She is transitioning to the recommended action, which she calls a “model”. This is the conference leader’s opportunity to share with the teacher some concrete action steps to take to improve in the instructional practice identified as a refinement area that will positively impact student learning.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en" sz="1200" b="1"/>
              <a:t>After the video:</a:t>
            </a:r>
            <a:endParaRPr sz="1200" b="1"/>
          </a:p>
          <a:p>
            <a:pPr marL="0" marR="0" lvl="0" indent="0" algn="l" rtl="0">
              <a:lnSpc>
                <a:spcPct val="100000"/>
              </a:lnSpc>
              <a:spcBef>
                <a:spcPts val="0"/>
              </a:spcBef>
              <a:spcAft>
                <a:spcPts val="0"/>
              </a:spcAft>
              <a:buClr>
                <a:schemeClr val="dk1"/>
              </a:buClr>
              <a:buSzPts val="1200"/>
              <a:buFont typeface="Calibri"/>
              <a:buNone/>
            </a:pPr>
            <a:r>
              <a:rPr lang="en" sz="1200"/>
              <a:t>Say: </a:t>
            </a:r>
            <a:r>
              <a:rPr lang="en" sz="1200" i="1"/>
              <a:t>We do not show the observer sharing the ratings for the lesson because the focus and importance is on the reflective conversation that is specific to one strength (reinforcement) and one area for continued improvement (refinement) and grounded in evidence. Think for a moment how a post-conference is an opportunity to not only support the teacher in improving practice but also an opportunity to deepen understanding of the rubric. That’s why we have to stick to using language from the rubric descriptors during the conversation. </a:t>
            </a:r>
            <a:endParaRPr sz="1200" i="1"/>
          </a:p>
          <a:p>
            <a:pPr marL="0" marR="0" lvl="0" indent="0" algn="l" rtl="0">
              <a:lnSpc>
                <a:spcPct val="100000"/>
              </a:lnSpc>
              <a:spcBef>
                <a:spcPts val="0"/>
              </a:spcBef>
              <a:spcAft>
                <a:spcPts val="0"/>
              </a:spcAft>
              <a:buClr>
                <a:schemeClr val="dk1"/>
              </a:buClr>
              <a:buSzPts val="1200"/>
              <a:buFont typeface="Calibri"/>
              <a:buNone/>
            </a:pPr>
            <a:endParaRPr sz="1200" i="1"/>
          </a:p>
          <a:p>
            <a:pPr marL="0" marR="0" lvl="0" indent="0" algn="l" rtl="0">
              <a:lnSpc>
                <a:spcPct val="100000"/>
              </a:lnSpc>
              <a:spcBef>
                <a:spcPts val="0"/>
              </a:spcBef>
              <a:spcAft>
                <a:spcPts val="0"/>
              </a:spcAft>
              <a:buClr>
                <a:schemeClr val="dk1"/>
              </a:buClr>
              <a:buSzPts val="1200"/>
              <a:buFont typeface="Calibri"/>
              <a:buNone/>
            </a:pPr>
            <a:r>
              <a:rPr lang="en" sz="1200" i="0"/>
              <a:t>Transition</a:t>
            </a:r>
            <a:r>
              <a:rPr lang="en" sz="1200" i="1"/>
              <a:t>: Now you’ll reflect on the post-conference.</a:t>
            </a:r>
            <a:endParaRPr sz="1200"/>
          </a:p>
          <a:p>
            <a:pPr marL="0" marR="0" lvl="0" indent="0" algn="l" rtl="0">
              <a:lnSpc>
                <a:spcPct val="100000"/>
              </a:lnSpc>
              <a:spcBef>
                <a:spcPts val="0"/>
              </a:spcBef>
              <a:spcAft>
                <a:spcPts val="0"/>
              </a:spcAft>
              <a:buClr>
                <a:schemeClr val="dk1"/>
              </a:buClr>
              <a:buSzPts val="1200"/>
              <a:buFont typeface="Calibri"/>
              <a:buNone/>
            </a:pPr>
            <a:endParaRPr sz="1100" i="1"/>
          </a:p>
          <a:p>
            <a:pPr marL="0" marR="0" lvl="0" indent="0" algn="l" rtl="0">
              <a:lnSpc>
                <a:spcPct val="100000"/>
              </a:lnSpc>
              <a:spcBef>
                <a:spcPts val="0"/>
              </a:spcBef>
              <a:spcAft>
                <a:spcPts val="0"/>
              </a:spcAft>
              <a:buClr>
                <a:schemeClr val="dk1"/>
              </a:buClr>
              <a:buSzPts val="1200"/>
              <a:buFont typeface="Calibri"/>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79abfe882b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2" name="Google Shape;1082;g279abfe882b_0_8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5 min total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Say: </a:t>
            </a:r>
            <a:r>
              <a:rPr lang="en" sz="1200" i="1"/>
              <a:t>With your table group, compare what you observed in the video to the post-conference plan.</a:t>
            </a:r>
            <a:endParaRPr sz="1200" i="1"/>
          </a:p>
          <a:p>
            <a:pPr marL="457200" lvl="0" indent="-304800" algn="l" rtl="0">
              <a:lnSpc>
                <a:spcPct val="100000"/>
              </a:lnSpc>
              <a:spcBef>
                <a:spcPts val="0"/>
              </a:spcBef>
              <a:spcAft>
                <a:spcPts val="0"/>
              </a:spcAft>
              <a:buSzPts val="1200"/>
              <a:buChar char="●"/>
            </a:pPr>
            <a:r>
              <a:rPr lang="en" sz="1200" i="1"/>
              <a:t>What did you notice? </a:t>
            </a:r>
            <a:endParaRPr sz="1200" i="1"/>
          </a:p>
          <a:p>
            <a:pPr marL="457200" lvl="0" indent="-304800" algn="l" rtl="0">
              <a:lnSpc>
                <a:spcPct val="100000"/>
              </a:lnSpc>
              <a:spcBef>
                <a:spcPts val="0"/>
              </a:spcBef>
              <a:spcAft>
                <a:spcPts val="0"/>
              </a:spcAft>
              <a:buSzPts val="1200"/>
              <a:buChar char="●"/>
            </a:pPr>
            <a:r>
              <a:rPr lang="en" sz="1200" i="1"/>
              <a:t>How was the conversation beneficial for the teacher? </a:t>
            </a:r>
            <a:endParaRPr sz="1200" i="1"/>
          </a:p>
          <a:p>
            <a:pPr marL="457200" lvl="0" indent="-304800" algn="l" rtl="0">
              <a:lnSpc>
                <a:spcPct val="100000"/>
              </a:lnSpc>
              <a:spcBef>
                <a:spcPts val="0"/>
              </a:spcBef>
              <a:spcAft>
                <a:spcPts val="0"/>
              </a:spcAft>
              <a:buSzPts val="1200"/>
              <a:buChar char="●"/>
            </a:pPr>
            <a:r>
              <a:rPr lang="en" sz="1200" i="1"/>
              <a:t>What changes might we expect to see for the students as a results of the post-conference? </a:t>
            </a:r>
            <a:endParaRPr sz="1200" i="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2 min</a:t>
            </a:r>
            <a:endParaRPr sz="1200" b="1"/>
          </a:p>
          <a:p>
            <a:pPr marL="0" lvl="0" indent="0" algn="l" rtl="0">
              <a:lnSpc>
                <a:spcPct val="100000"/>
              </a:lnSpc>
              <a:spcBef>
                <a:spcPts val="0"/>
              </a:spcBef>
              <a:spcAft>
                <a:spcPts val="0"/>
              </a:spcAft>
              <a:buSzPts val="1400"/>
              <a:buNone/>
            </a:pPr>
            <a:r>
              <a:rPr lang="en" sz="1200"/>
              <a:t>(Present provides time for table groups to engage in discussion around the 3 questions posed.)</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3 min</a:t>
            </a:r>
            <a:endParaRPr sz="1200" b="1"/>
          </a:p>
          <a:p>
            <a:pPr marL="0" lvl="0" indent="0" algn="l" rtl="0">
              <a:lnSpc>
                <a:spcPct val="100000"/>
              </a:lnSpc>
              <a:spcBef>
                <a:spcPts val="0"/>
              </a:spcBef>
              <a:spcAft>
                <a:spcPts val="0"/>
              </a:spcAft>
              <a:buSzPts val="1400"/>
              <a:buNone/>
            </a:pPr>
            <a:r>
              <a:rPr lang="en" sz="1200"/>
              <a:t>(Presenter facilitates a whole group debrief. Calling on volunteers and non-volunteers.)</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u="sng"/>
              <a:t>Possible Responses:</a:t>
            </a:r>
            <a:endParaRPr sz="1200" b="1" u="sng"/>
          </a:p>
          <a:p>
            <a:pPr marL="171450" lvl="0" indent="-177800" algn="l" rtl="0">
              <a:lnSpc>
                <a:spcPct val="100000"/>
              </a:lnSpc>
              <a:spcBef>
                <a:spcPts val="0"/>
              </a:spcBef>
              <a:spcAft>
                <a:spcPts val="0"/>
              </a:spcAft>
              <a:buSzPts val="1500"/>
              <a:buChar char="•"/>
            </a:pPr>
            <a:r>
              <a:rPr lang="en" sz="1200">
                <a:solidFill>
                  <a:schemeClr val="dk1"/>
                </a:solidFill>
              </a:rPr>
              <a:t>The observer and the teacher were prepared –actual student work responses from the lesson.  The observer kept student work at the forefront of the conversation with the reinforcement and refinement.  </a:t>
            </a:r>
            <a:endParaRPr sz="1200"/>
          </a:p>
          <a:p>
            <a:pPr marL="171450" lvl="0" indent="-177800" algn="l" rtl="0">
              <a:lnSpc>
                <a:spcPct val="100000"/>
              </a:lnSpc>
              <a:spcBef>
                <a:spcPts val="0"/>
              </a:spcBef>
              <a:spcAft>
                <a:spcPts val="0"/>
              </a:spcAft>
              <a:buSzPts val="1500"/>
              <a:buFont typeface="Arial"/>
              <a:buChar char="•"/>
            </a:pPr>
            <a:r>
              <a:rPr lang="en" sz="1200">
                <a:solidFill>
                  <a:schemeClr val="dk1"/>
                </a:solidFill>
              </a:rPr>
              <a:t>It was evidence the observer carefully prepared for the post-conference. </a:t>
            </a:r>
            <a:endParaRPr sz="1200"/>
          </a:p>
          <a:p>
            <a:pPr marL="171450" marR="0" lvl="0" indent="-177800" algn="l" rtl="0">
              <a:lnSpc>
                <a:spcPct val="100000"/>
              </a:lnSpc>
              <a:spcBef>
                <a:spcPts val="0"/>
              </a:spcBef>
              <a:spcAft>
                <a:spcPts val="0"/>
              </a:spcAft>
              <a:buClr>
                <a:srgbClr val="000000"/>
              </a:buClr>
              <a:buSzPts val="1500"/>
              <a:buFont typeface="Arial"/>
              <a:buChar char="•"/>
            </a:pPr>
            <a:r>
              <a:rPr lang="en" sz="1200">
                <a:solidFill>
                  <a:schemeClr val="dk1"/>
                </a:solidFill>
              </a:rPr>
              <a:t>The </a:t>
            </a:r>
            <a:r>
              <a:rPr lang="en" sz="1200"/>
              <a:t>observer</a:t>
            </a:r>
            <a:r>
              <a:rPr lang="en" sz="1200">
                <a:solidFill>
                  <a:schemeClr val="dk1"/>
                </a:solidFill>
              </a:rPr>
              <a:t> referenced the pre-conference and the learning objectives set for students. In addition, through her questioning she connected to what students did well.</a:t>
            </a:r>
            <a:endParaRPr sz="1200"/>
          </a:p>
          <a:p>
            <a:pPr marL="171450" marR="0" lvl="0" indent="-177800" algn="l" rtl="0">
              <a:lnSpc>
                <a:spcPct val="100000"/>
              </a:lnSpc>
              <a:spcBef>
                <a:spcPts val="0"/>
              </a:spcBef>
              <a:spcAft>
                <a:spcPts val="0"/>
              </a:spcAft>
              <a:buClr>
                <a:srgbClr val="000000"/>
              </a:buClr>
              <a:buSzPts val="1500"/>
              <a:buFont typeface="Arial"/>
              <a:buChar char="•"/>
            </a:pPr>
            <a:r>
              <a:rPr lang="en" sz="1200">
                <a:solidFill>
                  <a:schemeClr val="dk1"/>
                </a:solidFill>
              </a:rPr>
              <a:t>Through student work analysis, the observer built on what students could do on Monday compared to what the work showed on Tuesday.  This video shows that </a:t>
            </a:r>
            <a:r>
              <a:rPr lang="en" sz="1200"/>
              <a:t>observations</a:t>
            </a:r>
            <a:r>
              <a:rPr lang="en" sz="1200">
                <a:solidFill>
                  <a:schemeClr val="dk1"/>
                </a:solidFill>
              </a:rPr>
              <a:t> in this school are not a "Gotcha!" (in a negative way), but rather an "I got you" (in a supportive, I'm here with you, open handed supporting you).</a:t>
            </a:r>
            <a:endParaRPr sz="1200">
              <a:solidFill>
                <a:schemeClr val="dk1"/>
              </a:solidFill>
            </a:endParaRPr>
          </a:p>
          <a:p>
            <a:pPr marL="171450" marR="0" lvl="0" indent="-158750" algn="l" rtl="0">
              <a:lnSpc>
                <a:spcPct val="100000"/>
              </a:lnSpc>
              <a:spcBef>
                <a:spcPts val="0"/>
              </a:spcBef>
              <a:spcAft>
                <a:spcPts val="0"/>
              </a:spcAft>
              <a:buClr>
                <a:schemeClr val="dk1"/>
              </a:buClr>
              <a:buSzPts val="1200"/>
              <a:buChar char="•"/>
            </a:pPr>
            <a:r>
              <a:rPr lang="en" sz="1200">
                <a:solidFill>
                  <a:schemeClr val="dk1"/>
                </a:solidFill>
              </a:rPr>
              <a:t>It was a conversation, and there was positive rapport between the observer and the teacher.</a:t>
            </a:r>
            <a:endParaRPr sz="1200">
              <a:solidFill>
                <a:schemeClr val="dk1"/>
              </a:solidFill>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Transition: </a:t>
            </a:r>
            <a:r>
              <a:rPr lang="en" sz="1200" i="1"/>
              <a:t>We’ve now walked through the full POP Cycle. In our last segment of learning today we will examine the Follow-Up Coaching and Support Cycle.</a:t>
            </a:r>
            <a:endParaRPr sz="1200"/>
          </a:p>
          <a:p>
            <a:pPr marL="457200" lvl="0" indent="-228600" algn="l" rtl="0">
              <a:lnSpc>
                <a:spcPct val="100000"/>
              </a:lnSpc>
              <a:spcBef>
                <a:spcPts val="0"/>
              </a:spcBef>
              <a:spcAft>
                <a:spcPts val="0"/>
              </a:spcAft>
              <a:buSzPts val="1100"/>
              <a:buNone/>
            </a:pPr>
            <a:endParaRPr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79abfe882b_0_8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279abfe882b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2 hrs 26 min into the afternoon session at the start of this slide </a:t>
            </a:r>
            <a:endParaRPr sz="1200">
              <a:solidFill>
                <a:schemeClr val="dk1"/>
              </a:solidFill>
            </a:endParaRPr>
          </a:p>
          <a:p>
            <a:pPr marL="0" lvl="0" indent="0" algn="l" rtl="0">
              <a:spcBef>
                <a:spcPts val="0"/>
              </a:spcBef>
              <a:spcAft>
                <a:spcPts val="0"/>
              </a:spcAft>
              <a:buNone/>
            </a:pPr>
            <a:r>
              <a:rPr lang="en" sz="1200">
                <a:solidFill>
                  <a:schemeClr val="dk1"/>
                </a:solidFill>
              </a:rPr>
              <a:t>1 min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Say: </a:t>
            </a:r>
            <a:r>
              <a:rPr lang="en" sz="1200" i="1">
                <a:solidFill>
                  <a:schemeClr val="dk1"/>
                </a:solidFill>
              </a:rPr>
              <a:t>The Follow-up Coaching and Support Cycle is essentially what happens in between observations. It’s where the greatest opportunity for coaching and support and teacher growth and development lives.</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279abfe882b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5" name="Google Shape;1095;g279abfe882b_0_9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a:solidFill>
                  <a:srgbClr val="0D0D0D"/>
                </a:solidFill>
              </a:rPr>
              <a:t>2</a:t>
            </a:r>
            <a:r>
              <a:rPr lang="en" sz="1200" b="0" i="0">
                <a:solidFill>
                  <a:srgbClr val="0D0D0D"/>
                </a:solidFill>
                <a:latin typeface="Arial"/>
                <a:ea typeface="Arial"/>
                <a:cs typeface="Arial"/>
                <a:sym typeface="Arial"/>
              </a:rPr>
              <a:t> minutes</a:t>
            </a:r>
            <a:endParaRPr sz="1200">
              <a:solidFill>
                <a:srgbClr val="0D0D0D"/>
              </a:solidFill>
            </a:endParaRPr>
          </a:p>
          <a:p>
            <a:pPr marL="158750" marR="0" lvl="0" indent="0" algn="l" rtl="0">
              <a:lnSpc>
                <a:spcPct val="100000"/>
              </a:lnSpc>
              <a:spcBef>
                <a:spcPts val="0"/>
              </a:spcBef>
              <a:spcAft>
                <a:spcPts val="0"/>
              </a:spcAft>
              <a:buClr>
                <a:srgbClr val="000000"/>
              </a:buClr>
              <a:buSzPts val="1100"/>
              <a:buFont typeface="Arial"/>
              <a:buNone/>
            </a:pPr>
            <a:endParaRPr sz="1200">
              <a:solidFill>
                <a:srgbClr val="0D0D0D"/>
              </a:solidFill>
            </a:endParaRPr>
          </a:p>
          <a:p>
            <a:pPr marL="0" lvl="0" indent="0" algn="l" rtl="0">
              <a:spcBef>
                <a:spcPts val="0"/>
              </a:spcBef>
              <a:spcAft>
                <a:spcPts val="0"/>
              </a:spcAft>
              <a:buClr>
                <a:schemeClr val="dk1"/>
              </a:buClr>
              <a:buSzPts val="1100"/>
              <a:buFont typeface="Arial"/>
              <a:buNone/>
            </a:pPr>
            <a:r>
              <a:rPr lang="en" sz="1200">
                <a:solidFill>
                  <a:srgbClr val="0D0D0D"/>
                </a:solidFill>
              </a:rPr>
              <a:t>Say: </a:t>
            </a:r>
            <a:r>
              <a:rPr lang="en" sz="1200" i="1">
                <a:solidFill>
                  <a:srgbClr val="0D0D0D"/>
                </a:solidFill>
              </a:rPr>
              <a:t>The goal of the Follow-Up Coaching and Support Cycle is to support teachers in refinement area growth</a:t>
            </a:r>
            <a:endParaRPr sz="1200">
              <a:solidFill>
                <a:srgbClr val="0D0D0D"/>
              </a:solidFill>
            </a:endParaRPr>
          </a:p>
          <a:p>
            <a:pPr marL="457200" lvl="0" indent="-304800" algn="l" rtl="0">
              <a:spcBef>
                <a:spcPts val="0"/>
              </a:spcBef>
              <a:spcAft>
                <a:spcPts val="0"/>
              </a:spcAft>
              <a:buClr>
                <a:srgbClr val="0D0D0D"/>
              </a:buClr>
              <a:buSzPts val="1200"/>
              <a:buChar char="●"/>
            </a:pPr>
            <a:r>
              <a:rPr lang="en" sz="1200" i="1">
                <a:solidFill>
                  <a:srgbClr val="0D0D0D"/>
                </a:solidFill>
              </a:rPr>
              <a:t>It is an </a:t>
            </a:r>
            <a:r>
              <a:rPr lang="en" sz="1200" b="1" i="1">
                <a:solidFill>
                  <a:srgbClr val="0D0D0D"/>
                </a:solidFill>
              </a:rPr>
              <a:t>extension of the refinement area and recommended action</a:t>
            </a:r>
            <a:r>
              <a:rPr lang="en" sz="1200" i="1">
                <a:solidFill>
                  <a:srgbClr val="0D0D0D"/>
                </a:solidFill>
              </a:rPr>
              <a:t> from a teacher’s post-conference plan.</a:t>
            </a:r>
            <a:endParaRPr sz="1200" i="1">
              <a:solidFill>
                <a:srgbClr val="0D0D0D"/>
              </a:solidFill>
            </a:endParaRPr>
          </a:p>
          <a:p>
            <a:pPr marL="457200" lvl="0" indent="-304800" algn="l" rtl="0">
              <a:spcBef>
                <a:spcPts val="0"/>
              </a:spcBef>
              <a:spcAft>
                <a:spcPts val="0"/>
              </a:spcAft>
              <a:buClr>
                <a:srgbClr val="0D0D0D"/>
              </a:buClr>
              <a:buSzPts val="1200"/>
              <a:buChar char="●"/>
            </a:pPr>
            <a:r>
              <a:rPr lang="en" sz="1200" i="1">
                <a:solidFill>
                  <a:srgbClr val="0D0D0D"/>
                </a:solidFill>
              </a:rPr>
              <a:t>It’s grounded in a </a:t>
            </a:r>
            <a:r>
              <a:rPr lang="en" sz="1200" b="1" i="1">
                <a:solidFill>
                  <a:srgbClr val="0D0D0D"/>
                </a:solidFill>
              </a:rPr>
              <a:t>Coaching Plan</a:t>
            </a:r>
            <a:r>
              <a:rPr lang="en" sz="1200" i="1">
                <a:solidFill>
                  <a:srgbClr val="0D0D0D"/>
                </a:solidFill>
              </a:rPr>
              <a:t> that outlines the post-conference recommended action in a series of steps</a:t>
            </a:r>
            <a:endParaRPr sz="1200" i="1">
              <a:solidFill>
                <a:srgbClr val="0D0D0D"/>
              </a:solidFill>
            </a:endParaRPr>
          </a:p>
          <a:p>
            <a:pPr marL="457200" lvl="0" indent="-304800" algn="l" rtl="0">
              <a:spcBef>
                <a:spcPts val="0"/>
              </a:spcBef>
              <a:spcAft>
                <a:spcPts val="0"/>
              </a:spcAft>
              <a:buClr>
                <a:srgbClr val="0D0D0D"/>
              </a:buClr>
              <a:buSzPts val="1200"/>
              <a:buChar char="●"/>
            </a:pPr>
            <a:r>
              <a:rPr lang="en" sz="1200" i="1">
                <a:solidFill>
                  <a:srgbClr val="0D0D0D"/>
                </a:solidFill>
              </a:rPr>
              <a:t>It provides an opportunity for observers to support teachers in </a:t>
            </a:r>
            <a:r>
              <a:rPr lang="en" sz="1200" b="1" i="1">
                <a:solidFill>
                  <a:srgbClr val="0D0D0D"/>
                </a:solidFill>
              </a:rPr>
              <a:t>applying post-conference feedback</a:t>
            </a:r>
            <a:r>
              <a:rPr lang="en" sz="1200" i="1">
                <a:solidFill>
                  <a:srgbClr val="0D0D0D"/>
                </a:solidFill>
              </a:rPr>
              <a:t> </a:t>
            </a:r>
            <a:endParaRPr sz="1200" i="1">
              <a:solidFill>
                <a:srgbClr val="0D0D0D"/>
              </a:solidFill>
            </a:endParaRPr>
          </a:p>
          <a:p>
            <a:pPr marL="457200" lvl="0" indent="-304800" algn="l" rtl="0">
              <a:spcBef>
                <a:spcPts val="0"/>
              </a:spcBef>
              <a:spcAft>
                <a:spcPts val="0"/>
              </a:spcAft>
              <a:buClr>
                <a:srgbClr val="0D0D0D"/>
              </a:buClr>
              <a:buSzPts val="1200"/>
              <a:buChar char="●"/>
            </a:pPr>
            <a:r>
              <a:rPr lang="en" sz="1200" i="1">
                <a:solidFill>
                  <a:srgbClr val="0D0D0D"/>
                </a:solidFill>
              </a:rPr>
              <a:t>It ensures that the evaluation process is</a:t>
            </a:r>
            <a:r>
              <a:rPr lang="en" sz="1200" b="1" i="1">
                <a:solidFill>
                  <a:srgbClr val="0D0D0D"/>
                </a:solidFill>
              </a:rPr>
              <a:t> not just a one-time event</a:t>
            </a:r>
            <a:r>
              <a:rPr lang="en" sz="1200" i="1">
                <a:solidFill>
                  <a:srgbClr val="0D0D0D"/>
                </a:solidFill>
              </a:rPr>
              <a:t>. Remember the purpose of our new evaluation system is </a:t>
            </a:r>
            <a:r>
              <a:rPr lang="en" sz="1200" b="1" i="1">
                <a:solidFill>
                  <a:srgbClr val="0D0D0D"/>
                </a:solidFill>
              </a:rPr>
              <a:t>to support and grow teachers in order to grow students!</a:t>
            </a:r>
            <a:r>
              <a:rPr lang="en" sz="1200" i="1">
                <a:solidFill>
                  <a:srgbClr val="0D0D0D"/>
                </a:solidFill>
              </a:rPr>
              <a:t> This component of the evaluation system ensures teachers are engaged in and supported through an </a:t>
            </a:r>
            <a:r>
              <a:rPr lang="en" sz="1200" b="1" i="1">
                <a:solidFill>
                  <a:srgbClr val="0D0D0D"/>
                </a:solidFill>
              </a:rPr>
              <a:t>ongoing cycle of continuous improvement. </a:t>
            </a:r>
            <a:endParaRPr sz="1200" b="1" i="1">
              <a:solidFill>
                <a:srgbClr val="0D0D0D"/>
              </a:solidFill>
            </a:endParaRPr>
          </a:p>
          <a:p>
            <a:pPr marL="0" marR="0" lvl="0" indent="0" algn="l" rtl="0">
              <a:lnSpc>
                <a:spcPct val="100000"/>
              </a:lnSpc>
              <a:spcBef>
                <a:spcPts val="0"/>
              </a:spcBef>
              <a:spcAft>
                <a:spcPts val="0"/>
              </a:spcAft>
              <a:buClr>
                <a:srgbClr val="000000"/>
              </a:buClr>
              <a:buSzPts val="1100"/>
              <a:buFont typeface="Arial"/>
              <a:buNone/>
            </a:pPr>
            <a:endParaRPr sz="1200" i="1">
              <a:solidFill>
                <a:srgbClr val="0D0D0D"/>
              </a:solidFill>
            </a:endParaRPr>
          </a:p>
          <a:p>
            <a:pPr marL="228600" lvl="0" indent="0" algn="l" rtl="0">
              <a:lnSpc>
                <a:spcPct val="100000"/>
              </a:lnSpc>
              <a:spcBef>
                <a:spcPts val="0"/>
              </a:spcBef>
              <a:spcAft>
                <a:spcPts val="0"/>
              </a:spcAft>
              <a:buSzPts val="1100"/>
              <a:buNone/>
            </a:pPr>
            <a:endParaRPr sz="1200">
              <a:solidFill>
                <a:srgbClr val="0D0D0D"/>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79abfe882b_0_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279abfe882b_0_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dirty="0">
                <a:solidFill>
                  <a:schemeClr val="dk1"/>
                </a:solidFill>
              </a:rPr>
              <a:t>4 min</a:t>
            </a:r>
            <a:endParaRPr sz="1200" dirty="0">
              <a:solidFill>
                <a:schemeClr val="dk1"/>
              </a:solidFill>
            </a:endParaRPr>
          </a:p>
          <a:p>
            <a:pPr marL="0" lvl="0" indent="0" algn="l" rtl="0">
              <a:spcBef>
                <a:spcPts val="0"/>
              </a:spcBef>
              <a:spcAft>
                <a:spcPts val="0"/>
              </a:spcAft>
              <a:buClr>
                <a:schemeClr val="dk1"/>
              </a:buClr>
              <a:buSzPts val="1400"/>
              <a:buFont typeface="Arial"/>
              <a:buNone/>
            </a:pPr>
            <a:r>
              <a:rPr lang="en" sz="1200" dirty="0">
                <a:solidFill>
                  <a:schemeClr val="dk1"/>
                </a:solidFill>
              </a:rPr>
              <a:t>Presenter Note: As the presenter walks teachers through the coaching and support cycle the steps are labeled/named. The presenter should verbally label/name the steps, as noted below.</a:t>
            </a:r>
            <a:endParaRPr sz="1200" dirty="0">
              <a:solidFill>
                <a:schemeClr val="dk1"/>
              </a:solidFill>
            </a:endParaRPr>
          </a:p>
          <a:p>
            <a:pPr marL="0" lvl="0" indent="0" algn="l" rtl="0">
              <a:spcBef>
                <a:spcPts val="0"/>
              </a:spcBef>
              <a:spcAft>
                <a:spcPts val="0"/>
              </a:spcAft>
              <a:buClr>
                <a:schemeClr val="dk1"/>
              </a:buClr>
              <a:buSzPts val="1400"/>
              <a:buFont typeface="Arial"/>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Say: </a:t>
            </a:r>
            <a:r>
              <a:rPr lang="en" sz="1200" i="1" dirty="0">
                <a:solidFill>
                  <a:schemeClr val="dk1"/>
                </a:solidFill>
              </a:rPr>
              <a:t>The Follow-up Coaching and Support Cycle consists of six steps that occur between observations for a teacher. This cycle is reflected in your Participant Guide on p. 30 </a:t>
            </a:r>
            <a:endParaRPr lang="en" sz="1200" i="1" dirty="0" smtClean="0">
              <a:solidFill>
                <a:schemeClr val="dk1"/>
              </a:solidFill>
            </a:endParaRPr>
          </a:p>
          <a:p>
            <a:pPr marL="0" lvl="0" indent="0" algn="l" rtl="0">
              <a:spcBef>
                <a:spcPts val="0"/>
              </a:spcBef>
              <a:spcAft>
                <a:spcPts val="0"/>
              </a:spcAft>
              <a:buNone/>
            </a:pPr>
            <a:r>
              <a:rPr lang="en" sz="1200" i="1" dirty="0" smtClean="0">
                <a:solidFill>
                  <a:schemeClr val="dk1"/>
                </a:solidFill>
              </a:rPr>
              <a:t>Following </a:t>
            </a:r>
            <a:r>
              <a:rPr lang="en" sz="1200" i="1" dirty="0">
                <a:solidFill>
                  <a:schemeClr val="dk1"/>
                </a:solidFill>
              </a:rPr>
              <a:t>the post-conference, the teacher meets with the observer or another assigned coach to identify a student need </a:t>
            </a:r>
            <a:r>
              <a:rPr lang="en" sz="1200" b="1" dirty="0">
                <a:solidFill>
                  <a:schemeClr val="dk1"/>
                </a:solidFill>
              </a:rPr>
              <a:t>(STEP 1)</a:t>
            </a:r>
            <a:r>
              <a:rPr lang="en" sz="1200" dirty="0">
                <a:solidFill>
                  <a:schemeClr val="dk1"/>
                </a:solidFill>
              </a:rPr>
              <a:t> </a:t>
            </a:r>
            <a:r>
              <a:rPr lang="en" sz="1200" i="1" dirty="0">
                <a:solidFill>
                  <a:schemeClr val="dk1"/>
                </a:solidFill>
              </a:rPr>
              <a:t>that is connected to the teacher’s refinement area/goal </a:t>
            </a:r>
            <a:r>
              <a:rPr lang="en" sz="1200" b="1" dirty="0">
                <a:solidFill>
                  <a:schemeClr val="dk1"/>
                </a:solidFill>
              </a:rPr>
              <a:t>(STEP 2)</a:t>
            </a:r>
            <a:r>
              <a:rPr lang="en" sz="1200" dirty="0">
                <a:solidFill>
                  <a:schemeClr val="dk1"/>
                </a:solidFill>
              </a:rPr>
              <a:t> </a:t>
            </a:r>
            <a:r>
              <a:rPr lang="en" sz="1200" i="1" dirty="0">
                <a:solidFill>
                  <a:schemeClr val="dk1"/>
                </a:solidFill>
              </a:rPr>
              <a:t>and to collaboratively develop a Coaching Plan based on the refinement area and recommended action </a:t>
            </a:r>
            <a:r>
              <a:rPr lang="en" sz="1200" b="1" dirty="0">
                <a:solidFill>
                  <a:schemeClr val="dk1"/>
                </a:solidFill>
              </a:rPr>
              <a:t>(STEP 3)</a:t>
            </a:r>
            <a:r>
              <a:rPr lang="en" sz="1200" i="1" dirty="0">
                <a:solidFill>
                  <a:schemeClr val="dk1"/>
                </a:solidFill>
              </a:rPr>
              <a:t>. The teacher and coach develop a Coaching Plan which outlines the action steps the teacher will take to improve in the refinement area. </a:t>
            </a:r>
            <a:endParaRPr sz="1200" i="1" dirty="0">
              <a:solidFill>
                <a:schemeClr val="dk1"/>
              </a:solidFill>
            </a:endParaRPr>
          </a:p>
          <a:p>
            <a:pPr marL="457200" lvl="0" indent="-304800" algn="l" rtl="0">
              <a:spcBef>
                <a:spcPts val="0"/>
              </a:spcBef>
              <a:spcAft>
                <a:spcPts val="0"/>
              </a:spcAft>
              <a:buClr>
                <a:schemeClr val="dk1"/>
              </a:buClr>
              <a:buSzPts val="1200"/>
              <a:buChar char="●"/>
            </a:pPr>
            <a:r>
              <a:rPr lang="en" sz="1200" i="1" dirty="0">
                <a:solidFill>
                  <a:schemeClr val="dk1"/>
                </a:solidFill>
              </a:rPr>
              <a:t>The coaching plan will drive the support, coaching, and reflection on impact that occurs over the next 2 to 6 weeks during the cycle. Also during the cycle, the coach will conduct at least 1 </a:t>
            </a:r>
            <a:r>
              <a:rPr lang="en" sz="1200" b="1" i="1" dirty="0">
                <a:solidFill>
                  <a:schemeClr val="dk1"/>
                </a:solidFill>
              </a:rPr>
              <a:t>informal</a:t>
            </a:r>
            <a:r>
              <a:rPr lang="en" sz="1200" i="1" dirty="0">
                <a:solidFill>
                  <a:schemeClr val="dk1"/>
                </a:solidFill>
              </a:rPr>
              <a:t> observation and provide feedback</a:t>
            </a:r>
            <a:r>
              <a:rPr lang="en" sz="1200" b="1" i="1" dirty="0">
                <a:solidFill>
                  <a:schemeClr val="dk1"/>
                </a:solidFill>
              </a:rPr>
              <a:t> </a:t>
            </a:r>
            <a:r>
              <a:rPr lang="en" sz="1200" b="1" dirty="0">
                <a:solidFill>
                  <a:schemeClr val="dk1"/>
                </a:solidFill>
              </a:rPr>
              <a:t>(STEPS 4 and 5)</a:t>
            </a:r>
            <a:r>
              <a:rPr lang="en" sz="1200" dirty="0">
                <a:solidFill>
                  <a:schemeClr val="dk1"/>
                </a:solidFill>
              </a:rPr>
              <a:t>. </a:t>
            </a:r>
            <a:r>
              <a:rPr lang="en" sz="1200" i="1" dirty="0">
                <a:solidFill>
                  <a:schemeClr val="dk1"/>
                </a:solidFill>
              </a:rPr>
              <a:t>The informal observation does</a:t>
            </a:r>
            <a:r>
              <a:rPr lang="en" sz="1200" b="1" i="1" dirty="0">
                <a:solidFill>
                  <a:schemeClr val="dk1"/>
                </a:solidFill>
              </a:rPr>
              <a:t> not</a:t>
            </a:r>
            <a:r>
              <a:rPr lang="en" sz="1200" i="1" dirty="0">
                <a:solidFill>
                  <a:schemeClr val="dk1"/>
                </a:solidFill>
              </a:rPr>
              <a:t> include ratings.</a:t>
            </a:r>
            <a:endParaRPr sz="1200" i="1" dirty="0">
              <a:solidFill>
                <a:schemeClr val="dk1"/>
              </a:solidFill>
            </a:endParaRPr>
          </a:p>
          <a:p>
            <a:pPr marL="457200" lvl="0" indent="-304800" algn="l" rtl="0">
              <a:spcBef>
                <a:spcPts val="0"/>
              </a:spcBef>
              <a:spcAft>
                <a:spcPts val="0"/>
              </a:spcAft>
              <a:buClr>
                <a:schemeClr val="dk1"/>
              </a:buClr>
              <a:buSzPts val="1200"/>
              <a:buChar char="●"/>
            </a:pPr>
            <a:r>
              <a:rPr lang="en" sz="1200" i="1" dirty="0">
                <a:solidFill>
                  <a:schemeClr val="dk1"/>
                </a:solidFill>
              </a:rPr>
              <a:t>Now, fast forward to the teacher’s next formal observation (announced or unannounced) and post-conference…After the post-conference, the Coaching Plan will be revisited and adjusted, if needed, based on the new refinement area </a:t>
            </a:r>
            <a:r>
              <a:rPr lang="en" sz="1200" b="1" dirty="0">
                <a:solidFill>
                  <a:schemeClr val="dk1"/>
                </a:solidFill>
              </a:rPr>
              <a:t>(STEP 6)</a:t>
            </a:r>
            <a:r>
              <a:rPr lang="en" sz="1200" dirty="0">
                <a:solidFill>
                  <a:schemeClr val="dk1"/>
                </a:solidFill>
              </a:rPr>
              <a:t> </a:t>
            </a:r>
            <a:r>
              <a:rPr lang="en" sz="1200" i="1" dirty="0">
                <a:solidFill>
                  <a:schemeClr val="dk1"/>
                </a:solidFill>
              </a:rPr>
              <a:t>and how it connects to student needs </a:t>
            </a:r>
            <a:r>
              <a:rPr lang="en" sz="1200" b="1" dirty="0">
                <a:solidFill>
                  <a:schemeClr val="dk1"/>
                </a:solidFill>
              </a:rPr>
              <a:t>(back to STEP 1)</a:t>
            </a:r>
            <a:r>
              <a:rPr lang="en" sz="1200" i="1" dirty="0">
                <a:solidFill>
                  <a:schemeClr val="dk1"/>
                </a:solidFill>
              </a:rPr>
              <a:t>. </a:t>
            </a:r>
            <a:endParaRPr sz="1200" i="1" dirty="0">
              <a:solidFill>
                <a:schemeClr val="dk1"/>
              </a:solidFill>
            </a:endParaRPr>
          </a:p>
          <a:p>
            <a:pPr marL="0" lvl="0" indent="0" algn="l" rtl="0">
              <a:spcBef>
                <a:spcPts val="0"/>
              </a:spcBef>
              <a:spcAft>
                <a:spcPts val="0"/>
              </a:spcAft>
              <a:buNone/>
            </a:pPr>
            <a:endParaRPr sz="1200" i="1" dirty="0">
              <a:solidFill>
                <a:schemeClr val="dk1"/>
              </a:solidFill>
            </a:endParaRPr>
          </a:p>
          <a:p>
            <a:pPr marL="0" lvl="0" indent="0" algn="l" rtl="0">
              <a:spcBef>
                <a:spcPts val="0"/>
              </a:spcBef>
              <a:spcAft>
                <a:spcPts val="0"/>
              </a:spcAft>
              <a:buNone/>
            </a:pPr>
            <a:r>
              <a:rPr lang="en" sz="1200" i="1" dirty="0">
                <a:solidFill>
                  <a:schemeClr val="dk1"/>
                </a:solidFill>
              </a:rPr>
              <a:t>This is an instructional coaching model that shifts the focus from “fixing” teachers to</a:t>
            </a:r>
            <a:r>
              <a:rPr lang="en" sz="1200" b="1" i="1" dirty="0">
                <a:solidFill>
                  <a:schemeClr val="dk1"/>
                </a:solidFill>
              </a:rPr>
              <a:t> collaborating</a:t>
            </a:r>
            <a:r>
              <a:rPr lang="en" sz="1200" i="1" dirty="0">
                <a:solidFill>
                  <a:schemeClr val="dk1"/>
                </a:solidFill>
              </a:rPr>
              <a:t> with teachers to support their professional growth</a:t>
            </a:r>
            <a:endParaRPr sz="1200" i="1" dirty="0">
              <a:solidFill>
                <a:schemeClr val="dk1"/>
              </a:solidFill>
            </a:endParaRPr>
          </a:p>
          <a:p>
            <a:pPr marL="0" lvl="0" indent="0" algn="l" rtl="0">
              <a:spcBef>
                <a:spcPts val="0"/>
              </a:spcBef>
              <a:spcAft>
                <a:spcPts val="0"/>
              </a:spcAft>
              <a:buNone/>
            </a:pPr>
            <a:r>
              <a:rPr lang="en" sz="1200" i="1" dirty="0">
                <a:solidFill>
                  <a:schemeClr val="dk1"/>
                </a:solidFill>
              </a:rPr>
              <a:t>. </a:t>
            </a:r>
            <a:endParaRPr sz="1200" i="1" dirty="0">
              <a:solidFill>
                <a:schemeClr val="dk1"/>
              </a:solidFill>
            </a:endParaRPr>
          </a:p>
          <a:p>
            <a:pPr marL="0" lvl="0" indent="0" algn="l" rtl="0">
              <a:spcBef>
                <a:spcPts val="0"/>
              </a:spcBef>
              <a:spcAft>
                <a:spcPts val="0"/>
              </a:spcAft>
              <a:buNone/>
            </a:pPr>
            <a:r>
              <a:rPr lang="en" sz="1200" i="1" dirty="0">
                <a:solidFill>
                  <a:schemeClr val="dk1"/>
                </a:solidFill>
              </a:rPr>
              <a:t>Keep in mind, these plans are </a:t>
            </a:r>
            <a:r>
              <a:rPr lang="en" sz="1200" b="1" i="1" dirty="0">
                <a:solidFill>
                  <a:schemeClr val="dk1"/>
                </a:solidFill>
              </a:rPr>
              <a:t>individualized</a:t>
            </a:r>
            <a:r>
              <a:rPr lang="en" sz="1200" i="1" dirty="0">
                <a:solidFill>
                  <a:schemeClr val="dk1"/>
                </a:solidFill>
              </a:rPr>
              <a:t> based on refinement area and teacher need. </a:t>
            </a:r>
            <a:r>
              <a:rPr lang="en" sz="1200" b="1" i="1" dirty="0">
                <a:solidFill>
                  <a:schemeClr val="dk1"/>
                </a:solidFill>
              </a:rPr>
              <a:t>A final important note about the </a:t>
            </a:r>
            <a:r>
              <a:rPr lang="en" sz="1200" b="1" i="1" u="sng" dirty="0">
                <a:solidFill>
                  <a:schemeClr val="dk1"/>
                </a:solidFill>
              </a:rPr>
              <a:t>Coaching Plan</a:t>
            </a:r>
            <a:r>
              <a:rPr lang="en" sz="1200" b="1" i="1" dirty="0">
                <a:solidFill>
                  <a:schemeClr val="dk1"/>
                </a:solidFill>
              </a:rPr>
              <a:t> is that it </a:t>
            </a:r>
            <a:r>
              <a:rPr lang="en" sz="1200" b="1" i="1" u="sng" dirty="0">
                <a:solidFill>
                  <a:schemeClr val="dk1"/>
                </a:solidFill>
              </a:rPr>
              <a:t>will become the teacher’s Professional Growth Plan (PGP</a:t>
            </a:r>
            <a:r>
              <a:rPr lang="en" sz="1200" b="1" i="1" dirty="0">
                <a:solidFill>
                  <a:schemeClr val="dk1"/>
                </a:solidFill>
              </a:rPr>
              <a:t>).</a:t>
            </a:r>
            <a:r>
              <a:rPr lang="en" sz="1200" i="1" dirty="0">
                <a:solidFill>
                  <a:schemeClr val="dk1"/>
                </a:solidFill>
              </a:rPr>
              <a:t> Data from the Coaching Plan, or PGP, will be entered into the state’s evaluation system as the Coaching Plan is created, informal observations are conducted, and the plan is adjusted.</a:t>
            </a:r>
            <a:endParaRPr sz="1200" i="1" dirty="0">
              <a:solidFill>
                <a:schemeClr val="dk1"/>
              </a:solidFill>
            </a:endParaRPr>
          </a:p>
          <a:p>
            <a:pPr marL="0" lvl="0" indent="0" algn="l" rtl="0">
              <a:spcBef>
                <a:spcPts val="0"/>
              </a:spcBef>
              <a:spcAft>
                <a:spcPts val="0"/>
              </a:spcAft>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 sz="1200" dirty="0">
                <a:solidFill>
                  <a:schemeClr val="dk1"/>
                </a:solidFill>
              </a:rPr>
              <a:t>Transition: </a:t>
            </a:r>
            <a:r>
              <a:rPr lang="en" sz="1200" i="1" dirty="0">
                <a:solidFill>
                  <a:schemeClr val="dk1"/>
                </a:solidFill>
              </a:rPr>
              <a:t>Since the Coaching Plan is the driving force for teacher growth and development, let’s explore it a little more…</a:t>
            </a:r>
            <a:endParaRPr sz="1200" i="1" dirty="0">
              <a:solidFill>
                <a:schemeClr val="dk1"/>
              </a:solidFill>
            </a:endParaRP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None/>
            </a:pPr>
            <a:endParaRPr sz="12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edf3ecb708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2edf3ecb708_0_10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14 min into morning session at the start of this slide </a:t>
            </a:r>
            <a:endParaRPr sz="1200"/>
          </a:p>
          <a:p>
            <a:pPr marL="0" lvl="0" indent="0" algn="l" rtl="0">
              <a:lnSpc>
                <a:spcPct val="100000"/>
              </a:lnSpc>
              <a:spcBef>
                <a:spcPts val="0"/>
              </a:spcBef>
              <a:spcAft>
                <a:spcPts val="0"/>
              </a:spcAft>
              <a:buNone/>
            </a:pPr>
            <a:r>
              <a:rPr lang="en" sz="1200"/>
              <a:t>1 min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b="1" i="1">
                <a:solidFill>
                  <a:schemeClr val="dk1"/>
                </a:solidFill>
              </a:rPr>
              <a:t>Effective </a:t>
            </a:r>
            <a:r>
              <a:rPr lang="en" sz="1200" i="1">
                <a:solidFill>
                  <a:schemeClr val="dk1"/>
                </a:solidFill>
              </a:rPr>
              <a:t>teaching and learning is clearly defined by the Louisiana Educator Rubric, and we all come into this new evaluation system already equipped with knowledge of what good teaching looks and sounds like. </a:t>
            </a:r>
            <a:r>
              <a:rPr lang="en" sz="1200" i="1"/>
              <a:t>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Transition: </a:t>
            </a:r>
            <a:r>
              <a:rPr lang="en" sz="1200" i="1"/>
              <a:t>So, let’s reflect on how we envision effective teaching and learning in classrooms. </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279abfe882b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1" name="Google Shape;1111;g279abfe882b_0_9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i="0" u="none" strike="noStrike" dirty="0">
                <a:solidFill>
                  <a:srgbClr val="000000"/>
                </a:solidFill>
              </a:rPr>
              <a:t>2 min</a:t>
            </a:r>
            <a:endParaRPr sz="1200" i="0" u="none" strike="noStrike" dirty="0">
              <a:solidFill>
                <a:srgbClr val="000000"/>
              </a:solidFill>
            </a:endParaRPr>
          </a:p>
          <a:p>
            <a:pPr marL="0" lvl="0" indent="0" algn="l" rtl="0">
              <a:lnSpc>
                <a:spcPct val="100000"/>
              </a:lnSpc>
              <a:spcBef>
                <a:spcPts val="0"/>
              </a:spcBef>
              <a:spcAft>
                <a:spcPts val="0"/>
              </a:spcAft>
              <a:buSzPts val="1400"/>
              <a:buNone/>
            </a:pPr>
            <a:r>
              <a:rPr lang="en" sz="1200" dirty="0"/>
              <a:t>Presenter Note: </a:t>
            </a:r>
            <a:r>
              <a:rPr lang="en" sz="1200" dirty="0">
                <a:solidFill>
                  <a:schemeClr val="dk1"/>
                </a:solidFill>
              </a:rPr>
              <a:t>The bullets on the slide name the components of the Coaching Plan (see bold print in notes below), which will be introduced on the next slide.</a:t>
            </a:r>
            <a:endParaRPr sz="1200" dirty="0"/>
          </a:p>
          <a:p>
            <a:pPr marL="0" lvl="0" indent="0" algn="l" rtl="0">
              <a:lnSpc>
                <a:spcPct val="100000"/>
              </a:lnSpc>
              <a:spcBef>
                <a:spcPts val="0"/>
              </a:spcBef>
              <a:spcAft>
                <a:spcPts val="0"/>
              </a:spcAft>
              <a:buSzPts val="1400"/>
              <a:buNone/>
            </a:pPr>
            <a:r>
              <a:rPr lang="en" sz="1200" i="0" dirty="0">
                <a:solidFill>
                  <a:srgbClr val="000000"/>
                </a:solidFill>
              </a:rPr>
              <a:t>​</a:t>
            </a:r>
            <a:endParaRPr sz="1200" i="0" dirty="0">
              <a:solidFill>
                <a:srgbClr val="444444"/>
              </a:solidFill>
            </a:endParaRPr>
          </a:p>
          <a:p>
            <a:pPr marL="0" lvl="0" indent="0" algn="l" rtl="0">
              <a:lnSpc>
                <a:spcPct val="100000"/>
              </a:lnSpc>
              <a:spcBef>
                <a:spcPts val="0"/>
              </a:spcBef>
              <a:spcAft>
                <a:spcPts val="0"/>
              </a:spcAft>
              <a:buSzPts val="1400"/>
              <a:buNone/>
            </a:pPr>
            <a:r>
              <a:rPr lang="en" sz="1200" i="1" dirty="0" smtClean="0"/>
              <a:t>The </a:t>
            </a:r>
            <a:r>
              <a:rPr lang="en" sz="1200" i="1" dirty="0"/>
              <a:t>Coaching Plan extends and supports the teacher’s identified refinement area by:</a:t>
            </a:r>
            <a:endParaRPr sz="1200" i="1" dirty="0"/>
          </a:p>
          <a:p>
            <a:pPr marL="457200" lvl="0" indent="-304800" algn="l" rtl="0">
              <a:lnSpc>
                <a:spcPct val="100000"/>
              </a:lnSpc>
              <a:spcBef>
                <a:spcPts val="0"/>
              </a:spcBef>
              <a:spcAft>
                <a:spcPts val="0"/>
              </a:spcAft>
              <a:buSzPts val="1200"/>
              <a:buChar char="●"/>
            </a:pPr>
            <a:r>
              <a:rPr lang="en" sz="1200" i="1" dirty="0"/>
              <a:t>Breaking down the </a:t>
            </a:r>
            <a:r>
              <a:rPr lang="en" sz="1200" b="1" i="1" dirty="0"/>
              <a:t>Recommended Action</a:t>
            </a:r>
            <a:r>
              <a:rPr lang="en" sz="1200" i="1" dirty="0"/>
              <a:t> into a series of activities the teacher can take to improve;</a:t>
            </a:r>
            <a:endParaRPr sz="1200" i="1" dirty="0"/>
          </a:p>
          <a:p>
            <a:pPr marL="457200" lvl="0" indent="-304800" algn="l" rtl="0">
              <a:lnSpc>
                <a:spcPct val="100000"/>
              </a:lnSpc>
              <a:spcBef>
                <a:spcPts val="0"/>
              </a:spcBef>
              <a:spcAft>
                <a:spcPts val="0"/>
              </a:spcAft>
              <a:buSzPts val="1200"/>
              <a:buChar char="●"/>
            </a:pPr>
            <a:r>
              <a:rPr lang="en" sz="1200" i="1" dirty="0"/>
              <a:t>Clearly defining </a:t>
            </a:r>
            <a:r>
              <a:rPr lang="en" sz="1200" b="1" i="1" dirty="0"/>
              <a:t>teacher “look-fors”</a:t>
            </a:r>
            <a:r>
              <a:rPr lang="en" sz="1200" i="1" dirty="0"/>
              <a:t> during activities;</a:t>
            </a:r>
            <a:endParaRPr sz="1200" i="1" dirty="0"/>
          </a:p>
          <a:p>
            <a:pPr marL="457200" lvl="0" indent="-304800" algn="l" rtl="0">
              <a:lnSpc>
                <a:spcPct val="100000"/>
              </a:lnSpc>
              <a:spcBef>
                <a:spcPts val="0"/>
              </a:spcBef>
              <a:spcAft>
                <a:spcPts val="0"/>
              </a:spcAft>
              <a:buSzPts val="1200"/>
              <a:buChar char="●"/>
            </a:pPr>
            <a:r>
              <a:rPr lang="en" sz="1200" i="1" dirty="0"/>
              <a:t>Identifying </a:t>
            </a:r>
            <a:r>
              <a:rPr lang="en" sz="1200" b="1" i="1" dirty="0"/>
              <a:t>resources</a:t>
            </a:r>
            <a:r>
              <a:rPr lang="en" sz="1200" i="1" dirty="0"/>
              <a:t> the teachers will need for </a:t>
            </a:r>
            <a:r>
              <a:rPr lang="en" sz="1200" b="1" i="1" dirty="0"/>
              <a:t>activities</a:t>
            </a:r>
            <a:r>
              <a:rPr lang="en" sz="1200" i="1" dirty="0"/>
              <a:t>;</a:t>
            </a:r>
            <a:endParaRPr sz="1200" i="1" dirty="0"/>
          </a:p>
          <a:p>
            <a:pPr marL="457200" lvl="0" indent="-304800" algn="l" rtl="0">
              <a:lnSpc>
                <a:spcPct val="100000"/>
              </a:lnSpc>
              <a:spcBef>
                <a:spcPts val="0"/>
              </a:spcBef>
              <a:spcAft>
                <a:spcPts val="0"/>
              </a:spcAft>
              <a:buSzPts val="1200"/>
              <a:buChar char="●"/>
            </a:pPr>
            <a:r>
              <a:rPr lang="en" sz="1200" i="1" dirty="0"/>
              <a:t>Defining </a:t>
            </a:r>
            <a:r>
              <a:rPr lang="en" sz="1200" b="1" i="1" dirty="0"/>
              <a:t>student “look-fors”</a:t>
            </a:r>
            <a:r>
              <a:rPr lang="en" sz="1200" i="1" dirty="0"/>
              <a:t> to assist the teacher in making the connection between their actions and impact on student learning;</a:t>
            </a:r>
            <a:endParaRPr sz="1200" i="1" dirty="0"/>
          </a:p>
          <a:p>
            <a:pPr marL="457200" lvl="0" indent="-304800" algn="l" rtl="0">
              <a:lnSpc>
                <a:spcPct val="100000"/>
              </a:lnSpc>
              <a:spcBef>
                <a:spcPts val="0"/>
              </a:spcBef>
              <a:spcAft>
                <a:spcPts val="0"/>
              </a:spcAft>
              <a:buSzPts val="1200"/>
              <a:buChar char="●"/>
            </a:pPr>
            <a:r>
              <a:rPr lang="en" sz="1200" i="1" dirty="0"/>
              <a:t>Prompting the teacher to </a:t>
            </a:r>
            <a:r>
              <a:rPr lang="en" sz="1200" b="1" i="1" dirty="0"/>
              <a:t>reflect</a:t>
            </a:r>
            <a:r>
              <a:rPr lang="en" sz="1200" i="1" dirty="0"/>
              <a:t> on growth and improvement and think about </a:t>
            </a:r>
            <a:r>
              <a:rPr lang="en" sz="1200" b="1" i="1" dirty="0"/>
              <a:t>next steps</a:t>
            </a:r>
            <a:r>
              <a:rPr lang="en" sz="1200" i="1" dirty="0"/>
              <a:t>; and</a:t>
            </a:r>
            <a:endParaRPr sz="1200" i="1" dirty="0"/>
          </a:p>
          <a:p>
            <a:pPr marL="457200" lvl="0" indent="-304800" algn="l" rtl="0">
              <a:lnSpc>
                <a:spcPct val="100000"/>
              </a:lnSpc>
              <a:spcBef>
                <a:spcPts val="0"/>
              </a:spcBef>
              <a:spcAft>
                <a:spcPts val="0"/>
              </a:spcAft>
              <a:buSzPts val="1200"/>
              <a:buChar char="●"/>
            </a:pPr>
            <a:r>
              <a:rPr lang="en" sz="1200" i="1" dirty="0"/>
              <a:t>Differentiating coaching and support based on teacher need.</a:t>
            </a:r>
            <a:endParaRPr sz="1200" i="0" dirty="0">
              <a:solidFill>
                <a:srgbClr val="0D0D0D"/>
              </a:solidFill>
            </a:endParaRPr>
          </a:p>
          <a:p>
            <a:pPr marL="0" lvl="0" indent="0" algn="l" rtl="0">
              <a:lnSpc>
                <a:spcPct val="100000"/>
              </a:lnSpc>
              <a:spcBef>
                <a:spcPts val="0"/>
              </a:spcBef>
              <a:spcAft>
                <a:spcPts val="0"/>
              </a:spcAft>
              <a:buSzPts val="1400"/>
              <a:buNone/>
            </a:pPr>
            <a:endParaRPr sz="1200" i="1" u="none" strike="noStrike" dirty="0">
              <a:solidFill>
                <a:srgbClr val="000000"/>
              </a:solidFill>
            </a:endParaRPr>
          </a:p>
          <a:p>
            <a:pPr marL="0" lvl="0" indent="0" algn="l" rtl="0">
              <a:lnSpc>
                <a:spcPct val="100000"/>
              </a:lnSpc>
              <a:spcBef>
                <a:spcPts val="0"/>
              </a:spcBef>
              <a:spcAft>
                <a:spcPts val="0"/>
              </a:spcAft>
              <a:buSzPts val="1400"/>
              <a:buNone/>
            </a:pPr>
            <a:r>
              <a:rPr lang="en" sz="1200" i="1" u="none" strike="noStrike" dirty="0">
                <a:solidFill>
                  <a:srgbClr val="000000"/>
                </a:solidFill>
              </a:rPr>
              <a:t>Transition:  So, let’s dig into this follow-up coaching support process….</a:t>
            </a:r>
            <a:endParaRPr sz="1200" i="0" dirty="0">
              <a:solidFill>
                <a:srgbClr val="444444"/>
              </a:solidFill>
            </a:endParaRPr>
          </a:p>
          <a:p>
            <a:pPr marL="0" lvl="0" indent="0" algn="l" rtl="0">
              <a:lnSpc>
                <a:spcPct val="100000"/>
              </a:lnSpc>
              <a:spcBef>
                <a:spcPts val="0"/>
              </a:spcBef>
              <a:spcAft>
                <a:spcPts val="0"/>
              </a:spcAft>
              <a:buSzPts val="1400"/>
              <a:buNone/>
            </a:pPr>
            <a:r>
              <a:rPr lang="en" sz="1200" i="0" dirty="0">
                <a:solidFill>
                  <a:srgbClr val="000000"/>
                </a:solidFill>
              </a:rPr>
              <a:t>​</a:t>
            </a:r>
            <a:endParaRPr sz="1200" dirty="0"/>
          </a:p>
          <a:p>
            <a:pPr marL="457200" lvl="0" indent="-228600" algn="l" rtl="0">
              <a:lnSpc>
                <a:spcPct val="100000"/>
              </a:lnSpc>
              <a:spcBef>
                <a:spcPts val="0"/>
              </a:spcBef>
              <a:spcAft>
                <a:spcPts val="0"/>
              </a:spcAft>
              <a:buSzPts val="1100"/>
              <a:buNone/>
            </a:pPr>
            <a:endParaRPr sz="12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279abfe882b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9" name="Google Shape;1119;g279abfe882b_0_9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4 min</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4 min</a:t>
            </a:r>
            <a:endParaRPr sz="1200" b="1"/>
          </a:p>
          <a:p>
            <a:pPr marL="0" marR="0" lvl="0" indent="0" algn="l" rtl="0">
              <a:lnSpc>
                <a:spcPct val="100000"/>
              </a:lnSpc>
              <a:spcBef>
                <a:spcPts val="0"/>
              </a:spcBef>
              <a:spcAft>
                <a:spcPts val="0"/>
              </a:spcAft>
              <a:buClr>
                <a:srgbClr val="000000"/>
              </a:buClr>
              <a:buSzPts val="1400"/>
              <a:buFont typeface="Arial"/>
              <a:buNone/>
            </a:pPr>
            <a:r>
              <a:rPr lang="en" sz="1200"/>
              <a:t>Say: </a:t>
            </a:r>
            <a:r>
              <a:rPr lang="en" sz="1200" i="1"/>
              <a:t>Turn to p. 31-</a:t>
            </a:r>
            <a:r>
              <a:rPr lang="en" sz="12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3</a:t>
            </a:r>
            <a:r>
              <a:rPr lang="en" sz="1200" i="1"/>
              <a:t>3. in your Participant Guide. This is the PGP/Coaching Plan for the English I teacher. Take </a:t>
            </a:r>
            <a:r>
              <a:rPr lang="en" sz="1200" b="1" i="1"/>
              <a:t>3 min </a:t>
            </a:r>
            <a:r>
              <a:rPr lang="en" sz="1200" i="1"/>
              <a:t>with a shoulder partner to review the plan. </a:t>
            </a:r>
            <a:endParaRPr sz="1200" i="1"/>
          </a:p>
          <a:p>
            <a:pPr marL="457200" marR="0" lvl="0" indent="-304800" algn="l" rtl="0">
              <a:lnSpc>
                <a:spcPct val="100000"/>
              </a:lnSpc>
              <a:spcBef>
                <a:spcPts val="0"/>
              </a:spcBef>
              <a:spcAft>
                <a:spcPts val="0"/>
              </a:spcAft>
              <a:buSzPts val="1200"/>
              <a:buChar char="●"/>
            </a:pPr>
            <a:r>
              <a:rPr lang="en" sz="1200" i="1"/>
              <a:t>As you review, take note of the of how the the plan aligns with the refinement objective and recommended action from the teacher’s post-conference plan. </a:t>
            </a:r>
            <a:endParaRPr sz="1200" i="1"/>
          </a:p>
          <a:p>
            <a:pPr marL="457200" marR="0" lvl="0" indent="-304800" algn="l" rtl="0">
              <a:lnSpc>
                <a:spcPct val="100000"/>
              </a:lnSpc>
              <a:spcBef>
                <a:spcPts val="0"/>
              </a:spcBef>
              <a:spcAft>
                <a:spcPts val="0"/>
              </a:spcAft>
              <a:buSzPts val="1200"/>
              <a:buChar char="●"/>
            </a:pPr>
            <a:r>
              <a:rPr lang="en" sz="1200" i="1"/>
              <a:t>Take note of how the activities ensure transfer to practice</a:t>
            </a:r>
            <a:r>
              <a:rPr lang="en" sz="1200"/>
              <a:t>.</a:t>
            </a:r>
            <a:endParaRPr sz="1200"/>
          </a:p>
          <a:p>
            <a:pPr marL="0" lvl="0" indent="0" algn="l" rtl="0">
              <a:lnSpc>
                <a:spcPct val="100000"/>
              </a:lnSpc>
              <a:spcBef>
                <a:spcPts val="0"/>
              </a:spcBef>
              <a:spcAft>
                <a:spcPts val="0"/>
              </a:spcAft>
              <a:buSzPts val="1400"/>
              <a:buFont typeface="Arial"/>
              <a:buNone/>
            </a:pPr>
            <a:endParaRPr sz="1200"/>
          </a:p>
          <a:p>
            <a:pPr marL="0" lvl="0" indent="0" algn="l" rtl="0">
              <a:lnSpc>
                <a:spcPct val="100000"/>
              </a:lnSpc>
              <a:spcBef>
                <a:spcPts val="0"/>
              </a:spcBef>
              <a:spcAft>
                <a:spcPts val="0"/>
              </a:spcAft>
              <a:buSzPts val="1400"/>
              <a:buNone/>
            </a:pPr>
            <a:endParaRPr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279abfe882b_0_1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8" name="Google Shape;1128;g279abfe882b_0_1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6 min total</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2 min</a:t>
            </a:r>
            <a:endParaRPr sz="1200" b="1"/>
          </a:p>
          <a:p>
            <a:pPr marL="0" lvl="0" indent="0" algn="l" rtl="0">
              <a:lnSpc>
                <a:spcPct val="100000"/>
              </a:lnSpc>
              <a:spcBef>
                <a:spcPts val="0"/>
              </a:spcBef>
              <a:spcAft>
                <a:spcPts val="0"/>
              </a:spcAft>
              <a:buSzPts val="1400"/>
              <a:buNone/>
            </a:pPr>
            <a:r>
              <a:rPr lang="en" sz="1200"/>
              <a:t>Provide time for participants to discuss with table groups their responses. </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Take 2 minutes to discuss with your table group the following questions. </a:t>
            </a: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How did the PGP/coaching plan align with the recommended action from the post-conference? </a:t>
            </a: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How might this plan be beneficial for a teacher? </a:t>
            </a: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What changes might we expect to see for the students as a result of the PGP/coaching plan? </a:t>
            </a:r>
            <a:endParaRPr sz="1200" i="1">
              <a:solidFill>
                <a:schemeClr val="dk1"/>
              </a:solidFill>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a:t>4 min</a:t>
            </a:r>
            <a:endParaRPr sz="1200" b="1"/>
          </a:p>
          <a:p>
            <a:pPr marL="0" lvl="0" indent="0" algn="l" rtl="0">
              <a:lnSpc>
                <a:spcPct val="100000"/>
              </a:lnSpc>
              <a:spcBef>
                <a:spcPts val="0"/>
              </a:spcBef>
              <a:spcAft>
                <a:spcPts val="0"/>
              </a:spcAft>
              <a:buSzPts val="1400"/>
              <a:buNone/>
            </a:pPr>
            <a:r>
              <a:rPr lang="en" sz="1200"/>
              <a:t>(Presenter facilitates whole group debrief.)</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Possibl</a:t>
            </a:r>
            <a:r>
              <a:rPr lang="en" sz="1200"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e Responses:</a:t>
            </a:r>
            <a:endParaRPr sz="1200" b="1" u="sng"/>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How did the PGP/coaching plan align with the recommended action from the post-conference?</a:t>
            </a:r>
            <a:endParaRPr sz="1300" b="1">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b="1">
                <a:solidFill>
                  <a:schemeClr val="dk1"/>
                </a:solidFill>
              </a:rPr>
              <a:t>Direct Alignment</a:t>
            </a:r>
            <a:r>
              <a:rPr lang="en">
                <a:solidFill>
                  <a:schemeClr val="dk1"/>
                </a:solidFill>
              </a:rPr>
              <a:t>: The PGP/coaching plan directly incorporated the feedback and strategies discussed during the post-conference.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Addressing Specific Needs</a:t>
            </a:r>
            <a:r>
              <a:rPr lang="en">
                <a:solidFill>
                  <a:schemeClr val="dk1"/>
                </a:solidFill>
              </a:rPr>
              <a:t>: The post-conference highlighted areas for growth, such as student engagement and formative assessment techniques. The PGP/coaching plan addresses these by setting goals and providing resources for the teacher to enhance their skills in these areas.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Goal Setting</a:t>
            </a:r>
            <a:r>
              <a:rPr lang="en">
                <a:solidFill>
                  <a:schemeClr val="dk1"/>
                </a:solidFill>
              </a:rPr>
              <a:t>: The plan aligns with the post-conference by setting clear, measurable goals that reflect the recommendations. This ensures that the teacher has a structured path to follow, making it easier to implement the suggested changes.</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How might this plan be beneficial for a teacher?</a:t>
            </a:r>
            <a:endParaRPr sz="1300" b="1">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b="1">
                <a:solidFill>
                  <a:schemeClr val="dk1"/>
                </a:solidFill>
              </a:rPr>
              <a:t>Professional Growth</a:t>
            </a:r>
            <a:r>
              <a:rPr lang="en">
                <a:solidFill>
                  <a:schemeClr val="dk1"/>
                </a:solidFill>
              </a:rPr>
              <a:t>: The PGP/coaching plan provides a structured framework for the teacher to focus on specific areas of development, leading to professional growth and improved instructional practices.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Personalized Support</a:t>
            </a:r>
            <a:r>
              <a:rPr lang="en">
                <a:solidFill>
                  <a:schemeClr val="dk1"/>
                </a:solidFill>
              </a:rPr>
              <a:t>: By tailoring the plan to the teacher's unique strengths and areas for improvement, it offers personalized support and resources that can help them overcome challenges and build on their existing skills.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Increased Confidence</a:t>
            </a:r>
            <a:r>
              <a:rPr lang="en">
                <a:solidFill>
                  <a:schemeClr val="dk1"/>
                </a:solidFill>
              </a:rPr>
              <a:t>: As the teacher works through the plan and sees progress, their confidence in their teaching abilities is likely to increase, leading to more effective and engaging classroom experiences for their students.</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What changes might we expect to see for the students as a result of the PGP/coaching plan?</a:t>
            </a:r>
            <a:endParaRPr sz="1300" b="1">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b="1">
                <a:solidFill>
                  <a:schemeClr val="dk1"/>
                </a:solidFill>
              </a:rPr>
              <a:t>Improved Engagement</a:t>
            </a:r>
            <a:r>
              <a:rPr lang="en">
                <a:solidFill>
                  <a:schemeClr val="dk1"/>
                </a:solidFill>
              </a:rPr>
              <a:t>: With a focus on strategies to increase student engagement, we might see students participating more actively in class discussions and activities, leading to a more dynamic learning environment.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Higher Achievement</a:t>
            </a:r>
            <a:r>
              <a:rPr lang="en">
                <a:solidFill>
                  <a:schemeClr val="dk1"/>
                </a:solidFill>
              </a:rPr>
              <a:t>: As the teacher implements new techniques and refines their instruction, students may demonstrate higher levels of understanding and achievement, as evidenced by improved assessments and grades.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Enhanced Critical Thinking</a:t>
            </a:r>
            <a:r>
              <a:rPr lang="en">
                <a:solidFill>
                  <a:schemeClr val="dk1"/>
                </a:solidFill>
              </a:rPr>
              <a:t>: The plan encourages the development of critical thinking and problem-solving skills in students. As a result, we might see students becoming more independent learners who can analyze and synthesize information effectively.</a:t>
            </a:r>
            <a:endParaRPr>
              <a:solidFill>
                <a:schemeClr val="dk1"/>
              </a:solidFill>
            </a:endParaRPr>
          </a:p>
          <a:p>
            <a:pPr marL="0" lvl="0" indent="0" algn="l" rtl="0">
              <a:lnSpc>
                <a:spcPct val="100000"/>
              </a:lnSpc>
              <a:spcBef>
                <a:spcPts val="1200"/>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endParaRPr sz="1200"/>
          </a:p>
          <a:p>
            <a:pPr marL="457200" lvl="0" indent="-228600" algn="l" rtl="0">
              <a:lnSpc>
                <a:spcPct val="100000"/>
              </a:lnSpc>
              <a:spcBef>
                <a:spcPts val="0"/>
              </a:spcBef>
              <a:spcAft>
                <a:spcPts val="0"/>
              </a:spcAft>
              <a:buSzPts val="1100"/>
              <a:buNone/>
            </a:pPr>
            <a:endParaRPr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eeb58b9af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g2eeb58b9af1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r>
              <a:rPr lang="en" sz="1200"/>
              <a:t>Say: </a:t>
            </a:r>
            <a:r>
              <a:rPr lang="en" sz="1200" i="1">
                <a:solidFill>
                  <a:schemeClr val="dk1"/>
                </a:solidFill>
              </a:rPr>
              <a:t>Now, we will take a few minutes to review Bulletin 130 revisions and requirements. </a:t>
            </a:r>
            <a:endParaRPr sz="1200"/>
          </a:p>
        </p:txBody>
      </p:sp>
    </p:spTree>
    <p:extLst>
      <p:ext uri="{BB962C8B-B14F-4D97-AF65-F5344CB8AC3E}">
        <p14:creationId xmlns:p14="http://schemas.microsoft.com/office/powerpoint/2010/main" val="9469551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eeb58b9a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2eeb58b9af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000">
                <a:solidFill>
                  <a:srgbClr val="4E4E51"/>
                </a:solidFill>
                <a:latin typeface="Public Sans"/>
                <a:ea typeface="Public Sans"/>
                <a:cs typeface="Public Sans"/>
                <a:sym typeface="Public Sans"/>
              </a:rPr>
              <a:t>Lead:</a:t>
            </a:r>
            <a:endParaRPr sz="1000">
              <a:solidFill>
                <a:srgbClr val="4E4E51"/>
              </a:solidFill>
              <a:latin typeface="Public Sans"/>
              <a:ea typeface="Public Sans"/>
              <a:cs typeface="Public Sans"/>
              <a:sym typeface="Public Sans"/>
            </a:endParaRPr>
          </a:p>
          <a:p>
            <a:pPr marL="0" lvl="0" indent="0" algn="just" rtl="0">
              <a:lnSpc>
                <a:spcPct val="115000"/>
              </a:lnSpc>
              <a:spcBef>
                <a:spcPts val="0"/>
              </a:spcBef>
              <a:spcAft>
                <a:spcPts val="0"/>
              </a:spcAft>
              <a:buClr>
                <a:schemeClr val="dk1"/>
              </a:buClr>
              <a:buSzPts val="1100"/>
              <a:buFont typeface="Arial"/>
              <a:buNone/>
            </a:pPr>
            <a:r>
              <a:rPr lang="en" sz="1000">
                <a:solidFill>
                  <a:srgbClr val="4E4E51"/>
                </a:solidFill>
                <a:latin typeface="Public Sans"/>
                <a:ea typeface="Public Sans"/>
                <a:cs typeface="Public Sans"/>
                <a:sym typeface="Public Sans"/>
              </a:rPr>
              <a:t>LEADS offers more comprehensive training for evaluators. All first-time evaluators must attend a face-to-face training prior to evaluating. Following the training, evaluators must pass an assessment. </a:t>
            </a:r>
            <a:endParaRPr sz="1000">
              <a:solidFill>
                <a:srgbClr val="4E4E51"/>
              </a:solidFill>
              <a:latin typeface="Public Sans"/>
              <a:ea typeface="Public Sans"/>
              <a:cs typeface="Public Sans"/>
              <a:sym typeface="Public Sans"/>
            </a:endParaRPr>
          </a:p>
          <a:p>
            <a:pPr marL="0" lvl="0" indent="0" algn="just" rtl="0">
              <a:lnSpc>
                <a:spcPct val="115000"/>
              </a:lnSpc>
              <a:spcBef>
                <a:spcPts val="1200"/>
              </a:spcBef>
              <a:spcAft>
                <a:spcPts val="0"/>
              </a:spcAft>
              <a:buClr>
                <a:schemeClr val="dk1"/>
              </a:buClr>
              <a:buSzPts val="1100"/>
              <a:buFont typeface="Arial"/>
              <a:buNone/>
            </a:pPr>
            <a:r>
              <a:rPr lang="en" sz="1000">
                <a:solidFill>
                  <a:srgbClr val="4E4E51"/>
                </a:solidFill>
                <a:latin typeface="Public Sans"/>
                <a:ea typeface="Public Sans"/>
                <a:cs typeface="Public Sans"/>
                <a:sym typeface="Public Sans"/>
              </a:rPr>
              <a:t>Evaluators must pass the assessment annually to remain in good standing.</a:t>
            </a:r>
            <a:endParaRPr sz="1000">
              <a:solidFill>
                <a:srgbClr val="4E4E5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endParaRPr sz="1000">
              <a:solidFill>
                <a:srgbClr val="4D4D4F"/>
              </a:solidFill>
              <a:latin typeface="Public Sans"/>
              <a:ea typeface="Public Sans"/>
              <a:cs typeface="Public Sans"/>
              <a:sym typeface="Public Sans"/>
            </a:endParaRPr>
          </a:p>
          <a:p>
            <a:pPr marL="0" lvl="0" indent="0" algn="l" rtl="0">
              <a:spcBef>
                <a:spcPts val="1200"/>
              </a:spcBef>
              <a:spcAft>
                <a:spcPts val="0"/>
              </a:spcAft>
              <a:buNone/>
            </a:pPr>
            <a:endParaRPr sz="1000">
              <a:latin typeface="Public Sans"/>
              <a:ea typeface="Public Sans"/>
              <a:cs typeface="Public Sans"/>
              <a:sym typeface="Public Sans"/>
            </a:endParaRPr>
          </a:p>
        </p:txBody>
      </p:sp>
    </p:spTree>
    <p:extLst>
      <p:ext uri="{BB962C8B-B14F-4D97-AF65-F5344CB8AC3E}">
        <p14:creationId xmlns:p14="http://schemas.microsoft.com/office/powerpoint/2010/main" val="17081904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eeb58b9af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2eeb58b9a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Lead:</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The legacy system, Compass, is based on a 4 point scale. Effectiveness is transitioning to a 5 point scale with 3 being proficient and rock solid. NIET research on correlations between the Educator Rubric and student achievement is consistent with extant research, in that, an educator who is consistently teaching at that Proficient/3 level, will impact student learning to meet the expected one year’s growth target.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Because this system is designed to grow instructional and leadership skills, it will call attention to exemplary performance; however, the proficient range is where we will most commonly live and we will visit the highly effective and exemplary categories where we strive to be when we can. The 5-point scale gives more room for growth. Many may be accustomed to receiving higher scores, but it is important to remember that consistently performing at the proficient level will move students and this rubric will push us to grow as it now provides performances that we can work towards in the  exemplary level. </a:t>
            </a:r>
            <a:endParaRPr sz="1000">
              <a:latin typeface="Public Sans"/>
              <a:ea typeface="Public Sans"/>
              <a:cs typeface="Public Sans"/>
              <a:sym typeface="Public Sans"/>
            </a:endParaRPr>
          </a:p>
        </p:txBody>
      </p:sp>
    </p:spTree>
    <p:extLst>
      <p:ext uri="{BB962C8B-B14F-4D97-AF65-F5344CB8AC3E}">
        <p14:creationId xmlns:p14="http://schemas.microsoft.com/office/powerpoint/2010/main" val="24385767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eeb58b9af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2eeb58b9af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Lead: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Using data from nearly 5,000 teachers across nine states, NIET observed a strong and positive correlation between teacher observation scores and classroom value-added scores. </a:t>
            </a:r>
            <a:r>
              <a:rPr lang="en">
                <a:solidFill>
                  <a:schemeClr val="dk1"/>
                </a:solidFill>
                <a:latin typeface="Calibri"/>
                <a:ea typeface="Calibri"/>
                <a:cs typeface="Calibri"/>
                <a:sym typeface="Calibri"/>
              </a:rPr>
              <a:t>So, we can conclude that as educators grow in their instructional proficiency as measured by the standards on the rubric, student achievement also grows at a similar rate. This connection between increased instructional proficiency and student performance is the ultimate goal, to grow educators to grow students. We have learned that an educator who is consistently teaching at that “Proficient/3” level, will in students meeting the expected one year’s growth target. Note that consistently teaching within the 4 level results in student growth that is one standard deviation higher than a year’s growth and consistently teaching with the 5 level results in student growth that is two standard deviations above a year’s growth. </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1673028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eeb58b9af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eeb58b9a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Lead:</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LEADS will have some familiar components and some additions.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All evaluations will consist of a qualitative score worth 50% of the overall score and a quantitative score, or student growth score, worth 50% of the overall score. For educators, observations will continue to be included in the evaluation process and the Louisiana Educator Rubric will be used. In addition, educators will engage in reflection by completing a self assessment.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The quantitative scoring remains unchanged. This part includes VAM and SLTs, where SLTs make up the full 50% for non-VAM teachers. </a:t>
            </a:r>
            <a:endParaRPr sz="1000">
              <a:latin typeface="Public Sans"/>
              <a:ea typeface="Public Sans"/>
              <a:cs typeface="Public Sans"/>
              <a:sym typeface="Public Sans"/>
            </a:endParaRPr>
          </a:p>
        </p:txBody>
      </p:sp>
    </p:spTree>
    <p:extLst>
      <p:ext uri="{BB962C8B-B14F-4D97-AF65-F5344CB8AC3E}">
        <p14:creationId xmlns:p14="http://schemas.microsoft.com/office/powerpoint/2010/main" val="27585791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eeb58b9af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2eeb58b9af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Lead: </a:t>
            </a:r>
            <a:endParaRPr>
              <a:solidFill>
                <a:schemeClr val="dk1"/>
              </a:solidFill>
            </a:endParaRPr>
          </a:p>
          <a:p>
            <a:pPr marL="0" lvl="0" indent="0" algn="l" rtl="0">
              <a:spcBef>
                <a:spcPts val="0"/>
              </a:spcBef>
              <a:spcAft>
                <a:spcPts val="0"/>
              </a:spcAft>
              <a:buNone/>
            </a:pPr>
            <a:r>
              <a:rPr lang="en">
                <a:solidFill>
                  <a:schemeClr val="dk1"/>
                </a:solidFill>
              </a:rPr>
              <a:t>The blue represents the qualitative assessment score and the green represents the student growth or quanitative score. Each are worth 50% of the overall score. When looking at the full evaluation: Observations are averaged and account for 45%, self-assessments are averaged and account for 5%, VAM accounts for 35% and Student Learning Targets account for 15%. When no VAM score is present, SLTs account for 50% of the score. </a:t>
            </a:r>
            <a:endParaRPr/>
          </a:p>
        </p:txBody>
      </p:sp>
    </p:spTree>
    <p:extLst>
      <p:ext uri="{BB962C8B-B14F-4D97-AF65-F5344CB8AC3E}">
        <p14:creationId xmlns:p14="http://schemas.microsoft.com/office/powerpoint/2010/main" val="13059631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eeb58b9af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eeb58b9af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goal of the new evaluation system, LEADS, is differentiated support for evaluatees. Bulletin 130 provides the following minimum requirements: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New teachers in </a:t>
            </a:r>
            <a:r>
              <a:rPr lang="en" sz="1200">
                <a:solidFill>
                  <a:srgbClr val="434343"/>
                </a:solidFill>
                <a:latin typeface="Public Sans"/>
                <a:ea typeface="Public Sans"/>
                <a:cs typeface="Public Sans"/>
                <a:sym typeface="Public Sans"/>
              </a:rPr>
              <a:t>the first three years of teaching, will receive 3 observations.</a:t>
            </a:r>
            <a:endParaRPr sz="1200">
              <a:solidFill>
                <a:srgbClr val="434343"/>
              </a:solidFill>
              <a:latin typeface="Public Sans"/>
              <a:ea typeface="Public Sans"/>
              <a:cs typeface="Public Sans"/>
              <a:sym typeface="Public Sans"/>
            </a:endParaRPr>
          </a:p>
          <a:p>
            <a:pPr marL="457200" lvl="0" indent="-304800" algn="l" rtl="0">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For teachers with three years of experience and beyond, one unannounced observation shall be conducted. </a:t>
            </a:r>
            <a:endParaRPr sz="1200">
              <a:solidFill>
                <a:srgbClr val="434343"/>
              </a:solidFill>
              <a:latin typeface="Public Sans"/>
              <a:ea typeface="Public Sans"/>
              <a:cs typeface="Public Sans"/>
              <a:sym typeface="Public Sans"/>
            </a:endParaRPr>
          </a:p>
          <a:p>
            <a:pPr marL="914400" lvl="1" indent="-304800" algn="l" rtl="0">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If the first observation score is below 3.5, a second observation shall be conducted and shall be announced. </a:t>
            </a:r>
            <a:endParaRPr sz="1200">
              <a:solidFill>
                <a:srgbClr val="434343"/>
              </a:solidFill>
              <a:latin typeface="Public Sans"/>
              <a:ea typeface="Public Sans"/>
              <a:cs typeface="Public Sans"/>
              <a:sym typeface="Public Sans"/>
            </a:endParaRPr>
          </a:p>
          <a:p>
            <a:pPr marL="914400" lvl="1" indent="-304800" algn="l" rtl="0">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If the average of the first two observations is less than 2.5, a third observation shall be conducted and shall be unannounced. </a:t>
            </a:r>
            <a:endParaRPr sz="1200">
              <a:solidFill>
                <a:srgbClr val="434343"/>
              </a:solidFill>
              <a:latin typeface="Public Sans"/>
              <a:ea typeface="Public Sans"/>
              <a:cs typeface="Public Sans"/>
              <a:sym typeface="Public Sans"/>
            </a:endParaRPr>
          </a:p>
          <a:p>
            <a:pPr marL="0" lvl="0" indent="0" algn="just" rtl="0">
              <a:lnSpc>
                <a:spcPct val="115000"/>
              </a:lnSpc>
              <a:spcBef>
                <a:spcPts val="1200"/>
              </a:spcBef>
              <a:spcAft>
                <a:spcPts val="0"/>
              </a:spcAft>
              <a:buClr>
                <a:schemeClr val="dk1"/>
              </a:buClr>
              <a:buSzPts val="1100"/>
              <a:buFont typeface="Arial"/>
              <a:buNone/>
            </a:pPr>
            <a:r>
              <a:rPr lang="en" sz="1200">
                <a:solidFill>
                  <a:srgbClr val="4E4E51"/>
                </a:solidFill>
                <a:latin typeface="Public Sans"/>
                <a:ea typeface="Public Sans"/>
                <a:cs typeface="Public Sans"/>
                <a:sym typeface="Public Sans"/>
              </a:rPr>
              <a:t>This differentiation allows administrators to focus attention on new teachers and on those most in need of improvement, while ensuring that effective teachers receive targeted feedback and can continue focusing their efforts on student growth.</a:t>
            </a:r>
            <a:endParaRPr sz="1200">
              <a:solidFill>
                <a:schemeClr val="dk1"/>
              </a:solidFill>
              <a:latin typeface="Public Sans"/>
              <a:ea typeface="Public Sans"/>
              <a:cs typeface="Public Sans"/>
              <a:sym typeface="Public Sans"/>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360952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edf3ecb708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2edf3ecb708_0_10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15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3 min</a:t>
            </a:r>
            <a:endParaRPr sz="1200" b="1"/>
          </a:p>
          <a:p>
            <a:pPr marL="0" lvl="0" indent="0" algn="l" rtl="0">
              <a:spcBef>
                <a:spcPts val="0"/>
              </a:spcBef>
              <a:spcAft>
                <a:spcPts val="0"/>
              </a:spcAft>
              <a:buClr>
                <a:schemeClr val="dk1"/>
              </a:buClr>
              <a:buSzPts val="1100"/>
              <a:buFont typeface="Arial"/>
              <a:buNone/>
            </a:pPr>
            <a:r>
              <a:rPr lang="en" sz="1200">
                <a:solidFill>
                  <a:schemeClr val="dk1"/>
                </a:solidFill>
              </a:rPr>
              <a:t>Presenter first provides directions and purpose for this activity and models how to engage in Placemat Consensus.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We are now going to engage in a collaborative learning structure called Placemat Consensus to generate elements of an effective lesson. But, before we begin, I will model the structure for you. I need 1 or 2 volunteers for the model. Who will join me?</a:t>
            </a:r>
            <a:endParaRPr sz="1200" i="1">
              <a:solidFill>
                <a:schemeClr val="dk1"/>
              </a:solidFill>
            </a:endParaRPr>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u="sng"/>
              <a:t>Trainer Models</a:t>
            </a:r>
            <a:r>
              <a:rPr lang="en" sz="1200"/>
              <a:t>: On chart paper in the front of the room, the trainer and another 1-2 people (can be participants) will draw a placemat with enough sections for the two of them. They will use their section of the placemat (drawn on the chart) to identify things that are great in a salad or on a pizza. Each person will have their own color marker and write their ideas in their own section for </a:t>
            </a:r>
            <a:r>
              <a:rPr lang="en" sz="1200" b="1"/>
              <a:t>30 seconds </a:t>
            </a:r>
            <a:r>
              <a:rPr lang="en" sz="1200"/>
              <a:t>(individual accountability). Trainer will tell one ingredient and the others will agree or disagree. If they all agree/come to consensus, the trainer writes that ingredient in the center circle of the placemat. Then, the second person shares and the group either comes to consensus on the ingredient or not and the third person... </a:t>
            </a:r>
            <a:r>
              <a:rPr lang="en" sz="1200">
                <a:solidFill>
                  <a:schemeClr val="dk1"/>
                </a:solidFill>
              </a:rPr>
              <a:t>Each person writes their ingredient in the middle if agreed upon. </a:t>
            </a:r>
            <a:r>
              <a:rPr lang="en" sz="1200"/>
              <a:t>Do this for only a </a:t>
            </a:r>
            <a:r>
              <a:rPr lang="en" sz="1200" b="1" i="1"/>
              <a:t>few</a:t>
            </a:r>
            <a:r>
              <a:rPr lang="en" sz="1200"/>
              <a:t> ingredients to model. If they disagree, there is </a:t>
            </a:r>
            <a:r>
              <a:rPr lang="en" sz="1200" b="1"/>
              <a:t>not</a:t>
            </a:r>
            <a:r>
              <a:rPr lang="en" sz="1200"/>
              <a:t> “</a:t>
            </a:r>
            <a:r>
              <a:rPr lang="en" sz="1200" b="1"/>
              <a:t>consensus</a:t>
            </a:r>
            <a:r>
              <a:rPr lang="en" sz="1200"/>
              <a:t>” and it doesn’t get written in the center circle. (The model should only take about </a:t>
            </a:r>
            <a:r>
              <a:rPr lang="en" sz="1200" i="1" u="sng"/>
              <a:t>2 min total</a:t>
            </a:r>
            <a:r>
              <a:rPr lang="en" sz="1200"/>
              <a: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2 min</a:t>
            </a:r>
            <a:endParaRPr sz="1200" b="1"/>
          </a:p>
          <a:p>
            <a:pPr marL="0" lvl="0" indent="0" algn="l" rtl="0">
              <a:lnSpc>
                <a:spcPct val="100000"/>
              </a:lnSpc>
              <a:spcBef>
                <a:spcPts val="0"/>
              </a:spcBef>
              <a:spcAft>
                <a:spcPts val="0"/>
              </a:spcAft>
              <a:buSzPts val="1100"/>
              <a:buNone/>
            </a:pPr>
            <a:r>
              <a:rPr lang="en" sz="1200"/>
              <a:t>Say: </a:t>
            </a:r>
            <a:r>
              <a:rPr lang="en" sz="1200" i="1"/>
              <a:t>Now that we’ve modeled the structure for you, it’s your turn. Each table group has a piece of chart paper. Please take 30 seconds to create your placemat consensus map on your chart paper…Now, you will have </a:t>
            </a:r>
            <a:r>
              <a:rPr lang="en" sz="1200" b="1" i="1"/>
              <a:t>2 minutes</a:t>
            </a:r>
            <a:r>
              <a:rPr lang="en" sz="1200" i="1"/>
              <a:t> of </a:t>
            </a:r>
            <a:r>
              <a:rPr lang="en" sz="1200" b="1" i="1"/>
              <a:t>individual, quiet time</a:t>
            </a:r>
            <a:r>
              <a:rPr lang="en" sz="1200" i="1"/>
              <a:t> to respond in your space on the map to the prompt on the slide: </a:t>
            </a:r>
            <a:r>
              <a:rPr lang="en" sz="1200" b="1" i="1"/>
              <a:t>When you walk out of a lesson that was effective, what did it look and sound like? </a:t>
            </a:r>
            <a:r>
              <a:rPr lang="en" sz="1200" i="1"/>
              <a:t>Remember, each person in your table group needs a different color marker and should respond in their section of the chart.</a:t>
            </a:r>
            <a:r>
              <a:rPr lang="en" sz="1200"/>
              <a:t> </a:t>
            </a:r>
            <a:r>
              <a:rPr lang="en" sz="1200" i="1"/>
              <a:t>Go ahead and begin</a:t>
            </a:r>
            <a:r>
              <a:rPr lang="en" sz="1200"/>
              <a:t>.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Some possible elements of effective instruction teachers might list (presenter look fors): </a:t>
            </a:r>
            <a:endParaRPr sz="1200"/>
          </a:p>
          <a:p>
            <a:pPr marL="0" lvl="0" indent="-6350" algn="l" rtl="0">
              <a:lnSpc>
                <a:spcPct val="100000"/>
              </a:lnSpc>
              <a:spcBef>
                <a:spcPts val="0"/>
              </a:spcBef>
              <a:spcAft>
                <a:spcPts val="0"/>
              </a:spcAft>
              <a:buSzPts val="1200"/>
              <a:buFont typeface="Arial"/>
              <a:buChar char="•"/>
            </a:pPr>
            <a:r>
              <a:rPr lang="en" sz="1200"/>
              <a:t>Teacher clearly communicates the learning objective(s)</a:t>
            </a:r>
            <a:endParaRPr sz="1200"/>
          </a:p>
          <a:p>
            <a:pPr marL="0" lvl="0" indent="-6350" algn="l" rtl="0">
              <a:lnSpc>
                <a:spcPct val="100000"/>
              </a:lnSpc>
              <a:spcBef>
                <a:spcPts val="0"/>
              </a:spcBef>
              <a:spcAft>
                <a:spcPts val="0"/>
              </a:spcAft>
              <a:buSzPts val="1200"/>
              <a:buChar char="•"/>
            </a:pPr>
            <a:r>
              <a:rPr lang="en" sz="1200"/>
              <a:t>Differentiation to address various student needs</a:t>
            </a:r>
            <a:endParaRPr sz="1200"/>
          </a:p>
          <a:p>
            <a:pPr marL="0" lvl="0" indent="-6350" algn="l" rtl="0">
              <a:lnSpc>
                <a:spcPct val="100000"/>
              </a:lnSpc>
              <a:spcBef>
                <a:spcPts val="0"/>
              </a:spcBef>
              <a:spcAft>
                <a:spcPts val="0"/>
              </a:spcAft>
              <a:buSzPts val="1200"/>
              <a:buFont typeface="Arial"/>
              <a:buChar char="•"/>
            </a:pPr>
            <a:r>
              <a:rPr lang="en" sz="1200"/>
              <a:t>Students talking the majority of the time</a:t>
            </a:r>
            <a:endParaRPr sz="1200"/>
          </a:p>
          <a:p>
            <a:pPr marL="0" lvl="0" indent="-6350" algn="l" rtl="0">
              <a:lnSpc>
                <a:spcPct val="100000"/>
              </a:lnSpc>
              <a:spcBef>
                <a:spcPts val="0"/>
              </a:spcBef>
              <a:spcAft>
                <a:spcPts val="0"/>
              </a:spcAft>
              <a:buSzPts val="1200"/>
              <a:buFont typeface="Arial"/>
              <a:buChar char="•"/>
            </a:pPr>
            <a:r>
              <a:rPr lang="en" sz="1200"/>
              <a:t>Students doing the thinking and problem solving</a:t>
            </a:r>
            <a:endParaRPr sz="1200"/>
          </a:p>
          <a:p>
            <a:pPr marL="0" lvl="0" indent="-6350" algn="l" rtl="0">
              <a:lnSpc>
                <a:spcPct val="100000"/>
              </a:lnSpc>
              <a:spcBef>
                <a:spcPts val="0"/>
              </a:spcBef>
              <a:spcAft>
                <a:spcPts val="0"/>
              </a:spcAft>
              <a:buSzPts val="1200"/>
              <a:buFont typeface="Arial"/>
              <a:buChar char="•"/>
            </a:pPr>
            <a:r>
              <a:rPr lang="en" sz="1200"/>
              <a:t>Teacher has planned intentionally for students to share their thinking</a:t>
            </a:r>
            <a:endParaRPr sz="1200"/>
          </a:p>
          <a:p>
            <a:pPr marL="0" lvl="0" indent="-6350" algn="l" rtl="0">
              <a:lnSpc>
                <a:spcPct val="100000"/>
              </a:lnSpc>
              <a:spcBef>
                <a:spcPts val="0"/>
              </a:spcBef>
              <a:spcAft>
                <a:spcPts val="0"/>
              </a:spcAft>
              <a:buSzPts val="1200"/>
              <a:buFont typeface="Arial"/>
              <a:buChar char="•"/>
            </a:pPr>
            <a:r>
              <a:rPr lang="en" sz="1200"/>
              <a:t>Teacher might be making their own thinking visible by modeling thinking (metacognition) through a process</a:t>
            </a:r>
            <a:endParaRPr sz="1200"/>
          </a:p>
          <a:p>
            <a:pPr marL="0" lvl="0" indent="-6350" algn="l" rtl="0">
              <a:lnSpc>
                <a:spcPct val="100000"/>
              </a:lnSpc>
              <a:spcBef>
                <a:spcPts val="0"/>
              </a:spcBef>
              <a:spcAft>
                <a:spcPts val="0"/>
              </a:spcAft>
              <a:buSzPts val="1200"/>
              <a:buFont typeface="Arial"/>
              <a:buChar char="•"/>
            </a:pPr>
            <a:r>
              <a:rPr lang="en" sz="1200"/>
              <a:t>Students asking questions of the teacher and each other</a:t>
            </a:r>
            <a:endParaRPr sz="1200"/>
          </a:p>
          <a:p>
            <a:pPr marL="0" lvl="0" indent="-6350" algn="l" rtl="0">
              <a:lnSpc>
                <a:spcPct val="100000"/>
              </a:lnSpc>
              <a:spcBef>
                <a:spcPts val="0"/>
              </a:spcBef>
              <a:spcAft>
                <a:spcPts val="0"/>
              </a:spcAft>
              <a:buSzPts val="1200"/>
              <a:buFont typeface="Arial"/>
              <a:buChar char="•"/>
            </a:pPr>
            <a:r>
              <a:rPr lang="en" sz="1200"/>
              <a:t>Students making corrections to their work</a:t>
            </a:r>
            <a:endParaRPr sz="1200"/>
          </a:p>
          <a:p>
            <a:pPr marL="0" lvl="0" indent="-6350" algn="l" rtl="0">
              <a:lnSpc>
                <a:spcPct val="100000"/>
              </a:lnSpc>
              <a:spcBef>
                <a:spcPts val="0"/>
              </a:spcBef>
              <a:spcAft>
                <a:spcPts val="0"/>
              </a:spcAft>
              <a:buSzPts val="1200"/>
              <a:buFont typeface="Arial"/>
              <a:buChar char="•"/>
            </a:pPr>
            <a:r>
              <a:rPr lang="en" sz="1200"/>
              <a:t>Students co-constructing success criteria with the teacher</a:t>
            </a:r>
            <a:endParaRPr sz="1200"/>
          </a:p>
          <a:p>
            <a:pPr marL="0" lvl="0" indent="-6350" algn="l" rtl="0">
              <a:lnSpc>
                <a:spcPct val="100000"/>
              </a:lnSpc>
              <a:spcBef>
                <a:spcPts val="0"/>
              </a:spcBef>
              <a:spcAft>
                <a:spcPts val="0"/>
              </a:spcAft>
              <a:buSzPts val="1200"/>
              <a:buFont typeface="Arial"/>
              <a:buChar char="•"/>
            </a:pPr>
            <a:r>
              <a:rPr lang="en" sz="1200"/>
              <a:t>Teacher provides opportunities for students to collaborate with and learn from other students</a:t>
            </a:r>
            <a:endParaRPr sz="1200"/>
          </a:p>
          <a:p>
            <a:pPr marL="0" lvl="0" indent="-6350" algn="l" rtl="0">
              <a:lnSpc>
                <a:spcPct val="100000"/>
              </a:lnSpc>
              <a:spcBef>
                <a:spcPts val="0"/>
              </a:spcBef>
              <a:spcAft>
                <a:spcPts val="0"/>
              </a:spcAft>
              <a:buSzPts val="1200"/>
              <a:buFont typeface="Arial"/>
              <a:buChar char="•"/>
            </a:pPr>
            <a:r>
              <a:rPr lang="en" sz="1200"/>
              <a:t>Students are able to articulate what they're learning, why they're learning it, and how they know they have learned it</a:t>
            </a:r>
            <a:endParaRPr sz="1200"/>
          </a:p>
          <a:p>
            <a:pPr marL="0" lvl="0" indent="-6350" algn="l" rtl="0">
              <a:lnSpc>
                <a:spcPct val="100000"/>
              </a:lnSpc>
              <a:spcBef>
                <a:spcPts val="0"/>
              </a:spcBef>
              <a:spcAft>
                <a:spcPts val="0"/>
              </a:spcAft>
              <a:buSzPts val="1200"/>
              <a:buFont typeface="Arial"/>
              <a:buChar char="•"/>
            </a:pPr>
            <a:r>
              <a:rPr lang="en" sz="1200"/>
              <a:t>Students setting personal goals for their learning that they are able to verbalize and that are based on their own data </a:t>
            </a:r>
            <a:endParaRPr sz="1200"/>
          </a:p>
          <a:p>
            <a:pPr marL="0" lvl="0" indent="-6350" algn="l" rtl="0">
              <a:lnSpc>
                <a:spcPct val="100000"/>
              </a:lnSpc>
              <a:spcBef>
                <a:spcPts val="0"/>
              </a:spcBef>
              <a:spcAft>
                <a:spcPts val="0"/>
              </a:spcAft>
              <a:buSzPts val="1200"/>
              <a:buFont typeface="Arial"/>
              <a:buChar char="•"/>
            </a:pPr>
            <a:r>
              <a:rPr lang="en" sz="1200"/>
              <a:t>Opportunities for students to reflect on what they’ve learned </a:t>
            </a:r>
            <a:endParaRPr sz="1200"/>
          </a:p>
          <a:p>
            <a:pPr marL="0" lvl="0" indent="-6350" algn="l" rtl="0">
              <a:lnSpc>
                <a:spcPct val="100000"/>
              </a:lnSpc>
              <a:spcBef>
                <a:spcPts val="0"/>
              </a:spcBef>
              <a:spcAft>
                <a:spcPts val="0"/>
              </a:spcAft>
              <a:buSzPts val="1200"/>
              <a:buFont typeface="Arial"/>
              <a:buChar char="•"/>
            </a:pPr>
            <a:r>
              <a:rPr lang="en" sz="1200"/>
              <a:t>Opportunities for students to self-monitor/assess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3 min</a:t>
            </a:r>
            <a:endParaRPr sz="1200" b="1"/>
          </a:p>
          <a:p>
            <a:pPr marL="0" lvl="0" indent="0" algn="l" rtl="0">
              <a:lnSpc>
                <a:spcPct val="100000"/>
              </a:lnSpc>
              <a:spcBef>
                <a:spcPts val="0"/>
              </a:spcBef>
              <a:spcAft>
                <a:spcPts val="0"/>
              </a:spcAft>
              <a:buNone/>
            </a:pPr>
            <a:r>
              <a:rPr lang="en" sz="1200"/>
              <a:t>Say: </a:t>
            </a:r>
            <a:r>
              <a:rPr lang="en" sz="1200" i="1"/>
              <a:t>Now, your table group will take the next </a:t>
            </a:r>
            <a:r>
              <a:rPr lang="en" sz="1200" b="1" i="1"/>
              <a:t>3 minutes </a:t>
            </a:r>
            <a:r>
              <a:rPr lang="en" sz="1200" i="1"/>
              <a:t>to share ideas. Remember, the elements of effective instruction that you all agree upon should be recorded in the middle of your consensus map.</a:t>
            </a:r>
            <a:endParaRPr sz="1200" i="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7 min</a:t>
            </a:r>
            <a:endParaRPr sz="1200" b="1"/>
          </a:p>
          <a:p>
            <a:pPr marL="0" lvl="0" indent="0" algn="l" rtl="0">
              <a:lnSpc>
                <a:spcPct val="100000"/>
              </a:lnSpc>
              <a:spcBef>
                <a:spcPts val="0"/>
              </a:spcBef>
              <a:spcAft>
                <a:spcPts val="0"/>
              </a:spcAft>
              <a:buNone/>
            </a:pPr>
            <a:r>
              <a:rPr lang="en" sz="1200"/>
              <a:t>Say: </a:t>
            </a:r>
            <a:r>
              <a:rPr lang="en" sz="1200" i="1"/>
              <a:t>Alright, now that you’ve come to consensus, let’s have one member of each table group stay with the team’s chart (on the wall) while everyone else sits back down. We’re going to generate a chart of elements of an effective lesson for our entire group.</a:t>
            </a:r>
            <a:endParaRPr sz="1200" i="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a:t>
            </a:r>
            <a:r>
              <a:rPr lang="en" sz="1200" b="1"/>
              <a:t>7 min</a:t>
            </a:r>
            <a:r>
              <a:rPr lang="en" sz="1200"/>
              <a:t>) The trainer will call on each team (6-8 teams randomly for a large group) to share 1 element from their group that they came to consensus about regarding what an effective lesson looks and sounds like. Someone should be designated to create the chart in the front of the room…to create a </a:t>
            </a:r>
            <a:r>
              <a:rPr lang="en" sz="1200" b="1"/>
              <a:t>running list </a:t>
            </a:r>
            <a:r>
              <a:rPr lang="en" sz="1200"/>
              <a:t>of “Elements of an Effective Lesson” that will be displayed and referenced throughout the rest of the training. Call attention to (and celebrate) the elements of effective instruction that are “student-focused” and emphasize that evidence of effective instruction is more than just what a “teacher” says and does (remember the impact…what impact does a teacher’s actions have on student learning?).</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Transition: </a:t>
            </a:r>
            <a:r>
              <a:rPr lang="en" sz="1200" i="1"/>
              <a:t>So, our actions, as teachers, impact our students’ ability to learn.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eeb58b9af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eeb58b9af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Within five days following an observation, educators will engage with their observer/evaluator in a post conference, where the educator will reflect on their lesson and the evaluator will share feedback on a reinforcement and refinement area via the post conference plan. </a:t>
            </a:r>
            <a:endParaRPr/>
          </a:p>
        </p:txBody>
      </p:sp>
    </p:spTree>
    <p:extLst>
      <p:ext uri="{BB962C8B-B14F-4D97-AF65-F5344CB8AC3E}">
        <p14:creationId xmlns:p14="http://schemas.microsoft.com/office/powerpoint/2010/main" val="5932107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eeb58b9af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eeb58b9af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rgbClr val="4E4E51"/>
              </a:solidFill>
              <a:latin typeface="Public Sans"/>
              <a:ea typeface="Public Sans"/>
              <a:cs typeface="Public Sans"/>
              <a:sym typeface="Public Sans"/>
            </a:endParaRPr>
          </a:p>
          <a:p>
            <a:pPr marL="0" lvl="0" indent="0" algn="just" rtl="0">
              <a:lnSpc>
                <a:spcPct val="115000"/>
              </a:lnSpc>
              <a:spcBef>
                <a:spcPts val="0"/>
              </a:spcBef>
              <a:spcAft>
                <a:spcPts val="0"/>
              </a:spcAft>
              <a:buClr>
                <a:schemeClr val="dk1"/>
              </a:buClr>
              <a:buSzPts val="1100"/>
              <a:buFont typeface="Arial"/>
              <a:buNone/>
            </a:pPr>
            <a:r>
              <a:rPr lang="en" sz="1200">
                <a:solidFill>
                  <a:srgbClr val="4E4E51"/>
                </a:solidFill>
                <a:latin typeface="Public Sans"/>
                <a:ea typeface="Public Sans"/>
                <a:cs typeface="Public Sans"/>
                <a:sym typeface="Public Sans"/>
              </a:rPr>
              <a:t>Each observation results in an identified targeted area for refinement which will be reflected in the Professional Growth Plan. These plans are individualized based on refinement area. Highly reflective teachers may identify their own actions toward improvement during the post-conference. The number of actions and type of actions will vary based on teacher need. The individual who supports the educator through the follow-up coaching  and support cycle is not limited to the person who observed the lesson. Responsibilities (or assignments) for coaching and supporting teachers following an observation and post conference can be distributed among school and teacher leaders as appropriate (principals, assistant principals, deans, instructional coaches, mentor teachers or content leaders). </a:t>
            </a:r>
            <a:endParaRPr sz="1200">
              <a:solidFill>
                <a:srgbClr val="4E4E51"/>
              </a:solidFill>
              <a:latin typeface="Public Sans"/>
              <a:ea typeface="Public Sans"/>
              <a:cs typeface="Public Sans"/>
              <a:sym typeface="Public Sans"/>
            </a:endParaRPr>
          </a:p>
          <a:p>
            <a:pPr marL="0" lvl="0" indent="0" algn="just" rtl="0">
              <a:lnSpc>
                <a:spcPct val="115000"/>
              </a:lnSpc>
              <a:spcBef>
                <a:spcPts val="1200"/>
              </a:spcBef>
              <a:spcAft>
                <a:spcPts val="0"/>
              </a:spcAft>
              <a:buClr>
                <a:schemeClr val="dk1"/>
              </a:buClr>
              <a:buSzPts val="1100"/>
              <a:buFont typeface="Arial"/>
              <a:buNone/>
            </a:pPr>
            <a:r>
              <a:rPr lang="en" sz="1200">
                <a:solidFill>
                  <a:srgbClr val="434343"/>
                </a:solidFill>
                <a:latin typeface="Public Sans"/>
                <a:ea typeface="Public Sans"/>
                <a:cs typeface="Public Sans"/>
                <a:sym typeface="Public Sans"/>
              </a:rPr>
              <a:t>A targeted </a:t>
            </a:r>
            <a:r>
              <a:rPr lang="en" sz="1200" b="1">
                <a:solidFill>
                  <a:srgbClr val="434343"/>
                </a:solidFill>
                <a:latin typeface="Public Sans"/>
                <a:ea typeface="Public Sans"/>
                <a:cs typeface="Public Sans"/>
                <a:sym typeface="Public Sans"/>
              </a:rPr>
              <a:t>informal observation</a:t>
            </a:r>
            <a:r>
              <a:rPr lang="en" sz="1200">
                <a:solidFill>
                  <a:srgbClr val="434343"/>
                </a:solidFill>
                <a:latin typeface="Public Sans"/>
                <a:ea typeface="Public Sans"/>
                <a:cs typeface="Public Sans"/>
                <a:sym typeface="Public Sans"/>
              </a:rPr>
              <a:t> will be conducted at least two, not more than six, weeks following the post-conference. </a:t>
            </a:r>
            <a:endParaRPr sz="1200">
              <a:solidFill>
                <a:schemeClr val="dk1"/>
              </a:solidFill>
              <a:latin typeface="Public Sans"/>
              <a:ea typeface="Public Sans"/>
              <a:cs typeface="Public Sans"/>
              <a:sym typeface="Public Sans"/>
            </a:endParaRPr>
          </a:p>
          <a:p>
            <a:pPr marL="0" lvl="0" indent="0" algn="just" rtl="0">
              <a:lnSpc>
                <a:spcPct val="115000"/>
              </a:lnSpc>
              <a:spcBef>
                <a:spcPts val="1200"/>
              </a:spcBef>
              <a:spcAft>
                <a:spcPts val="1200"/>
              </a:spcAft>
              <a:buClr>
                <a:schemeClr val="dk1"/>
              </a:buClr>
              <a:buSzPts val="1100"/>
              <a:buFont typeface="Arial"/>
              <a:buNone/>
            </a:pPr>
            <a:r>
              <a:rPr lang="en" sz="1200">
                <a:solidFill>
                  <a:srgbClr val="4E4E51"/>
                </a:solidFill>
                <a:latin typeface="Public Sans"/>
                <a:ea typeface="Public Sans"/>
                <a:cs typeface="Public Sans"/>
                <a:sym typeface="Public Sans"/>
              </a:rPr>
              <a:t>The plan is a living document in that it is revisited following each observation and can be adjusted as needed. </a:t>
            </a:r>
            <a:endParaRPr/>
          </a:p>
        </p:txBody>
      </p:sp>
    </p:spTree>
    <p:extLst>
      <p:ext uri="{BB962C8B-B14F-4D97-AF65-F5344CB8AC3E}">
        <p14:creationId xmlns:p14="http://schemas.microsoft.com/office/powerpoint/2010/main" val="29092752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279abfe882b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5" name="Google Shape;1135;g279abfe882b_0_10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2 hrs 45 min into the training at the start of this slide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Say: </a:t>
            </a:r>
            <a:r>
              <a:rPr lang="en" sz="1200" i="1">
                <a:solidFill>
                  <a:schemeClr val="dk1"/>
                </a:solidFill>
              </a:rPr>
              <a:t>Now, as we wrap up our training, we will take time to reflect and consider next steps.</a:t>
            </a:r>
            <a:endParaRPr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2edf3ecb708_0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2edf3ecb708_0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5 min</a:t>
            </a:r>
            <a:endParaRPr sz="1200"/>
          </a:p>
          <a:p>
            <a:pPr marL="0" lvl="0" indent="0" algn="l" rtl="0">
              <a:spcBef>
                <a:spcPts val="0"/>
              </a:spcBef>
              <a:spcAft>
                <a:spcPts val="0"/>
              </a:spcAft>
              <a:buNone/>
            </a:pPr>
            <a:endParaRPr sz="1200" b="1"/>
          </a:p>
          <a:p>
            <a:pPr marL="0" lvl="0" indent="0" algn="l" rtl="0">
              <a:spcBef>
                <a:spcPts val="0"/>
              </a:spcBef>
              <a:spcAft>
                <a:spcPts val="0"/>
              </a:spcAft>
              <a:buNone/>
            </a:pPr>
            <a:r>
              <a:rPr lang="en" sz="1200" b="1"/>
              <a:t>3 min</a:t>
            </a:r>
            <a:endParaRPr sz="1200" b="1"/>
          </a:p>
          <a:p>
            <a:pPr marL="0" lvl="0" indent="0" algn="l" rtl="0">
              <a:spcBef>
                <a:spcPts val="0"/>
              </a:spcBef>
              <a:spcAft>
                <a:spcPts val="0"/>
              </a:spcAft>
              <a:buNone/>
            </a:pPr>
            <a:r>
              <a:rPr lang="en" sz="1200"/>
              <a:t>Say: </a:t>
            </a:r>
            <a:r>
              <a:rPr lang="en" sz="1200" i="1"/>
              <a:t>We saw this slide at the beginning of our training and were introduced at that time to the mindset shift that we all need to embrace as we transition to LEADS. Now that we’ve deepened our understanding of the new Educator Evaluation System, let’s revisit the growth mindset. </a:t>
            </a:r>
            <a:r>
              <a:rPr lang="en" sz="1200" b="1" i="1"/>
              <a:t>How does the Louisiana Educator Evaluation System support a growth mindset? </a:t>
            </a:r>
            <a:r>
              <a:rPr lang="en" sz="1200" i="1"/>
              <a:t>Think for a minute. </a:t>
            </a:r>
            <a:r>
              <a:rPr lang="en" sz="1200"/>
              <a:t>(Presenter allows 30 seconds of think time.) </a:t>
            </a:r>
            <a:r>
              <a:rPr lang="en" sz="1200" i="1"/>
              <a:t>Turn to your shoulder partner and discuss. </a:t>
            </a:r>
            <a:r>
              <a:rPr lang="en" sz="1200"/>
              <a:t>(Presenter allows 2 minutes for partner talk.)</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b="1"/>
              <a:t>2 min</a:t>
            </a:r>
            <a:endParaRPr sz="1200" b="1"/>
          </a:p>
          <a:p>
            <a:pPr marL="0" lvl="0" indent="0" algn="l" rtl="0">
              <a:spcBef>
                <a:spcPts val="0"/>
              </a:spcBef>
              <a:spcAft>
                <a:spcPts val="0"/>
              </a:spcAft>
              <a:buNone/>
            </a:pPr>
            <a:r>
              <a:rPr lang="en" sz="1200"/>
              <a:t>(Presenter calls on 2-4 volunteers to share their response or their partner’s response to the question.)</a:t>
            </a:r>
            <a:endParaRPr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279abfe882b_0_1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9" name="Google Shape;1149;g279abfe882b_0_10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2 min </a:t>
            </a:r>
            <a:endParaRPr sz="1200"/>
          </a:p>
          <a:p>
            <a:pPr marL="0" lvl="0" indent="0" algn="l" rtl="0">
              <a:lnSpc>
                <a:spcPct val="100000"/>
              </a:lnSpc>
              <a:spcBef>
                <a:spcPts val="0"/>
              </a:spcBef>
              <a:spcAft>
                <a:spcPts val="0"/>
              </a:spcAft>
              <a:buSzPts val="1400"/>
              <a:buNone/>
            </a:pPr>
            <a:r>
              <a:rPr lang="en" sz="1200"/>
              <a:t>Presenter Note: The presenter should have teachers write their responses on a sticky note and collect responses for the Instructional Leadership Team (ILT) to review.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Say: </a:t>
            </a:r>
            <a:r>
              <a:rPr lang="en" sz="1200" i="1"/>
              <a:t>It’s important for us to reflect on what we’ve learned today and how it will impact our teaching and our students. Take a sticky note and record your reflections to the following 2 questions:</a:t>
            </a:r>
            <a:endParaRPr sz="1200" i="1"/>
          </a:p>
          <a:p>
            <a:pPr marL="457200" lvl="0" indent="-304800" algn="l" rtl="0">
              <a:lnSpc>
                <a:spcPct val="100000"/>
              </a:lnSpc>
              <a:spcBef>
                <a:spcPts val="0"/>
              </a:spcBef>
              <a:spcAft>
                <a:spcPts val="0"/>
              </a:spcAft>
              <a:buSzPts val="1200"/>
              <a:buChar char="●"/>
            </a:pPr>
            <a:r>
              <a:rPr lang="en" sz="1200" i="1"/>
              <a:t>How will the Louisiana Educator Rubric and Evaluation System support student growth in your classroom?   </a:t>
            </a:r>
            <a:endParaRPr sz="1200" i="1"/>
          </a:p>
          <a:p>
            <a:pPr marL="457200" lvl="0" indent="-304800" algn="l" rtl="0">
              <a:lnSpc>
                <a:spcPct val="100000"/>
              </a:lnSpc>
              <a:spcBef>
                <a:spcPts val="0"/>
              </a:spcBef>
              <a:spcAft>
                <a:spcPts val="0"/>
              </a:spcAft>
              <a:buSzPts val="1200"/>
              <a:buChar char="●"/>
            </a:pPr>
            <a:r>
              <a:rPr lang="en" sz="1200" i="1"/>
              <a:t>One thing I plan to do to grow as a teacher is…</a:t>
            </a:r>
            <a:endParaRPr sz="1200" i="1"/>
          </a:p>
          <a:p>
            <a:pPr marL="0" lvl="0" indent="0" algn="l" rtl="0">
              <a:lnSpc>
                <a:spcPct val="100000"/>
              </a:lnSpc>
              <a:spcBef>
                <a:spcPts val="0"/>
              </a:spcBef>
              <a:spcAft>
                <a:spcPts val="0"/>
              </a:spcAft>
              <a:buSzPts val="1400"/>
              <a:buNone/>
            </a:pPr>
            <a:endParaRPr sz="1200" i="1"/>
          </a:p>
          <a:p>
            <a:pPr marL="0" lvl="0" indent="0" algn="l" rtl="0">
              <a:lnSpc>
                <a:spcPct val="100000"/>
              </a:lnSpc>
              <a:spcBef>
                <a:spcPts val="0"/>
              </a:spcBef>
              <a:spcAft>
                <a:spcPts val="0"/>
              </a:spcAft>
              <a:buSzPts val="1400"/>
              <a:buNone/>
            </a:pPr>
            <a:r>
              <a:rPr lang="en" sz="1200"/>
              <a:t>Say: </a:t>
            </a:r>
            <a:r>
              <a:rPr lang="en" sz="1200" i="1"/>
              <a:t>Please leave your sticky notes on the table. Thank you for your engagement and your ownership of learning demonstrated today!</a:t>
            </a:r>
            <a:endParaRPr sz="1200" i="1"/>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2edf3ecb708_0_3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7" name="Google Shape;1157;g2edf3ecb708_0_3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rPr>
              <a:t>2 hrs 53 min into the afternoon session at this slide/end of training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edf3ecb708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2edf3ecb708_0_1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3 min</a:t>
            </a:r>
            <a:endParaRPr sz="1200"/>
          </a:p>
          <a:p>
            <a:pPr marL="0" lvl="0" indent="0" algn="l" rtl="0">
              <a:lnSpc>
                <a:spcPct val="100000"/>
              </a:lnSpc>
              <a:spcBef>
                <a:spcPts val="0"/>
              </a:spcBef>
              <a:spcAft>
                <a:spcPts val="0"/>
              </a:spcAft>
              <a:buNone/>
            </a:pPr>
            <a:r>
              <a:rPr lang="en" sz="1200"/>
              <a:t>Presenter will ask teachers to reflect on the placemat consensus activity they just engaged in with the questions on the slide (why this question? Why this way?)</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Say: </a:t>
            </a:r>
            <a:r>
              <a:rPr lang="en" sz="1200" i="1"/>
              <a:t>Why did we ask you to identify elements of an effective lesson and then come to consensus as a team on those elements?</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Presenter will call on a few participants to share their responses to “why this question” and “why this way”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Possible responses: </a:t>
            </a:r>
            <a:endParaRPr sz="1200"/>
          </a:p>
          <a:p>
            <a:pPr marL="457200" lvl="0" indent="-304800" algn="l" rtl="0">
              <a:lnSpc>
                <a:spcPct val="100000"/>
              </a:lnSpc>
              <a:spcBef>
                <a:spcPts val="0"/>
              </a:spcBef>
              <a:spcAft>
                <a:spcPts val="0"/>
              </a:spcAft>
              <a:buSzPts val="1200"/>
              <a:buChar char="●"/>
            </a:pPr>
            <a:r>
              <a:rPr lang="en" sz="1200"/>
              <a:t>We needed to have some ownership in the learning today</a:t>
            </a:r>
            <a:endParaRPr sz="1200"/>
          </a:p>
          <a:p>
            <a:pPr marL="457200" lvl="0" indent="-304800" algn="l" rtl="0">
              <a:lnSpc>
                <a:spcPct val="100000"/>
              </a:lnSpc>
              <a:spcBef>
                <a:spcPts val="0"/>
              </a:spcBef>
              <a:spcAft>
                <a:spcPts val="0"/>
              </a:spcAft>
              <a:buSzPts val="1200"/>
              <a:buChar char="●"/>
            </a:pPr>
            <a:r>
              <a:rPr lang="en" sz="1200"/>
              <a:t>It is important to consider what background knowledge and understanding everyone in the room has collectively (what common language about rock solid teaching and learning do we already have as a collective group of educators/as a school)</a:t>
            </a:r>
            <a:endParaRPr sz="1200"/>
          </a:p>
          <a:p>
            <a:pPr marL="457200" lvl="0" indent="-304800" algn="l" rtl="0">
              <a:lnSpc>
                <a:spcPct val="100000"/>
              </a:lnSpc>
              <a:spcBef>
                <a:spcPts val="0"/>
              </a:spcBef>
              <a:spcAft>
                <a:spcPts val="0"/>
              </a:spcAft>
              <a:buSzPts val="1200"/>
              <a:buChar char="●"/>
            </a:pPr>
            <a:r>
              <a:rPr lang="en" sz="1200"/>
              <a:t>So that we can all agree on some of the common elements of rock solid teaching and learning</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Transition: </a:t>
            </a:r>
            <a:r>
              <a:rPr lang="en" sz="1200" i="1"/>
              <a:t>Great responses! Please also keep in mind, this activity was important because to set up today’s learning because we come into this learning already equipped with knowledge of instructional best practices…and many of these practices that you all generated are on the Louisiana Educator Rubric. You’ll have multiple opportunities throughout the rubric deep dives today to revisit your placemat consensus maps and make those connections. Now, let’s take a moment to see what research says are important elements of effective teaching and learning</a:t>
            </a:r>
            <a:r>
              <a:rPr lang="en" sz="1200"/>
              <a:t>……</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ldoecommunications@la.gov"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1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1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12"/>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12"/>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 No footer - Teal 1">
  <p:cSld name="Title and body - No footer - Teal">
    <p:spTree>
      <p:nvGrpSpPr>
        <p:cNvPr id="1" name="Shape 69"/>
        <p:cNvGrpSpPr/>
        <p:nvPr/>
      </p:nvGrpSpPr>
      <p:grpSpPr>
        <a:xfrm>
          <a:off x="0" y="0"/>
          <a:ext cx="0" cy="0"/>
          <a:chOff x="0" y="0"/>
          <a:chExt cx="0" cy="0"/>
        </a:xfrm>
      </p:grpSpPr>
      <p:sp>
        <p:nvSpPr>
          <p:cNvPr id="70" name="Google Shape;70;g279abfe882b_0_204"/>
          <p:cNvSpPr txBox="1">
            <a:spLocks noGrp="1"/>
          </p:cNvSpPr>
          <p:nvPr>
            <p:ph type="title"/>
          </p:nvPr>
        </p:nvSpPr>
        <p:spPr>
          <a:xfrm>
            <a:off x="311700" y="1402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sz="2800"/>
            </a:lvl1pPr>
            <a:lvl2pPr lvl="1" algn="l" rtl="0">
              <a:lnSpc>
                <a:spcPct val="100000"/>
              </a:lnSpc>
              <a:spcBef>
                <a:spcPts val="0"/>
              </a:spcBef>
              <a:spcAft>
                <a:spcPts val="0"/>
              </a:spcAft>
              <a:buSzPts val="2100"/>
              <a:buNone/>
              <a:defRPr sz="1100"/>
            </a:lvl2pPr>
            <a:lvl3pPr lvl="2" algn="l" rtl="0">
              <a:lnSpc>
                <a:spcPct val="100000"/>
              </a:lnSpc>
              <a:spcBef>
                <a:spcPts val="0"/>
              </a:spcBef>
              <a:spcAft>
                <a:spcPts val="0"/>
              </a:spcAft>
              <a:buSzPts val="2100"/>
              <a:buNone/>
              <a:defRPr sz="1100"/>
            </a:lvl3pPr>
            <a:lvl4pPr lvl="3" algn="l" rtl="0">
              <a:lnSpc>
                <a:spcPct val="100000"/>
              </a:lnSpc>
              <a:spcBef>
                <a:spcPts val="0"/>
              </a:spcBef>
              <a:spcAft>
                <a:spcPts val="0"/>
              </a:spcAft>
              <a:buSzPts val="2100"/>
              <a:buNone/>
              <a:defRPr sz="1100"/>
            </a:lvl4pPr>
            <a:lvl5pPr lvl="4" algn="l" rtl="0">
              <a:lnSpc>
                <a:spcPct val="100000"/>
              </a:lnSpc>
              <a:spcBef>
                <a:spcPts val="0"/>
              </a:spcBef>
              <a:spcAft>
                <a:spcPts val="0"/>
              </a:spcAft>
              <a:buSzPts val="2100"/>
              <a:buNone/>
              <a:defRPr sz="1100"/>
            </a:lvl5pPr>
            <a:lvl6pPr lvl="5" algn="l" rtl="0">
              <a:lnSpc>
                <a:spcPct val="100000"/>
              </a:lnSpc>
              <a:spcBef>
                <a:spcPts val="0"/>
              </a:spcBef>
              <a:spcAft>
                <a:spcPts val="0"/>
              </a:spcAft>
              <a:buSzPts val="2100"/>
              <a:buNone/>
              <a:defRPr sz="1100"/>
            </a:lvl6pPr>
            <a:lvl7pPr lvl="6" algn="l" rtl="0">
              <a:lnSpc>
                <a:spcPct val="100000"/>
              </a:lnSpc>
              <a:spcBef>
                <a:spcPts val="0"/>
              </a:spcBef>
              <a:spcAft>
                <a:spcPts val="0"/>
              </a:spcAft>
              <a:buSzPts val="2100"/>
              <a:buNone/>
              <a:defRPr sz="1100"/>
            </a:lvl7pPr>
            <a:lvl8pPr lvl="7" algn="l" rtl="0">
              <a:lnSpc>
                <a:spcPct val="100000"/>
              </a:lnSpc>
              <a:spcBef>
                <a:spcPts val="0"/>
              </a:spcBef>
              <a:spcAft>
                <a:spcPts val="0"/>
              </a:spcAft>
              <a:buSzPts val="2100"/>
              <a:buNone/>
              <a:defRPr sz="1100"/>
            </a:lvl8pPr>
            <a:lvl9pPr lvl="8" algn="l" rtl="0">
              <a:lnSpc>
                <a:spcPct val="100000"/>
              </a:lnSpc>
              <a:spcBef>
                <a:spcPts val="0"/>
              </a:spcBef>
              <a:spcAft>
                <a:spcPts val="0"/>
              </a:spcAft>
              <a:buSzPts val="2100"/>
              <a:buNone/>
              <a:defRPr sz="1100"/>
            </a:lvl9pPr>
          </a:lstStyle>
          <a:p>
            <a:endParaRPr/>
          </a:p>
        </p:txBody>
      </p:sp>
      <p:sp>
        <p:nvSpPr>
          <p:cNvPr id="71" name="Google Shape;71;g279abfe882b_0_204"/>
          <p:cNvSpPr txBox="1">
            <a:spLocks noGrp="1"/>
          </p:cNvSpPr>
          <p:nvPr>
            <p:ph type="body" idx="1"/>
          </p:nvPr>
        </p:nvSpPr>
        <p:spPr>
          <a:xfrm>
            <a:off x="311700" y="848075"/>
            <a:ext cx="8520600" cy="3774600"/>
          </a:xfrm>
          <a:prstGeom prst="rect">
            <a:avLst/>
          </a:prstGeom>
          <a:noFill/>
          <a:ln>
            <a:noFill/>
          </a:ln>
        </p:spPr>
        <p:txBody>
          <a:bodyPr spcFirstLastPara="1" wrap="square" lIns="68575" tIns="68575" rIns="68575" bIns="68575" anchor="t" anchorCtr="0">
            <a:noAutofit/>
          </a:bodyPr>
          <a:lstStyle>
            <a:lvl1pPr marL="457200" lvl="0" indent="-317500" algn="l" rtl="0">
              <a:lnSpc>
                <a:spcPct val="100000"/>
              </a:lnSpc>
              <a:spcBef>
                <a:spcPts val="0"/>
              </a:spcBef>
              <a:spcAft>
                <a:spcPts val="0"/>
              </a:spcAft>
              <a:buSzPts val="1400"/>
              <a:buChar char="●"/>
              <a:defRPr sz="1800"/>
            </a:lvl1pPr>
            <a:lvl2pPr marL="914400" lvl="1" indent="-317500" algn="l" rtl="0">
              <a:lnSpc>
                <a:spcPct val="100000"/>
              </a:lnSpc>
              <a:spcBef>
                <a:spcPts val="0"/>
              </a:spcBef>
              <a:spcAft>
                <a:spcPts val="0"/>
              </a:spcAft>
              <a:buSzPts val="1400"/>
              <a:buChar char="○"/>
              <a:defRPr sz="1800"/>
            </a:lvl2pPr>
            <a:lvl3pPr marL="1371600" lvl="2" indent="-317500" algn="l" rtl="0">
              <a:lnSpc>
                <a:spcPct val="100000"/>
              </a:lnSpc>
              <a:spcBef>
                <a:spcPts val="0"/>
              </a:spcBef>
              <a:spcAft>
                <a:spcPts val="0"/>
              </a:spcAft>
              <a:buSzPts val="1400"/>
              <a:buChar char="■"/>
              <a:defRPr sz="1800"/>
            </a:lvl3pPr>
            <a:lvl4pPr marL="1828800" lvl="3" indent="-317500" algn="l" rtl="0">
              <a:lnSpc>
                <a:spcPct val="100000"/>
              </a:lnSpc>
              <a:spcBef>
                <a:spcPts val="0"/>
              </a:spcBef>
              <a:spcAft>
                <a:spcPts val="0"/>
              </a:spcAft>
              <a:buSzPts val="1400"/>
              <a:buChar char="●"/>
              <a:defRPr sz="1800"/>
            </a:lvl4pPr>
            <a:lvl5pPr marL="2286000" lvl="4" indent="-317500" algn="l" rtl="0">
              <a:lnSpc>
                <a:spcPct val="100000"/>
              </a:lnSpc>
              <a:spcBef>
                <a:spcPts val="0"/>
              </a:spcBef>
              <a:spcAft>
                <a:spcPts val="0"/>
              </a:spcAft>
              <a:buSzPts val="1400"/>
              <a:buChar char="○"/>
              <a:defRPr sz="1800"/>
            </a:lvl5pPr>
            <a:lvl6pPr marL="2743200" lvl="5" indent="-317500" algn="l" rtl="0">
              <a:lnSpc>
                <a:spcPct val="100000"/>
              </a:lnSpc>
              <a:spcBef>
                <a:spcPts val="0"/>
              </a:spcBef>
              <a:spcAft>
                <a:spcPts val="0"/>
              </a:spcAft>
              <a:buSzPts val="1400"/>
              <a:buChar char="■"/>
              <a:defRPr sz="1800"/>
            </a:lvl6pPr>
            <a:lvl7pPr marL="3200400" lvl="6" indent="-317500" algn="l" rtl="0">
              <a:lnSpc>
                <a:spcPct val="100000"/>
              </a:lnSpc>
              <a:spcBef>
                <a:spcPts val="0"/>
              </a:spcBef>
              <a:spcAft>
                <a:spcPts val="0"/>
              </a:spcAft>
              <a:buSzPts val="1400"/>
              <a:buChar char="●"/>
              <a:defRPr sz="1800"/>
            </a:lvl7pPr>
            <a:lvl8pPr marL="3657600" lvl="7" indent="-317500" algn="l" rtl="0">
              <a:lnSpc>
                <a:spcPct val="100000"/>
              </a:lnSpc>
              <a:spcBef>
                <a:spcPts val="0"/>
              </a:spcBef>
              <a:spcAft>
                <a:spcPts val="0"/>
              </a:spcAft>
              <a:buSzPts val="1400"/>
              <a:buChar char="○"/>
              <a:defRPr sz="1800"/>
            </a:lvl8pPr>
            <a:lvl9pPr marL="4114800" lvl="8" indent="-317500" algn="l" rtl="0">
              <a:lnSpc>
                <a:spcPct val="100000"/>
              </a:lnSpc>
              <a:spcBef>
                <a:spcPts val="0"/>
              </a:spcBef>
              <a:spcAft>
                <a:spcPts val="0"/>
              </a:spcAft>
              <a:buSzPts val="1400"/>
              <a:buChar char="■"/>
              <a:defRPr sz="1800"/>
            </a:lvl9pPr>
          </a:lstStyle>
          <a:p>
            <a:endParaRPr/>
          </a:p>
        </p:txBody>
      </p:sp>
      <p:pic>
        <p:nvPicPr>
          <p:cNvPr id="72" name="Google Shape;72;g279abfe882b_0_204"/>
          <p:cNvPicPr preferRelativeResize="0"/>
          <p:nvPr/>
        </p:nvPicPr>
        <p:blipFill rotWithShape="1">
          <a:blip r:embed="rId2">
            <a:alphaModFix/>
          </a:blip>
          <a:srcRect l="-16599" t="-8124" r="16600" b="34933"/>
          <a:stretch/>
        </p:blipFill>
        <p:spPr>
          <a:xfrm>
            <a:off x="1" y="4190873"/>
            <a:ext cx="9144001" cy="952625"/>
          </a:xfrm>
          <a:prstGeom prst="rect">
            <a:avLst/>
          </a:prstGeom>
          <a:noFill/>
          <a:ln>
            <a:noFill/>
          </a:ln>
        </p:spPr>
      </p:pic>
      <p:pic>
        <p:nvPicPr>
          <p:cNvPr id="73" name="Google Shape;73;g279abfe882b_0_204"/>
          <p:cNvPicPr preferRelativeResize="0"/>
          <p:nvPr/>
        </p:nvPicPr>
        <p:blipFill rotWithShape="1">
          <a:blip r:embed="rId3">
            <a:alphaModFix/>
          </a:blip>
          <a:srcRect l="228" r="228"/>
          <a:stretch/>
        </p:blipFill>
        <p:spPr>
          <a:xfrm>
            <a:off x="8017724" y="4267073"/>
            <a:ext cx="842800" cy="842800"/>
          </a:xfrm>
          <a:prstGeom prst="rect">
            <a:avLst/>
          </a:prstGeom>
          <a:noFill/>
          <a:ln>
            <a:noFill/>
          </a:ln>
        </p:spPr>
      </p:pic>
      <p:sp>
        <p:nvSpPr>
          <p:cNvPr id="74" name="Google Shape;74;g279abfe882b_0_204"/>
          <p:cNvSpPr txBox="1">
            <a:spLocks noGrp="1"/>
          </p:cNvSpPr>
          <p:nvPr>
            <p:ph type="sldNum" idx="12"/>
          </p:nvPr>
        </p:nvSpPr>
        <p:spPr>
          <a:xfrm>
            <a:off x="8548658" y="4739417"/>
            <a:ext cx="548700" cy="393600"/>
          </a:xfrm>
          <a:prstGeom prst="rect">
            <a:avLst/>
          </a:prstGeom>
          <a:noFill/>
          <a:ln>
            <a:noFill/>
          </a:ln>
        </p:spPr>
        <p:txBody>
          <a:bodyPr spcFirstLastPara="1" wrap="square" lIns="68575" tIns="68575" rIns="68575" bIns="68575" anchor="ctr" anchorCtr="0">
            <a:normAutofit/>
          </a:bodyPr>
          <a:lstStyle>
            <a:lvl1pPr marL="0" lvl="0"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1pPr>
            <a:lvl2pPr marL="0" lvl="1"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2pPr>
            <a:lvl3pPr marL="0" lvl="2"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3pPr>
            <a:lvl4pPr marL="0" lvl="3"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4pPr>
            <a:lvl5pPr marL="0" lvl="4"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5pPr>
            <a:lvl6pPr marL="0" lvl="5"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6pPr>
            <a:lvl7pPr marL="0" lvl="6"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7pPr>
            <a:lvl8pPr marL="0" lvl="7"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8pPr>
            <a:lvl9pPr marL="0" lvl="8"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Slide - Teal 1">
  <p:cSld name="Divider Slide - Teal">
    <p:bg>
      <p:bgPr>
        <a:solidFill>
          <a:srgbClr val="017F92">
            <a:alpha val="9800"/>
          </a:srgbClr>
        </a:solidFill>
        <a:effectLst/>
      </p:bgPr>
    </p:bg>
    <p:spTree>
      <p:nvGrpSpPr>
        <p:cNvPr id="1" name="Shape 75"/>
        <p:cNvGrpSpPr/>
        <p:nvPr/>
      </p:nvGrpSpPr>
      <p:grpSpPr>
        <a:xfrm>
          <a:off x="0" y="0"/>
          <a:ext cx="0" cy="0"/>
          <a:chOff x="0" y="0"/>
          <a:chExt cx="0" cy="0"/>
        </a:xfrm>
      </p:grpSpPr>
      <p:pic>
        <p:nvPicPr>
          <p:cNvPr id="76" name="Google Shape;76;g279abfe882b_0_496"/>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77" name="Google Shape;77;g279abfe882b_0_496"/>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78" name="Google Shape;78;g279abfe882b_0_49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g279abfe882b_0_496"/>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80"/>
        <p:cNvGrpSpPr/>
        <p:nvPr/>
      </p:nvGrpSpPr>
      <p:grpSpPr>
        <a:xfrm>
          <a:off x="0" y="0"/>
          <a:ext cx="0" cy="0"/>
          <a:chOff x="0" y="0"/>
          <a:chExt cx="0" cy="0"/>
        </a:xfrm>
      </p:grpSpPr>
      <p:sp>
        <p:nvSpPr>
          <p:cNvPr id="81" name="Google Shape;81;g279abfe882b_0_104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g279abfe882b_0_1043"/>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83" name="Google Shape;83;g279abfe882b_0_1043"/>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84" name="Google Shape;84;g279abfe882b_0_1043"/>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85" name="Google Shape;85;g279abfe882b_0_104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90"/>
        <p:cNvGrpSpPr/>
        <p:nvPr/>
      </p:nvGrpSpPr>
      <p:grpSpPr>
        <a:xfrm>
          <a:off x="0" y="0"/>
          <a:ext cx="0" cy="0"/>
          <a:chOff x="0" y="0"/>
          <a:chExt cx="0" cy="0"/>
        </a:xfrm>
      </p:grpSpPr>
      <p:pic>
        <p:nvPicPr>
          <p:cNvPr id="91" name="Google Shape;91;g2edf3ecb708_0_2700"/>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92" name="Google Shape;92;g2edf3ecb708_0_2700"/>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3" name="Google Shape;93;g2edf3ecb708_0_2700"/>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g2edf3ecb708_0_2700"/>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g2edf3ecb708_0_270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96"/>
        <p:cNvGrpSpPr/>
        <p:nvPr/>
      </p:nvGrpSpPr>
      <p:grpSpPr>
        <a:xfrm>
          <a:off x="0" y="0"/>
          <a:ext cx="0" cy="0"/>
          <a:chOff x="0" y="0"/>
          <a:chExt cx="0" cy="0"/>
        </a:xfrm>
      </p:grpSpPr>
      <p:pic>
        <p:nvPicPr>
          <p:cNvPr id="97" name="Google Shape;97;g2edf3ecb708_0_270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98" name="Google Shape;98;g2edf3ecb708_0_2706"/>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g2edf3ecb708_0_2706"/>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0" name="Google Shape;100;g2edf3ecb708_0_270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g2edf3ecb708_0_2706"/>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102"/>
        <p:cNvGrpSpPr/>
        <p:nvPr/>
      </p:nvGrpSpPr>
      <p:grpSpPr>
        <a:xfrm>
          <a:off x="0" y="0"/>
          <a:ext cx="0" cy="0"/>
          <a:chOff x="0" y="0"/>
          <a:chExt cx="0" cy="0"/>
        </a:xfrm>
      </p:grpSpPr>
      <p:pic>
        <p:nvPicPr>
          <p:cNvPr id="103" name="Google Shape;103;g2edf3ecb708_0_2712"/>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04" name="Google Shape;104;g2edf3ecb708_0_271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g2edf3ecb708_0_271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6" name="Google Shape;106;g2edf3ecb708_0_271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107"/>
        <p:cNvGrpSpPr/>
        <p:nvPr/>
      </p:nvGrpSpPr>
      <p:grpSpPr>
        <a:xfrm>
          <a:off x="0" y="0"/>
          <a:ext cx="0" cy="0"/>
          <a:chOff x="0" y="0"/>
          <a:chExt cx="0" cy="0"/>
        </a:xfrm>
      </p:grpSpPr>
      <p:pic>
        <p:nvPicPr>
          <p:cNvPr id="108" name="Google Shape;108;g2edf3ecb708_0_271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09" name="Google Shape;109;g2edf3ecb708_0_271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 name="Google Shape;110;g2edf3ecb708_0_271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g2edf3ecb708_0_271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112"/>
        <p:cNvGrpSpPr/>
        <p:nvPr/>
      </p:nvGrpSpPr>
      <p:grpSpPr>
        <a:xfrm>
          <a:off x="0" y="0"/>
          <a:ext cx="0" cy="0"/>
          <a:chOff x="0" y="0"/>
          <a:chExt cx="0" cy="0"/>
        </a:xfrm>
      </p:grpSpPr>
      <p:sp>
        <p:nvSpPr>
          <p:cNvPr id="113" name="Google Shape;113;g2edf3ecb708_0_272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g2edf3ecb708_0_2722"/>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115" name="Google Shape;115;g2edf3ecb708_0_2722"/>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16" name="Google Shape;116;g2edf3ecb708_0_272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edf3ecb708_0_272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18" name="Google Shape;118;g2edf3ecb708_0_272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19" name="Google Shape;119;g2edf3ecb708_0_272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120"/>
        <p:cNvGrpSpPr/>
        <p:nvPr/>
      </p:nvGrpSpPr>
      <p:grpSpPr>
        <a:xfrm>
          <a:off x="0" y="0"/>
          <a:ext cx="0" cy="0"/>
          <a:chOff x="0" y="0"/>
          <a:chExt cx="0" cy="0"/>
        </a:xfrm>
      </p:grpSpPr>
      <p:sp>
        <p:nvSpPr>
          <p:cNvPr id="121" name="Google Shape;121;g2edf3ecb708_0_273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g2edf3ecb708_0_2730"/>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123" name="Google Shape;123;g2edf3ecb708_0_2730"/>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24" name="Google Shape;124;g2edf3ecb708_0_273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g2edf3ecb708_0_273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26" name="Google Shape;126;g2edf3ecb708_0_273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27" name="Google Shape;127;g2edf3ecb708_0_273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128"/>
        <p:cNvGrpSpPr/>
        <p:nvPr/>
      </p:nvGrpSpPr>
      <p:grpSpPr>
        <a:xfrm>
          <a:off x="0" y="0"/>
          <a:ext cx="0" cy="0"/>
          <a:chOff x="0" y="0"/>
          <a:chExt cx="0" cy="0"/>
        </a:xfrm>
      </p:grpSpPr>
      <p:sp>
        <p:nvSpPr>
          <p:cNvPr id="129" name="Google Shape;129;g2edf3ecb708_0_273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g2edf3ecb708_0_2738"/>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131" name="Google Shape;131;g2edf3ecb708_0_2738"/>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32" name="Google Shape;132;g2edf3ecb708_0_273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g2edf3ecb708_0_273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34" name="Google Shape;134;g2edf3ecb708_0_273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35" name="Google Shape;135;g2edf3ecb708_0_273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803"/>
          </a:srgbClr>
        </a:solidFill>
        <a:effectLst/>
      </p:bgPr>
    </p:bg>
    <p:spTree>
      <p:nvGrpSpPr>
        <p:cNvPr id="1"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13"/>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 name="Google Shape;18;p13"/>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1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13"/>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136"/>
        <p:cNvGrpSpPr/>
        <p:nvPr/>
      </p:nvGrpSpPr>
      <p:grpSpPr>
        <a:xfrm>
          <a:off x="0" y="0"/>
          <a:ext cx="0" cy="0"/>
          <a:chOff x="0" y="0"/>
          <a:chExt cx="0" cy="0"/>
        </a:xfrm>
      </p:grpSpPr>
      <p:sp>
        <p:nvSpPr>
          <p:cNvPr id="137" name="Google Shape;137;g2edf3ecb708_0_274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g2edf3ecb708_0_2746"/>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139" name="Google Shape;139;g2edf3ecb708_0_2746"/>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140" name="Google Shape;140;g2edf3ecb708_0_2746"/>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141" name="Google Shape;141;g2edf3ecb708_0_274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142"/>
        <p:cNvGrpSpPr/>
        <p:nvPr/>
      </p:nvGrpSpPr>
      <p:grpSpPr>
        <a:xfrm>
          <a:off x="0" y="0"/>
          <a:ext cx="0" cy="0"/>
          <a:chOff x="0" y="0"/>
          <a:chExt cx="0" cy="0"/>
        </a:xfrm>
      </p:grpSpPr>
      <p:sp>
        <p:nvSpPr>
          <p:cNvPr id="143" name="Google Shape;143;g2edf3ecb708_0_275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g2edf3ecb708_0_2752"/>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145" name="Google Shape;145;g2edf3ecb708_0_2752"/>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146" name="Google Shape;146;g2edf3ecb708_0_2752"/>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147" name="Google Shape;147;g2edf3ecb708_0_275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148"/>
        <p:cNvGrpSpPr/>
        <p:nvPr/>
      </p:nvGrpSpPr>
      <p:grpSpPr>
        <a:xfrm>
          <a:off x="0" y="0"/>
          <a:ext cx="0" cy="0"/>
          <a:chOff x="0" y="0"/>
          <a:chExt cx="0" cy="0"/>
        </a:xfrm>
      </p:grpSpPr>
      <p:sp>
        <p:nvSpPr>
          <p:cNvPr id="149" name="Google Shape;149;g2edf3ecb708_0_275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g2edf3ecb708_0_2758"/>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151" name="Google Shape;151;g2edf3ecb708_0_2758"/>
          <p:cNvPicPr preferRelativeResize="0"/>
          <p:nvPr/>
        </p:nvPicPr>
        <p:blipFill rotWithShape="1">
          <a:blip r:embed="rId2">
            <a:alphaModFix/>
          </a:blip>
          <a:srcRect l="-16599" t="-10125" r="16600" b="36806"/>
          <a:stretch/>
        </p:blipFill>
        <p:spPr>
          <a:xfrm>
            <a:off x="0" y="4190873"/>
            <a:ext cx="9144003" cy="952625"/>
          </a:xfrm>
          <a:prstGeom prst="rect">
            <a:avLst/>
          </a:prstGeom>
          <a:noFill/>
          <a:ln>
            <a:noFill/>
          </a:ln>
        </p:spPr>
      </p:pic>
      <p:pic>
        <p:nvPicPr>
          <p:cNvPr id="152" name="Google Shape;152;g2edf3ecb708_0_2758"/>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153" name="Google Shape;153;g2edf3ecb708_0_275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154"/>
        <p:cNvGrpSpPr/>
        <p:nvPr/>
      </p:nvGrpSpPr>
      <p:grpSpPr>
        <a:xfrm>
          <a:off x="0" y="0"/>
          <a:ext cx="0" cy="0"/>
          <a:chOff x="0" y="0"/>
          <a:chExt cx="0" cy="0"/>
        </a:xfrm>
      </p:grpSpPr>
      <p:pic>
        <p:nvPicPr>
          <p:cNvPr id="155" name="Google Shape;155;g2edf3ecb708_0_2764"/>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156" name="Google Shape;156;g2edf3ecb708_0_276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57" name="Google Shape;157;g2edf3ecb708_0_276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g2edf3ecb708_0_2764"/>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lvl="0" indent="-317500" algn="l" rtl="0">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marL="914400" lvl="1" indent="-304800" algn="l" rtl="0">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marL="457200" lvl="0" indent="-317500" algn="l" rtl="0">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159" name="Google Shape;159;g2edf3ecb708_0_2764"/>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160" name="Google Shape;160;g2edf3ecb708_0_2764"/>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161" name="Google Shape;161;g2edf3ecb708_0_2764"/>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162" name="Google Shape;162;g2edf3ecb708_0_2764"/>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marL="0" lvl="0" indent="0" algn="l" rtl="0">
              <a:spcBef>
                <a:spcPts val="0"/>
              </a:spcBef>
              <a:spcAft>
                <a:spcPts val="0"/>
              </a:spcAft>
              <a:buNone/>
            </a:pPr>
            <a:endParaRPr>
              <a:solidFill>
                <a:schemeClr val="lt1"/>
              </a:solidFill>
            </a:endParaRPr>
          </a:p>
        </p:txBody>
      </p:sp>
      <p:sp>
        <p:nvSpPr>
          <p:cNvPr id="163" name="Google Shape;163;g2edf3ecb708_0_2764"/>
          <p:cNvSpPr txBox="1">
            <a:spLocks noGrp="1"/>
          </p:cNvSpPr>
          <p:nvPr>
            <p:ph type="sldNum" idx="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g2edf3ecb708_0_2764"/>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a:solidFill>
                  <a:srgbClr val="3B1A53"/>
                </a:solidFill>
                <a:latin typeface="Public Sans"/>
                <a:ea typeface="Public Sans"/>
                <a:cs typeface="Public Sans"/>
                <a:sym typeface="Public Sans"/>
              </a:rPr>
              <a:t>Zoom Meeting Preparation</a:t>
            </a:r>
            <a:endParaRPr sz="2800" b="1">
              <a:solidFill>
                <a:srgbClr val="3B1A53"/>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165"/>
        <p:cNvGrpSpPr/>
        <p:nvPr/>
      </p:nvGrpSpPr>
      <p:grpSpPr>
        <a:xfrm>
          <a:off x="0" y="0"/>
          <a:ext cx="0" cy="0"/>
          <a:chOff x="0" y="0"/>
          <a:chExt cx="0" cy="0"/>
        </a:xfrm>
      </p:grpSpPr>
      <p:pic>
        <p:nvPicPr>
          <p:cNvPr id="166" name="Google Shape;166;g2edf3ecb708_0_2775"/>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167" name="Google Shape;167;g2edf3ecb708_0_277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68" name="Google Shape;168;g2edf3ecb708_0_277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g2edf3ecb708_0_2775"/>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g2edf3ecb708_0_2775"/>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71" name="Google Shape;171;g2edf3ecb708_0_277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172"/>
        <p:cNvGrpSpPr/>
        <p:nvPr/>
      </p:nvGrpSpPr>
      <p:grpSpPr>
        <a:xfrm>
          <a:off x="0" y="0"/>
          <a:ext cx="0" cy="0"/>
          <a:chOff x="0" y="0"/>
          <a:chExt cx="0" cy="0"/>
        </a:xfrm>
      </p:grpSpPr>
      <p:pic>
        <p:nvPicPr>
          <p:cNvPr id="173" name="Google Shape;173;g2edf3ecb708_0_2782"/>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174" name="Google Shape;174;g2edf3ecb708_0_278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75" name="Google Shape;175;g2edf3ecb708_0_278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g2edf3ecb708_0_2782"/>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g2edf3ecb708_0_2782"/>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78" name="Google Shape;178;g2edf3ecb708_0_278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179"/>
        <p:cNvGrpSpPr/>
        <p:nvPr/>
      </p:nvGrpSpPr>
      <p:grpSpPr>
        <a:xfrm>
          <a:off x="0" y="0"/>
          <a:ext cx="0" cy="0"/>
          <a:chOff x="0" y="0"/>
          <a:chExt cx="0" cy="0"/>
        </a:xfrm>
      </p:grpSpPr>
      <p:pic>
        <p:nvPicPr>
          <p:cNvPr id="180" name="Google Shape;180;g2edf3ecb708_0_2789"/>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181" name="Google Shape;181;g2edf3ecb708_0_278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82" name="Google Shape;182;g2edf3ecb708_0_278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g2edf3ecb708_0_2789"/>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g2edf3ecb708_0_2789"/>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85" name="Google Shape;185;g2edf3ecb708_0_278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186"/>
        <p:cNvGrpSpPr/>
        <p:nvPr/>
      </p:nvGrpSpPr>
      <p:grpSpPr>
        <a:xfrm>
          <a:off x="0" y="0"/>
          <a:ext cx="0" cy="0"/>
          <a:chOff x="0" y="0"/>
          <a:chExt cx="0" cy="0"/>
        </a:xfrm>
      </p:grpSpPr>
      <p:sp>
        <p:nvSpPr>
          <p:cNvPr id="187" name="Google Shape;187;g2edf3ecb708_0_2796"/>
          <p:cNvSpPr>
            <a:spLocks noGrp="1"/>
          </p:cNvSpPr>
          <p:nvPr>
            <p:ph type="pic" idx="2"/>
          </p:nvPr>
        </p:nvSpPr>
        <p:spPr>
          <a:xfrm>
            <a:off x="5286900" y="285000"/>
            <a:ext cx="3607500" cy="3607500"/>
          </a:xfrm>
          <a:prstGeom prst="ellipse">
            <a:avLst/>
          </a:prstGeom>
          <a:noFill/>
          <a:ln>
            <a:noFill/>
          </a:ln>
        </p:spPr>
      </p:sp>
      <p:pic>
        <p:nvPicPr>
          <p:cNvPr id="188" name="Google Shape;188;g2edf3ecb708_0_279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89" name="Google Shape;189;g2edf3ecb708_0_2796"/>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g2edf3ecb708_0_279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91" name="Google Shape;191;g2edf3ecb708_0_279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92" name="Google Shape;192;g2edf3ecb708_0_2796"/>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g2edf3ecb708_0_2796"/>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94" name="Google Shape;194;g2edf3ecb708_0_279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195"/>
        <p:cNvGrpSpPr/>
        <p:nvPr/>
      </p:nvGrpSpPr>
      <p:grpSpPr>
        <a:xfrm>
          <a:off x="0" y="0"/>
          <a:ext cx="0" cy="0"/>
          <a:chOff x="0" y="0"/>
          <a:chExt cx="0" cy="0"/>
        </a:xfrm>
      </p:grpSpPr>
      <p:sp>
        <p:nvSpPr>
          <p:cNvPr id="196" name="Google Shape;196;g2edf3ecb708_0_2805"/>
          <p:cNvSpPr>
            <a:spLocks noGrp="1"/>
          </p:cNvSpPr>
          <p:nvPr>
            <p:ph type="pic" idx="2"/>
          </p:nvPr>
        </p:nvSpPr>
        <p:spPr>
          <a:xfrm>
            <a:off x="5286900" y="285000"/>
            <a:ext cx="3607500" cy="3607500"/>
          </a:xfrm>
          <a:prstGeom prst="ellipse">
            <a:avLst/>
          </a:prstGeom>
          <a:noFill/>
          <a:ln>
            <a:noFill/>
          </a:ln>
        </p:spPr>
      </p:sp>
      <p:pic>
        <p:nvPicPr>
          <p:cNvPr id="197" name="Google Shape;197;g2edf3ecb708_0_2805"/>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98" name="Google Shape;198;g2edf3ecb708_0_2805"/>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2edf3ecb708_0_2805"/>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00" name="Google Shape;200;g2edf3ecb708_0_280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01" name="Google Shape;201;g2edf3ecb708_0_2805"/>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g2edf3ecb708_0_2805"/>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3" name="Google Shape;203;g2edf3ecb708_0_280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204"/>
        <p:cNvGrpSpPr/>
        <p:nvPr/>
      </p:nvGrpSpPr>
      <p:grpSpPr>
        <a:xfrm>
          <a:off x="0" y="0"/>
          <a:ext cx="0" cy="0"/>
          <a:chOff x="0" y="0"/>
          <a:chExt cx="0" cy="0"/>
        </a:xfrm>
      </p:grpSpPr>
      <p:sp>
        <p:nvSpPr>
          <p:cNvPr id="205" name="Google Shape;205;g2edf3ecb708_0_2814"/>
          <p:cNvSpPr>
            <a:spLocks noGrp="1"/>
          </p:cNvSpPr>
          <p:nvPr>
            <p:ph type="pic" idx="2"/>
          </p:nvPr>
        </p:nvSpPr>
        <p:spPr>
          <a:xfrm>
            <a:off x="5286900" y="285000"/>
            <a:ext cx="3607500" cy="3607500"/>
          </a:xfrm>
          <a:prstGeom prst="ellipse">
            <a:avLst/>
          </a:prstGeom>
          <a:noFill/>
          <a:ln>
            <a:noFill/>
          </a:ln>
        </p:spPr>
      </p:sp>
      <p:pic>
        <p:nvPicPr>
          <p:cNvPr id="206" name="Google Shape;206;g2edf3ecb708_0_2814"/>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207" name="Google Shape;207;g2edf3ecb708_0_2814"/>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g2edf3ecb708_0_2814"/>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09" name="Google Shape;209;g2edf3ecb708_0_281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10" name="Google Shape;210;g2edf3ecb708_0_2814"/>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g2edf3ecb708_0_2814"/>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12" name="Google Shape;212;g2edf3ecb708_0_281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21"/>
        <p:cNvGrpSpPr/>
        <p:nvPr/>
      </p:nvGrpSpPr>
      <p:grpSpPr>
        <a:xfrm>
          <a:off x="0" y="0"/>
          <a:ext cx="0" cy="0"/>
          <a:chOff x="0" y="0"/>
          <a:chExt cx="0" cy="0"/>
        </a:xfrm>
      </p:grpSpPr>
      <p:pic>
        <p:nvPicPr>
          <p:cNvPr id="22" name="Google Shape;22;p14"/>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23" name="Google Shape;23;p1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4" name="Google Shape;2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1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6" name="Google Shape;26;p14"/>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27" name="Google Shape;27;p1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213"/>
        <p:cNvGrpSpPr/>
        <p:nvPr/>
      </p:nvGrpSpPr>
      <p:grpSpPr>
        <a:xfrm>
          <a:off x="0" y="0"/>
          <a:ext cx="0" cy="0"/>
          <a:chOff x="0" y="0"/>
          <a:chExt cx="0" cy="0"/>
        </a:xfrm>
      </p:grpSpPr>
      <p:sp>
        <p:nvSpPr>
          <p:cNvPr id="214" name="Google Shape;214;g2edf3ecb708_0_2823"/>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g2edf3ecb708_0_2823"/>
          <p:cNvSpPr>
            <a:spLocks noGrp="1"/>
          </p:cNvSpPr>
          <p:nvPr>
            <p:ph type="pic" idx="2"/>
          </p:nvPr>
        </p:nvSpPr>
        <p:spPr>
          <a:xfrm>
            <a:off x="284100" y="285000"/>
            <a:ext cx="3607500" cy="3607500"/>
          </a:xfrm>
          <a:prstGeom prst="ellipse">
            <a:avLst/>
          </a:prstGeom>
          <a:noFill/>
          <a:ln>
            <a:noFill/>
          </a:ln>
        </p:spPr>
      </p:sp>
      <p:sp>
        <p:nvSpPr>
          <p:cNvPr id="216" name="Google Shape;216;g2edf3ecb708_0_2823"/>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217" name="Google Shape;217;g2edf3ecb708_0_2823"/>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18" name="Google Shape;218;g2edf3ecb708_0_2823"/>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g2edf3ecb708_0_2823"/>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20" name="Google Shape;220;g2edf3ecb708_0_282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21" name="Google Shape;221;g2edf3ecb708_0_282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222"/>
        <p:cNvGrpSpPr/>
        <p:nvPr/>
      </p:nvGrpSpPr>
      <p:grpSpPr>
        <a:xfrm>
          <a:off x="0" y="0"/>
          <a:ext cx="0" cy="0"/>
          <a:chOff x="0" y="0"/>
          <a:chExt cx="0" cy="0"/>
        </a:xfrm>
      </p:grpSpPr>
      <p:sp>
        <p:nvSpPr>
          <p:cNvPr id="223" name="Google Shape;223;g2edf3ecb708_0_2832"/>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4" name="Google Shape;224;g2edf3ecb708_0_2832"/>
          <p:cNvSpPr>
            <a:spLocks noGrp="1"/>
          </p:cNvSpPr>
          <p:nvPr>
            <p:ph type="pic" idx="2"/>
          </p:nvPr>
        </p:nvSpPr>
        <p:spPr>
          <a:xfrm>
            <a:off x="284100" y="285000"/>
            <a:ext cx="3607500" cy="3607500"/>
          </a:xfrm>
          <a:prstGeom prst="ellipse">
            <a:avLst/>
          </a:prstGeom>
          <a:noFill/>
          <a:ln>
            <a:noFill/>
          </a:ln>
        </p:spPr>
      </p:sp>
      <p:sp>
        <p:nvSpPr>
          <p:cNvPr id="225" name="Google Shape;225;g2edf3ecb708_0_2832"/>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226" name="Google Shape;226;g2edf3ecb708_0_2832"/>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227" name="Google Shape;227;g2edf3ecb708_0_2832"/>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g2edf3ecb708_0_2832"/>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29" name="Google Shape;229;g2edf3ecb708_0_283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30" name="Google Shape;230;g2edf3ecb708_0_283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231"/>
        <p:cNvGrpSpPr/>
        <p:nvPr/>
      </p:nvGrpSpPr>
      <p:grpSpPr>
        <a:xfrm>
          <a:off x="0" y="0"/>
          <a:ext cx="0" cy="0"/>
          <a:chOff x="0" y="0"/>
          <a:chExt cx="0" cy="0"/>
        </a:xfrm>
      </p:grpSpPr>
      <p:sp>
        <p:nvSpPr>
          <p:cNvPr id="232" name="Google Shape;232;g2edf3ecb708_0_2841"/>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3" name="Google Shape;233;g2edf3ecb708_0_2841"/>
          <p:cNvSpPr>
            <a:spLocks noGrp="1"/>
          </p:cNvSpPr>
          <p:nvPr>
            <p:ph type="pic" idx="2"/>
          </p:nvPr>
        </p:nvSpPr>
        <p:spPr>
          <a:xfrm>
            <a:off x="284100" y="285000"/>
            <a:ext cx="3607500" cy="3607500"/>
          </a:xfrm>
          <a:prstGeom prst="ellipse">
            <a:avLst/>
          </a:prstGeom>
          <a:noFill/>
          <a:ln>
            <a:noFill/>
          </a:ln>
        </p:spPr>
      </p:sp>
      <p:sp>
        <p:nvSpPr>
          <p:cNvPr id="234" name="Google Shape;234;g2edf3ecb708_0_2841"/>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235" name="Google Shape;235;g2edf3ecb708_0_2841"/>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236" name="Google Shape;236;g2edf3ecb708_0_2841"/>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 name="Google Shape;237;g2edf3ecb708_0_2841"/>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38" name="Google Shape;238;g2edf3ecb708_0_284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39" name="Google Shape;239;g2edf3ecb708_0_284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240"/>
        <p:cNvGrpSpPr/>
        <p:nvPr/>
      </p:nvGrpSpPr>
      <p:grpSpPr>
        <a:xfrm>
          <a:off x="0" y="0"/>
          <a:ext cx="0" cy="0"/>
          <a:chOff x="0" y="0"/>
          <a:chExt cx="0" cy="0"/>
        </a:xfrm>
      </p:grpSpPr>
      <p:pic>
        <p:nvPicPr>
          <p:cNvPr id="241" name="Google Shape;241;g2edf3ecb708_0_285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242" name="Google Shape;242;g2edf3ecb708_0_2850"/>
          <p:cNvSpPr>
            <a:spLocks noGrp="1"/>
          </p:cNvSpPr>
          <p:nvPr>
            <p:ph type="pic" idx="2"/>
          </p:nvPr>
        </p:nvSpPr>
        <p:spPr>
          <a:xfrm>
            <a:off x="0" y="0"/>
            <a:ext cx="9144000" cy="4129500"/>
          </a:xfrm>
          <a:prstGeom prst="rect">
            <a:avLst/>
          </a:prstGeom>
          <a:noFill/>
          <a:ln>
            <a:noFill/>
          </a:ln>
        </p:spPr>
      </p:sp>
      <p:sp>
        <p:nvSpPr>
          <p:cNvPr id="243" name="Google Shape;243;g2edf3ecb708_0_285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g2edf3ecb708_0_285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4">
  <p:cSld name="TITLE_AND_BODY_1_5">
    <p:spTree>
      <p:nvGrpSpPr>
        <p:cNvPr id="1" name="Shape 245"/>
        <p:cNvGrpSpPr/>
        <p:nvPr/>
      </p:nvGrpSpPr>
      <p:grpSpPr>
        <a:xfrm>
          <a:off x="0" y="0"/>
          <a:ext cx="0" cy="0"/>
          <a:chOff x="0" y="0"/>
          <a:chExt cx="0" cy="0"/>
        </a:xfrm>
      </p:grpSpPr>
      <p:sp>
        <p:nvSpPr>
          <p:cNvPr id="246" name="Google Shape;246;g2edf3ecb708_0_28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7" name="Google Shape;247;g2edf3ecb708_0_2855"/>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2"/>
              </a:buClr>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248" name="Google Shape;248;g2edf3ecb708_0_2855"/>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49" name="Google Shape;249;g2edf3ecb708_0_2855"/>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0" name="Google Shape;250;g2edf3ecb708_0_2855"/>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51" name="Google Shape;251;g2edf3ecb708_0_285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52" name="Google Shape;252;g2edf3ecb708_0_285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g2edf3ecb708_0_2863"/>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L="0" marR="0" lvl="0" indent="0" algn="ctr" rtl="0">
              <a:lnSpc>
                <a:spcPct val="90000"/>
              </a:lnSpc>
              <a:spcBef>
                <a:spcPts val="0"/>
              </a:spcBef>
              <a:spcAft>
                <a:spcPts val="0"/>
              </a:spcAft>
              <a:buClr>
                <a:srgbClr val="3C1053"/>
              </a:buClr>
              <a:buSzPts val="2800"/>
              <a:buFont typeface="Public Sans"/>
              <a:buNone/>
              <a:defRPr sz="2800" b="1" i="0" u="none" strike="noStrike" cap="none">
                <a:solidFill>
                  <a:srgbClr val="3C1053"/>
                </a:solidFill>
                <a:latin typeface="Public Sans"/>
                <a:ea typeface="Public Sans"/>
                <a:cs typeface="Public Sans"/>
                <a:sym typeface="Public Sans"/>
              </a:defRPr>
            </a:lvl1pPr>
            <a:lvl2pPr lvl="1" indent="0" rtl="0">
              <a:spcBef>
                <a:spcPts val="0"/>
              </a:spcBef>
              <a:spcAft>
                <a:spcPts val="0"/>
              </a:spcAft>
              <a:buSzPts val="2800"/>
              <a:buFont typeface="Public Sans"/>
              <a:buNone/>
              <a:defRPr sz="1800" b="1">
                <a:latin typeface="Public Sans"/>
                <a:ea typeface="Public Sans"/>
                <a:cs typeface="Public Sans"/>
                <a:sym typeface="Public Sans"/>
              </a:defRPr>
            </a:lvl2pPr>
            <a:lvl3pPr lvl="2" indent="0" rtl="0">
              <a:spcBef>
                <a:spcPts val="0"/>
              </a:spcBef>
              <a:spcAft>
                <a:spcPts val="0"/>
              </a:spcAft>
              <a:buSzPts val="2800"/>
              <a:buFont typeface="Public Sans"/>
              <a:buNone/>
              <a:defRPr sz="1800" b="1">
                <a:latin typeface="Public Sans"/>
                <a:ea typeface="Public Sans"/>
                <a:cs typeface="Public Sans"/>
                <a:sym typeface="Public Sans"/>
              </a:defRPr>
            </a:lvl3pPr>
            <a:lvl4pPr lvl="3" indent="0" rtl="0">
              <a:spcBef>
                <a:spcPts val="0"/>
              </a:spcBef>
              <a:spcAft>
                <a:spcPts val="0"/>
              </a:spcAft>
              <a:buSzPts val="2800"/>
              <a:buFont typeface="Public Sans"/>
              <a:buNone/>
              <a:defRPr sz="1800" b="1">
                <a:latin typeface="Public Sans"/>
                <a:ea typeface="Public Sans"/>
                <a:cs typeface="Public Sans"/>
                <a:sym typeface="Public Sans"/>
              </a:defRPr>
            </a:lvl4pPr>
            <a:lvl5pPr lvl="4" indent="0" rtl="0">
              <a:spcBef>
                <a:spcPts val="0"/>
              </a:spcBef>
              <a:spcAft>
                <a:spcPts val="0"/>
              </a:spcAft>
              <a:buSzPts val="2800"/>
              <a:buFont typeface="Public Sans"/>
              <a:buNone/>
              <a:defRPr sz="1800" b="1">
                <a:latin typeface="Public Sans"/>
                <a:ea typeface="Public Sans"/>
                <a:cs typeface="Public Sans"/>
                <a:sym typeface="Public Sans"/>
              </a:defRPr>
            </a:lvl5pPr>
            <a:lvl6pPr lvl="5" indent="0" rtl="0">
              <a:spcBef>
                <a:spcPts val="0"/>
              </a:spcBef>
              <a:spcAft>
                <a:spcPts val="0"/>
              </a:spcAft>
              <a:buSzPts val="2800"/>
              <a:buFont typeface="Public Sans"/>
              <a:buNone/>
              <a:defRPr sz="1800" b="1">
                <a:latin typeface="Public Sans"/>
                <a:ea typeface="Public Sans"/>
                <a:cs typeface="Public Sans"/>
                <a:sym typeface="Public Sans"/>
              </a:defRPr>
            </a:lvl6pPr>
            <a:lvl7pPr lvl="6" indent="0" rtl="0">
              <a:spcBef>
                <a:spcPts val="0"/>
              </a:spcBef>
              <a:spcAft>
                <a:spcPts val="0"/>
              </a:spcAft>
              <a:buSzPts val="2800"/>
              <a:buFont typeface="Public Sans"/>
              <a:buNone/>
              <a:defRPr sz="1800" b="1">
                <a:latin typeface="Public Sans"/>
                <a:ea typeface="Public Sans"/>
                <a:cs typeface="Public Sans"/>
                <a:sym typeface="Public Sans"/>
              </a:defRPr>
            </a:lvl7pPr>
            <a:lvl8pPr lvl="7" indent="0" rtl="0">
              <a:spcBef>
                <a:spcPts val="0"/>
              </a:spcBef>
              <a:spcAft>
                <a:spcPts val="0"/>
              </a:spcAft>
              <a:buSzPts val="2800"/>
              <a:buFont typeface="Public Sans"/>
              <a:buNone/>
              <a:defRPr sz="1800" b="1">
                <a:latin typeface="Public Sans"/>
                <a:ea typeface="Public Sans"/>
                <a:cs typeface="Public Sans"/>
                <a:sym typeface="Public Sans"/>
              </a:defRPr>
            </a:lvl8pPr>
            <a:lvl9pPr lvl="8" indent="0" rtl="0">
              <a:spcBef>
                <a:spcPts val="0"/>
              </a:spcBef>
              <a:spcAft>
                <a:spcPts val="0"/>
              </a:spcAft>
              <a:buSzPts val="2800"/>
              <a:buFont typeface="Public Sans"/>
              <a:buNone/>
              <a:defRPr sz="1800" b="1">
                <a:latin typeface="Public Sans"/>
                <a:ea typeface="Public Sans"/>
                <a:cs typeface="Public Sans"/>
                <a:sym typeface="Public Sans"/>
              </a:defRPr>
            </a:lvl9pPr>
          </a:lstStyle>
          <a:p>
            <a:endParaRPr/>
          </a:p>
        </p:txBody>
      </p:sp>
      <p:sp>
        <p:nvSpPr>
          <p:cNvPr id="255" name="Google Shape;255;g2edf3ecb708_0_2863"/>
          <p:cNvSpPr txBox="1">
            <a:spLocks noGrp="1"/>
          </p:cNvSpPr>
          <p:nvPr>
            <p:ph type="body" idx="1"/>
          </p:nvPr>
        </p:nvSpPr>
        <p:spPr>
          <a:xfrm>
            <a:off x="152400" y="1142300"/>
            <a:ext cx="8839200" cy="3372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SzPts val="1800"/>
              <a:buFont typeface="Public Sans"/>
              <a:buChar char="•"/>
              <a:defRPr sz="1800" i="0" u="none" strike="noStrike" cap="none">
                <a:latin typeface="Public Sans"/>
                <a:ea typeface="Public Sans"/>
                <a:cs typeface="Public Sans"/>
                <a:sym typeface="Public Sans"/>
              </a:defRPr>
            </a:lvl1pPr>
            <a:lvl2pPr marL="914400" marR="0" lvl="1" indent="-342900" algn="l" rtl="0">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2pPr>
            <a:lvl3pPr marL="1371600" marR="0" lvl="2" indent="-342900" algn="l" rtl="0">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3pPr>
            <a:lvl4pPr marL="1828800" marR="0" lvl="3" indent="-342900" algn="l" rtl="0">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4pPr>
            <a:lvl5pPr marL="2286000" marR="0" lvl="4" indent="-342900" algn="l" rtl="0">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5pPr>
            <a:lvl6pPr marL="2743200" marR="0" lvl="5" indent="-342900" algn="l" rtl="0">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6pPr>
            <a:lvl7pPr marL="3200400" marR="0" lvl="6" indent="-342900" algn="l" rtl="0">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7pPr>
            <a:lvl8pPr marL="3657600" marR="0" lvl="7" indent="-342900" algn="l" rtl="0">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8pPr>
            <a:lvl9pPr marL="4114800" marR="0" lvl="8" indent="-342900" algn="l" rtl="0">
              <a:lnSpc>
                <a:spcPct val="90000"/>
              </a:lnSpc>
              <a:spcBef>
                <a:spcPts val="1200"/>
              </a:spcBef>
              <a:spcAft>
                <a:spcPts val="1200"/>
              </a:spcAft>
              <a:buSzPts val="1800"/>
              <a:buFont typeface="Public Sans"/>
              <a:buChar char="•"/>
              <a:defRPr sz="1800" i="0" u="none" strike="noStrike" cap="none">
                <a:latin typeface="Public Sans"/>
                <a:ea typeface="Public Sans"/>
                <a:cs typeface="Public Sans"/>
                <a:sym typeface="Public Sans"/>
              </a:defRPr>
            </a:lvl9pPr>
          </a:lstStyle>
          <a:p>
            <a:endParaRPr/>
          </a:p>
        </p:txBody>
      </p:sp>
      <p:sp>
        <p:nvSpPr>
          <p:cNvPr id="256" name="Google Shape;256;g2edf3ecb708_0_2863"/>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3">
    <p:spTree>
      <p:nvGrpSpPr>
        <p:cNvPr id="1" name="Shape 257"/>
        <p:cNvGrpSpPr/>
        <p:nvPr/>
      </p:nvGrpSpPr>
      <p:grpSpPr>
        <a:xfrm>
          <a:off x="0" y="0"/>
          <a:ext cx="0" cy="0"/>
          <a:chOff x="0" y="0"/>
          <a:chExt cx="0" cy="0"/>
        </a:xfrm>
      </p:grpSpPr>
      <p:sp>
        <p:nvSpPr>
          <p:cNvPr id="258" name="Google Shape;258;g2edf3ecb708_0_2867"/>
          <p:cNvSpPr>
            <a:spLocks noGrp="1"/>
          </p:cNvSpPr>
          <p:nvPr>
            <p:ph type="pic" idx="2"/>
          </p:nvPr>
        </p:nvSpPr>
        <p:spPr>
          <a:xfrm>
            <a:off x="5286900" y="285000"/>
            <a:ext cx="3607500" cy="3607500"/>
          </a:xfrm>
          <a:prstGeom prst="ellipse">
            <a:avLst/>
          </a:prstGeom>
          <a:noFill/>
          <a:ln>
            <a:noFill/>
          </a:ln>
        </p:spPr>
      </p:sp>
      <p:pic>
        <p:nvPicPr>
          <p:cNvPr id="259" name="Google Shape;259;g2edf3ecb708_0_2867"/>
          <p:cNvPicPr preferRelativeResize="0"/>
          <p:nvPr/>
        </p:nvPicPr>
        <p:blipFill rotWithShape="1">
          <a:blip r:embed="rId2">
            <a:alphaModFix/>
          </a:blip>
          <a:srcRect t="15114" b="11689"/>
          <a:stretch/>
        </p:blipFill>
        <p:spPr>
          <a:xfrm>
            <a:off x="0" y="4190873"/>
            <a:ext cx="9144001" cy="952625"/>
          </a:xfrm>
          <a:prstGeom prst="rect">
            <a:avLst/>
          </a:prstGeom>
          <a:noFill/>
          <a:ln>
            <a:noFill/>
          </a:ln>
        </p:spPr>
      </p:pic>
      <p:sp>
        <p:nvSpPr>
          <p:cNvPr id="260" name="Google Shape;260;g2edf3ecb708_0_2867"/>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61" name="Google Shape;261;g2edf3ecb708_0_2867"/>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262" name="Google Shape;262;g2edf3ecb708_0_286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63" name="Google Shape;263;g2edf3ecb708_0_2867"/>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rtl="0">
              <a:lnSpc>
                <a:spcPct val="75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64" name="Google Shape;264;g2edf3ecb708_0_2867"/>
          <p:cNvSpPr txBox="1">
            <a:spLocks noGrp="1"/>
          </p:cNvSpPr>
          <p:nvPr>
            <p:ph type="body" idx="4"/>
          </p:nvPr>
        </p:nvSpPr>
        <p:spPr>
          <a:xfrm>
            <a:off x="328600" y="1148750"/>
            <a:ext cx="4792800" cy="3163800"/>
          </a:xfrm>
          <a:prstGeom prst="rect">
            <a:avLst/>
          </a:prstGeom>
          <a:noFill/>
          <a:ln>
            <a:noFill/>
          </a:ln>
        </p:spPr>
        <p:txBody>
          <a:bodyPr spcFirstLastPara="1" wrap="square" lIns="91425" tIns="91425" rIns="91425" bIns="91425" anchor="t" anchorCtr="0">
            <a:noAutofit/>
          </a:bodyPr>
          <a:lstStyle>
            <a:lvl1pPr marL="457200" lvl="0" indent="-368300" algn="l" rtl="0">
              <a:lnSpc>
                <a:spcPct val="115000"/>
              </a:lnSpc>
              <a:spcBef>
                <a:spcPts val="0"/>
              </a:spcBef>
              <a:spcAft>
                <a:spcPts val="0"/>
              </a:spcAft>
              <a:buSzPts val="22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65" name="Google Shape;265;g2edf3ecb708_0_286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p:cSld name="TITLE_AND_BODY_1_2">
    <p:spTree>
      <p:nvGrpSpPr>
        <p:cNvPr id="1" name="Shape 266"/>
        <p:cNvGrpSpPr/>
        <p:nvPr/>
      </p:nvGrpSpPr>
      <p:grpSpPr>
        <a:xfrm>
          <a:off x="0" y="0"/>
          <a:ext cx="0" cy="0"/>
          <a:chOff x="0" y="0"/>
          <a:chExt cx="0" cy="0"/>
        </a:xfrm>
      </p:grpSpPr>
      <p:sp>
        <p:nvSpPr>
          <p:cNvPr id="267" name="Google Shape;267;g2edf3ecb708_0_28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g2edf3ecb708_0_287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269" name="Google Shape;269;g2edf3ecb708_0_287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70" name="Google Shape;270;g2edf3ecb708_0_287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1" name="Google Shape;271;g2edf3ecb708_0_287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272" name="Google Shape;272;g2edf3ecb708_0_287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73" name="Google Shape;273;g2edf3ecb708_0_287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278"/>
        <p:cNvGrpSpPr/>
        <p:nvPr/>
      </p:nvGrpSpPr>
      <p:grpSpPr>
        <a:xfrm>
          <a:off x="0" y="0"/>
          <a:ext cx="0" cy="0"/>
          <a:chOff x="0" y="0"/>
          <a:chExt cx="0" cy="0"/>
        </a:xfrm>
      </p:grpSpPr>
      <p:pic>
        <p:nvPicPr>
          <p:cNvPr id="279" name="Google Shape;279;g2edf3ecb708_0_3289"/>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280" name="Google Shape;280;g2edf3ecb708_0_328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281" name="Google Shape;281;g2edf3ecb708_0_3289"/>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2" name="Google Shape;282;g2edf3ecb708_0_3289"/>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lt1"/>
              </a:buClr>
              <a:buSzPts val="1400"/>
              <a:buNone/>
              <a:defRPr sz="14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83" name="Google Shape;283;g2edf3ecb708_0_328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284"/>
        <p:cNvGrpSpPr/>
        <p:nvPr/>
      </p:nvGrpSpPr>
      <p:grpSpPr>
        <a:xfrm>
          <a:off x="0" y="0"/>
          <a:ext cx="0" cy="0"/>
          <a:chOff x="0" y="0"/>
          <a:chExt cx="0" cy="0"/>
        </a:xfrm>
      </p:grpSpPr>
      <p:pic>
        <p:nvPicPr>
          <p:cNvPr id="285" name="Google Shape;285;g2edf3ecb708_0_3295"/>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286" name="Google Shape;286;g2edf3ecb708_0_329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87" name="Google Shape;287;g2edf3ecb708_0_32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88" name="Google Shape;288;g2edf3ecb708_0_3295"/>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89" name="Google Shape;289;g2edf3ecb708_0_3295"/>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sp>
        <p:nvSpPr>
          <p:cNvPr id="290" name="Google Shape;290;g2edf3ecb708_0_329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1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31" name="Google Shape;31;p15"/>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32" name="Google Shape;32;p15"/>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3" name="Google Shape;33;p1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34" name="Google Shape;34;p1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35" name="Google Shape;35;p1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1"/>
        <p:cNvGrpSpPr/>
        <p:nvPr/>
      </p:nvGrpSpPr>
      <p:grpSpPr>
        <a:xfrm>
          <a:off x="0" y="0"/>
          <a:ext cx="0" cy="0"/>
          <a:chOff x="0" y="0"/>
          <a:chExt cx="0" cy="0"/>
        </a:xfrm>
      </p:grpSpPr>
      <p:sp>
        <p:nvSpPr>
          <p:cNvPr id="292" name="Google Shape;292;g2edf3ecb708_0_33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3" name="Google Shape;293;g2edf3ecb708_0_330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sz="1800"/>
            </a:lvl1pPr>
            <a:lvl2pPr marL="914400" lvl="1" indent="-342900" algn="l" rtl="0">
              <a:lnSpc>
                <a:spcPct val="115000"/>
              </a:lnSpc>
              <a:spcBef>
                <a:spcPts val="0"/>
              </a:spcBef>
              <a:spcAft>
                <a:spcPts val="0"/>
              </a:spcAft>
              <a:buSzPts val="1800"/>
              <a:buChar char="○"/>
              <a:defRPr sz="1800"/>
            </a:lvl2pPr>
            <a:lvl3pPr marL="1371600" lvl="2" indent="-342900" algn="l" rtl="0">
              <a:lnSpc>
                <a:spcPct val="115000"/>
              </a:lnSpc>
              <a:spcBef>
                <a:spcPts val="0"/>
              </a:spcBef>
              <a:spcAft>
                <a:spcPts val="0"/>
              </a:spcAft>
              <a:buSzPts val="1800"/>
              <a:buChar char="■"/>
              <a:defRPr sz="1800"/>
            </a:lvl3pPr>
            <a:lvl4pPr marL="1828800" lvl="3" indent="-342900" algn="l" rtl="0">
              <a:lnSpc>
                <a:spcPct val="115000"/>
              </a:lnSpc>
              <a:spcBef>
                <a:spcPts val="0"/>
              </a:spcBef>
              <a:spcAft>
                <a:spcPts val="0"/>
              </a:spcAft>
              <a:buSzPts val="1800"/>
              <a:buChar char="●"/>
              <a:defRPr sz="1800"/>
            </a:lvl4pPr>
            <a:lvl5pPr marL="2286000" lvl="4" indent="-342900" algn="l" rtl="0">
              <a:lnSpc>
                <a:spcPct val="115000"/>
              </a:lnSpc>
              <a:spcBef>
                <a:spcPts val="0"/>
              </a:spcBef>
              <a:spcAft>
                <a:spcPts val="0"/>
              </a:spcAft>
              <a:buSzPts val="1800"/>
              <a:buChar char="○"/>
              <a:defRPr sz="1800"/>
            </a:lvl5pPr>
            <a:lvl6pPr marL="2743200" lvl="5" indent="-342900" algn="l" rtl="0">
              <a:lnSpc>
                <a:spcPct val="115000"/>
              </a:lnSpc>
              <a:spcBef>
                <a:spcPts val="0"/>
              </a:spcBef>
              <a:spcAft>
                <a:spcPts val="0"/>
              </a:spcAft>
              <a:buSzPts val="1800"/>
              <a:buChar char="■"/>
              <a:defRPr sz="1800"/>
            </a:lvl6pPr>
            <a:lvl7pPr marL="3200400" lvl="6" indent="-342900" algn="l" rtl="0">
              <a:lnSpc>
                <a:spcPct val="115000"/>
              </a:lnSpc>
              <a:spcBef>
                <a:spcPts val="0"/>
              </a:spcBef>
              <a:spcAft>
                <a:spcPts val="0"/>
              </a:spcAft>
              <a:buSzPts val="1800"/>
              <a:buChar char="●"/>
              <a:defRPr sz="1800"/>
            </a:lvl7pPr>
            <a:lvl8pPr marL="3657600" lvl="7" indent="-342900" algn="l" rtl="0">
              <a:lnSpc>
                <a:spcPct val="115000"/>
              </a:lnSpc>
              <a:spcBef>
                <a:spcPts val="0"/>
              </a:spcBef>
              <a:spcAft>
                <a:spcPts val="0"/>
              </a:spcAft>
              <a:buSzPts val="1800"/>
              <a:buChar char="○"/>
              <a:defRPr sz="1800"/>
            </a:lvl8pPr>
            <a:lvl9pPr marL="4114800" lvl="8" indent="-342900" algn="l" rtl="0">
              <a:lnSpc>
                <a:spcPct val="115000"/>
              </a:lnSpc>
              <a:spcBef>
                <a:spcPts val="0"/>
              </a:spcBef>
              <a:spcAft>
                <a:spcPts val="0"/>
              </a:spcAft>
              <a:buSzPts val="1800"/>
              <a:buChar char="■"/>
              <a:defRPr sz="1800"/>
            </a:lvl9pPr>
          </a:lstStyle>
          <a:p>
            <a:endParaRPr/>
          </a:p>
        </p:txBody>
      </p:sp>
      <p:pic>
        <p:nvPicPr>
          <p:cNvPr id="294" name="Google Shape;294;g2edf3ecb708_0_3302"/>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95" name="Google Shape;295;g2edf3ecb708_0_3302"/>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96" name="Google Shape;296;g2edf3ecb708_0_3302"/>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297" name="Google Shape;297;g2edf3ecb708_0_330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98" name="Google Shape;298;g2edf3ecb708_0_330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800"/>
          </a:srgbClr>
        </a:solidFill>
        <a:effectLst/>
      </p:bgPr>
    </p:bg>
    <p:spTree>
      <p:nvGrpSpPr>
        <p:cNvPr id="1" name="Shape 299"/>
        <p:cNvGrpSpPr/>
        <p:nvPr/>
      </p:nvGrpSpPr>
      <p:grpSpPr>
        <a:xfrm>
          <a:off x="0" y="0"/>
          <a:ext cx="0" cy="0"/>
          <a:chOff x="0" y="0"/>
          <a:chExt cx="0" cy="0"/>
        </a:xfrm>
      </p:grpSpPr>
      <p:pic>
        <p:nvPicPr>
          <p:cNvPr id="300" name="Google Shape;300;g2edf3ecb708_0_3310"/>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01" name="Google Shape;301;g2edf3ecb708_0_3310"/>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lt1"/>
              </a:buClr>
              <a:buSzPts val="1400"/>
              <a:buNone/>
              <a:defRPr sz="14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02" name="Google Shape;302;g2edf3ecb708_0_3310"/>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03" name="Google Shape;303;g2edf3ecb708_0_331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g2edf3ecb708_0_3310"/>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5"/>
        <p:cNvGrpSpPr/>
        <p:nvPr/>
      </p:nvGrpSpPr>
      <p:grpSpPr>
        <a:xfrm>
          <a:off x="0" y="0"/>
          <a:ext cx="0" cy="0"/>
          <a:chOff x="0" y="0"/>
          <a:chExt cx="0" cy="0"/>
        </a:xfrm>
      </p:grpSpPr>
      <p:sp>
        <p:nvSpPr>
          <p:cNvPr id="306" name="Google Shape;306;g2edf3ecb708_0_3316"/>
          <p:cNvSpPr>
            <a:spLocks noGrp="1"/>
          </p:cNvSpPr>
          <p:nvPr>
            <p:ph type="pic" idx="2"/>
          </p:nvPr>
        </p:nvSpPr>
        <p:spPr>
          <a:xfrm>
            <a:off x="5286900" y="285000"/>
            <a:ext cx="3607500" cy="3607500"/>
          </a:xfrm>
          <a:prstGeom prst="ellipse">
            <a:avLst/>
          </a:prstGeom>
          <a:noFill/>
          <a:ln>
            <a:noFill/>
          </a:ln>
        </p:spPr>
      </p:sp>
      <p:pic>
        <p:nvPicPr>
          <p:cNvPr id="307" name="Google Shape;307;g2edf3ecb708_0_331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08" name="Google Shape;308;g2edf3ecb708_0_3316"/>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09" name="Google Shape;309;g2edf3ecb708_0_3316"/>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310" name="Google Shape;310;g2edf3ecb708_0_331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11" name="Google Shape;311;g2edf3ecb708_0_3316"/>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rtl="0">
              <a:lnSpc>
                <a:spcPct val="75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2" name="Google Shape;312;g2edf3ecb708_0_3316"/>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rtl="0">
              <a:lnSpc>
                <a:spcPct val="115000"/>
              </a:lnSpc>
              <a:spcBef>
                <a:spcPts val="0"/>
              </a:spcBef>
              <a:spcAft>
                <a:spcPts val="0"/>
              </a:spcAft>
              <a:buSzPts val="22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13" name="Google Shape;313;g2edf3ecb708_0_331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800"/>
          </a:srgbClr>
        </a:solidFill>
        <a:effectLst/>
      </p:bgPr>
    </p:bg>
    <p:spTree>
      <p:nvGrpSpPr>
        <p:cNvPr id="1" name="Shape 314"/>
        <p:cNvGrpSpPr/>
        <p:nvPr/>
      </p:nvGrpSpPr>
      <p:grpSpPr>
        <a:xfrm>
          <a:off x="0" y="0"/>
          <a:ext cx="0" cy="0"/>
          <a:chOff x="0" y="0"/>
          <a:chExt cx="0" cy="0"/>
        </a:xfrm>
      </p:grpSpPr>
      <p:pic>
        <p:nvPicPr>
          <p:cNvPr id="315" name="Google Shape;315;g2edf3ecb708_0_332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16" name="Google Shape;316;g2edf3ecb708_0_3325"/>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17" name="Google Shape;317;g2edf3ecb708_0_332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18" name="Google Shape;318;g2edf3ecb708_0_3325"/>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bg>
      <p:bgPr>
        <a:solidFill>
          <a:srgbClr val="C44B27">
            <a:alpha val="9800"/>
          </a:srgbClr>
        </a:solidFill>
        <a:effectLst/>
      </p:bgPr>
    </p:bg>
    <p:spTree>
      <p:nvGrpSpPr>
        <p:cNvPr id="1" name="Shape 319"/>
        <p:cNvGrpSpPr/>
        <p:nvPr/>
      </p:nvGrpSpPr>
      <p:grpSpPr>
        <a:xfrm>
          <a:off x="0" y="0"/>
          <a:ext cx="0" cy="0"/>
          <a:chOff x="0" y="0"/>
          <a:chExt cx="0" cy="0"/>
        </a:xfrm>
      </p:grpSpPr>
      <p:pic>
        <p:nvPicPr>
          <p:cNvPr id="320" name="Google Shape;320;g2edf3ecb708_0_3330"/>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1" name="Google Shape;321;g2edf3ecb708_0_333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g2edf3ecb708_0_3330"/>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23" name="Google Shape;323;g2edf3ecb708_0_3330"/>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 table 1">
  <p:cSld name="Title and body + table">
    <p:spTree>
      <p:nvGrpSpPr>
        <p:cNvPr id="1" name="Shape 324"/>
        <p:cNvGrpSpPr/>
        <p:nvPr/>
      </p:nvGrpSpPr>
      <p:grpSpPr>
        <a:xfrm>
          <a:off x="0" y="0"/>
          <a:ext cx="0" cy="0"/>
          <a:chOff x="0" y="0"/>
          <a:chExt cx="0" cy="0"/>
        </a:xfrm>
      </p:grpSpPr>
      <p:pic>
        <p:nvPicPr>
          <p:cNvPr id="325" name="Google Shape;325;g2edf3ecb708_0_3335"/>
          <p:cNvPicPr preferRelativeResize="0"/>
          <p:nvPr/>
        </p:nvPicPr>
        <p:blipFill rotWithShape="1">
          <a:blip r:embed="rId2">
            <a:alphaModFix/>
          </a:blip>
          <a:srcRect t="15114" b="11689"/>
          <a:stretch/>
        </p:blipFill>
        <p:spPr>
          <a:xfrm>
            <a:off x="0" y="4191000"/>
            <a:ext cx="9144001" cy="952500"/>
          </a:xfrm>
          <a:prstGeom prst="rect">
            <a:avLst/>
          </a:prstGeom>
          <a:noFill/>
          <a:ln>
            <a:noFill/>
          </a:ln>
        </p:spPr>
      </p:pic>
      <p:pic>
        <p:nvPicPr>
          <p:cNvPr id="326" name="Google Shape;326;g2edf3ecb708_0_3335"/>
          <p:cNvPicPr preferRelativeResize="0"/>
          <p:nvPr/>
        </p:nvPicPr>
        <p:blipFill rotWithShape="1">
          <a:blip r:embed="rId3">
            <a:alphaModFix/>
          </a:blip>
          <a:srcRect l="228" r="228"/>
          <a:stretch/>
        </p:blipFill>
        <p:spPr>
          <a:xfrm>
            <a:off x="7897813" y="3917950"/>
            <a:ext cx="1114425" cy="1116013"/>
          </a:xfrm>
          <a:prstGeom prst="rect">
            <a:avLst/>
          </a:prstGeom>
          <a:noFill/>
          <a:ln>
            <a:noFill/>
          </a:ln>
        </p:spPr>
      </p:pic>
      <p:sp>
        <p:nvSpPr>
          <p:cNvPr id="327" name="Google Shape;327;g2edf3ecb708_0_33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800"/>
              <a:buNone/>
              <a:defRPr sz="2800"/>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8" name="Google Shape;328;g2edf3ecb708_0_3335"/>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9" name="Google Shape;329;g2edf3ecb708_0_3335"/>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algn="l" rtl="0">
              <a:spcBef>
                <a:spcPts val="0"/>
              </a:spcBef>
              <a:spcAft>
                <a:spcPts val="0"/>
              </a:spcAft>
              <a:buClr>
                <a:schemeClr val="lt1"/>
              </a:buClr>
              <a:buSzPts val="1400"/>
              <a:buNone/>
              <a:defRPr>
                <a:solidFill>
                  <a:schemeClr val="lt1"/>
                </a:solidFill>
              </a:defRPr>
            </a:lvl2pPr>
            <a:lvl3pPr lvl="2" algn="l" rtl="0">
              <a:spcBef>
                <a:spcPts val="0"/>
              </a:spcBef>
              <a:spcAft>
                <a:spcPts val="0"/>
              </a:spcAft>
              <a:buClr>
                <a:schemeClr val="lt1"/>
              </a:buClr>
              <a:buSzPts val="1400"/>
              <a:buNone/>
              <a:defRPr>
                <a:solidFill>
                  <a:schemeClr val="lt1"/>
                </a:solidFill>
              </a:defRPr>
            </a:lvl3pPr>
            <a:lvl4pPr lvl="3" algn="l" rtl="0">
              <a:spcBef>
                <a:spcPts val="0"/>
              </a:spcBef>
              <a:spcAft>
                <a:spcPts val="0"/>
              </a:spcAft>
              <a:buClr>
                <a:schemeClr val="lt1"/>
              </a:buClr>
              <a:buSzPts val="1400"/>
              <a:buNone/>
              <a:defRPr>
                <a:solidFill>
                  <a:schemeClr val="lt1"/>
                </a:solidFill>
              </a:defRPr>
            </a:lvl4pPr>
            <a:lvl5pPr lvl="4" algn="l" rtl="0">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30" name="Google Shape;330;g2edf3ecb708_0_3335"/>
          <p:cNvSpPr txBox="1">
            <a:spLocks noGrp="1"/>
          </p:cNvSpPr>
          <p:nvPr>
            <p:ph type="sldNum" idx="12"/>
          </p:nvPr>
        </p:nvSpPr>
        <p:spPr>
          <a:xfrm>
            <a:off x="8548688" y="4738688"/>
            <a:ext cx="5493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1pPr>
            <a:lvl2pPr marL="0" lvl="1"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2pPr>
            <a:lvl3pPr marL="0" lvl="2"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3pPr>
            <a:lvl4pPr marL="0" lvl="3"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4pPr>
            <a:lvl5pPr marL="0" lvl="4"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5pPr>
            <a:lvl6pPr marL="0" lvl="5"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6pPr>
            <a:lvl7pPr marL="0" lvl="6"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7pPr>
            <a:lvl8pPr marL="0" lvl="7"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8pPr>
            <a:lvl9pPr marL="0" lvl="8"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331"/>
        <p:cNvGrpSpPr/>
        <p:nvPr/>
      </p:nvGrpSpPr>
      <p:grpSpPr>
        <a:xfrm>
          <a:off x="0" y="0"/>
          <a:ext cx="0" cy="0"/>
          <a:chOff x="0" y="0"/>
          <a:chExt cx="0" cy="0"/>
        </a:xfrm>
      </p:grpSpPr>
      <p:sp>
        <p:nvSpPr>
          <p:cNvPr id="332" name="Google Shape;332;g2edf3ecb708_0_334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g2edf3ecb708_0_3342"/>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334" name="Google Shape;334;g2edf3ecb708_0_3342"/>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335" name="Google Shape;335;g2edf3ecb708_0_3342"/>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336" name="Google Shape;336;g2edf3ecb708_0_334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341"/>
        <p:cNvGrpSpPr/>
        <p:nvPr/>
      </p:nvGrpSpPr>
      <p:grpSpPr>
        <a:xfrm>
          <a:off x="0" y="0"/>
          <a:ext cx="0" cy="0"/>
          <a:chOff x="0" y="0"/>
          <a:chExt cx="0" cy="0"/>
        </a:xfrm>
      </p:grpSpPr>
      <p:pic>
        <p:nvPicPr>
          <p:cNvPr id="342" name="Google Shape;342;g2edf3ecb708_0_343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343" name="Google Shape;343;g2edf3ecb708_0_343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44" name="Google Shape;344;g2edf3ecb708_0_343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5" name="Google Shape;345;g2edf3ecb708_0_3434"/>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lt1"/>
              </a:buClr>
              <a:buSzPts val="1400"/>
              <a:buNone/>
              <a:defRPr sz="14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46" name="Google Shape;346;g2edf3ecb708_0_34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47"/>
        <p:cNvGrpSpPr/>
        <p:nvPr/>
      </p:nvGrpSpPr>
      <p:grpSpPr>
        <a:xfrm>
          <a:off x="0" y="0"/>
          <a:ext cx="0" cy="0"/>
          <a:chOff x="0" y="0"/>
          <a:chExt cx="0" cy="0"/>
        </a:xfrm>
      </p:grpSpPr>
      <p:pic>
        <p:nvPicPr>
          <p:cNvPr id="348" name="Google Shape;348;g2edf3ecb708_0_344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349" name="Google Shape;349;g2edf3ecb708_0_344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50" name="Google Shape;350;g2edf3ecb708_0_34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1" name="Google Shape;351;g2edf3ecb708_0_3440"/>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52" name="Google Shape;352;g2edf3ecb708_0_3440"/>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sp>
        <p:nvSpPr>
          <p:cNvPr id="353" name="Google Shape;353;g2edf3ecb708_0_344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4"/>
        <p:cNvGrpSpPr/>
        <p:nvPr/>
      </p:nvGrpSpPr>
      <p:grpSpPr>
        <a:xfrm>
          <a:off x="0" y="0"/>
          <a:ext cx="0" cy="0"/>
          <a:chOff x="0" y="0"/>
          <a:chExt cx="0" cy="0"/>
        </a:xfrm>
      </p:grpSpPr>
      <p:sp>
        <p:nvSpPr>
          <p:cNvPr id="355" name="Google Shape;355;g2edf3ecb708_0_34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6" name="Google Shape;356;g2edf3ecb708_0_3447"/>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sz="1800"/>
            </a:lvl1pPr>
            <a:lvl2pPr marL="914400" lvl="1" indent="-342900" algn="l" rtl="0">
              <a:lnSpc>
                <a:spcPct val="115000"/>
              </a:lnSpc>
              <a:spcBef>
                <a:spcPts val="0"/>
              </a:spcBef>
              <a:spcAft>
                <a:spcPts val="0"/>
              </a:spcAft>
              <a:buSzPts val="1800"/>
              <a:buChar char="○"/>
              <a:defRPr sz="1800"/>
            </a:lvl2pPr>
            <a:lvl3pPr marL="1371600" lvl="2" indent="-342900" algn="l" rtl="0">
              <a:lnSpc>
                <a:spcPct val="115000"/>
              </a:lnSpc>
              <a:spcBef>
                <a:spcPts val="0"/>
              </a:spcBef>
              <a:spcAft>
                <a:spcPts val="0"/>
              </a:spcAft>
              <a:buSzPts val="1800"/>
              <a:buChar char="■"/>
              <a:defRPr sz="1800"/>
            </a:lvl3pPr>
            <a:lvl4pPr marL="1828800" lvl="3" indent="-342900" algn="l" rtl="0">
              <a:lnSpc>
                <a:spcPct val="115000"/>
              </a:lnSpc>
              <a:spcBef>
                <a:spcPts val="0"/>
              </a:spcBef>
              <a:spcAft>
                <a:spcPts val="0"/>
              </a:spcAft>
              <a:buSzPts val="1800"/>
              <a:buChar char="●"/>
              <a:defRPr sz="1800"/>
            </a:lvl4pPr>
            <a:lvl5pPr marL="2286000" lvl="4" indent="-342900" algn="l" rtl="0">
              <a:lnSpc>
                <a:spcPct val="115000"/>
              </a:lnSpc>
              <a:spcBef>
                <a:spcPts val="0"/>
              </a:spcBef>
              <a:spcAft>
                <a:spcPts val="0"/>
              </a:spcAft>
              <a:buSzPts val="1800"/>
              <a:buChar char="○"/>
              <a:defRPr sz="1800"/>
            </a:lvl5pPr>
            <a:lvl6pPr marL="2743200" lvl="5" indent="-342900" algn="l" rtl="0">
              <a:lnSpc>
                <a:spcPct val="115000"/>
              </a:lnSpc>
              <a:spcBef>
                <a:spcPts val="0"/>
              </a:spcBef>
              <a:spcAft>
                <a:spcPts val="0"/>
              </a:spcAft>
              <a:buSzPts val="1800"/>
              <a:buChar char="■"/>
              <a:defRPr sz="1800"/>
            </a:lvl6pPr>
            <a:lvl7pPr marL="3200400" lvl="6" indent="-342900" algn="l" rtl="0">
              <a:lnSpc>
                <a:spcPct val="115000"/>
              </a:lnSpc>
              <a:spcBef>
                <a:spcPts val="0"/>
              </a:spcBef>
              <a:spcAft>
                <a:spcPts val="0"/>
              </a:spcAft>
              <a:buSzPts val="1800"/>
              <a:buChar char="●"/>
              <a:defRPr sz="1800"/>
            </a:lvl7pPr>
            <a:lvl8pPr marL="3657600" lvl="7" indent="-342900" algn="l" rtl="0">
              <a:lnSpc>
                <a:spcPct val="115000"/>
              </a:lnSpc>
              <a:spcBef>
                <a:spcPts val="0"/>
              </a:spcBef>
              <a:spcAft>
                <a:spcPts val="0"/>
              </a:spcAft>
              <a:buSzPts val="1800"/>
              <a:buChar char="○"/>
              <a:defRPr sz="1800"/>
            </a:lvl8pPr>
            <a:lvl9pPr marL="4114800" lvl="8" indent="-342900" algn="l" rtl="0">
              <a:lnSpc>
                <a:spcPct val="115000"/>
              </a:lnSpc>
              <a:spcBef>
                <a:spcPts val="0"/>
              </a:spcBef>
              <a:spcAft>
                <a:spcPts val="0"/>
              </a:spcAft>
              <a:buSzPts val="1800"/>
              <a:buChar char="■"/>
              <a:defRPr sz="1800"/>
            </a:lvl9pPr>
          </a:lstStyle>
          <a:p>
            <a:endParaRPr/>
          </a:p>
        </p:txBody>
      </p:sp>
      <p:pic>
        <p:nvPicPr>
          <p:cNvPr id="357" name="Google Shape;357;g2edf3ecb708_0_344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8" name="Google Shape;358;g2edf3ecb708_0_3447"/>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59" name="Google Shape;359;g2edf3ecb708_0_3447"/>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360" name="Google Shape;360;g2edf3ecb708_0_344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61" name="Google Shape;361;g2edf3ecb708_0_344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803"/>
          </a:srgbClr>
        </a:solidFill>
        <a:effectLst/>
      </p:bgPr>
    </p:bg>
    <p:spTree>
      <p:nvGrpSpPr>
        <p:cNvPr id="1" name="Shape 36"/>
        <p:cNvGrpSpPr/>
        <p:nvPr/>
      </p:nvGrpSpPr>
      <p:grpSpPr>
        <a:xfrm>
          <a:off x="0" y="0"/>
          <a:ext cx="0" cy="0"/>
          <a:chOff x="0" y="0"/>
          <a:chExt cx="0" cy="0"/>
        </a:xfrm>
      </p:grpSpPr>
      <p:pic>
        <p:nvPicPr>
          <p:cNvPr id="37" name="Google Shape;37;p16"/>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8" name="Google Shape;38;p16"/>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9" name="Google Shape;39;p1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16"/>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2"/>
        <p:cNvGrpSpPr/>
        <p:nvPr/>
      </p:nvGrpSpPr>
      <p:grpSpPr>
        <a:xfrm>
          <a:off x="0" y="0"/>
          <a:ext cx="0" cy="0"/>
          <a:chOff x="0" y="0"/>
          <a:chExt cx="0" cy="0"/>
        </a:xfrm>
      </p:grpSpPr>
      <p:sp>
        <p:nvSpPr>
          <p:cNvPr id="363" name="Google Shape;363;g2edf3ecb708_0_3455"/>
          <p:cNvSpPr>
            <a:spLocks noGrp="1"/>
          </p:cNvSpPr>
          <p:nvPr>
            <p:ph type="pic" idx="2"/>
          </p:nvPr>
        </p:nvSpPr>
        <p:spPr>
          <a:xfrm>
            <a:off x="5286900" y="285000"/>
            <a:ext cx="3607500" cy="3607500"/>
          </a:xfrm>
          <a:prstGeom prst="ellipse">
            <a:avLst/>
          </a:prstGeom>
          <a:noFill/>
          <a:ln>
            <a:noFill/>
          </a:ln>
        </p:spPr>
      </p:sp>
      <p:pic>
        <p:nvPicPr>
          <p:cNvPr id="364" name="Google Shape;364;g2edf3ecb708_0_3455"/>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65" name="Google Shape;365;g2edf3ecb708_0_3455"/>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66" name="Google Shape;366;g2edf3ecb708_0_345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367" name="Google Shape;367;g2edf3ecb708_0_345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68" name="Google Shape;368;g2edf3ecb708_0_3455"/>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rtl="0">
              <a:lnSpc>
                <a:spcPct val="75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69" name="Google Shape;369;g2edf3ecb708_0_3455"/>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rtl="0">
              <a:lnSpc>
                <a:spcPct val="115000"/>
              </a:lnSpc>
              <a:spcBef>
                <a:spcPts val="0"/>
              </a:spcBef>
              <a:spcAft>
                <a:spcPts val="0"/>
              </a:spcAft>
              <a:buSzPts val="22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70" name="Google Shape;370;g2edf3ecb708_0_345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9800"/>
          </a:srgbClr>
        </a:solidFill>
        <a:effectLst/>
      </p:bgPr>
    </p:bg>
    <p:spTree>
      <p:nvGrpSpPr>
        <p:cNvPr id="1" name="Shape 371"/>
        <p:cNvGrpSpPr/>
        <p:nvPr/>
      </p:nvGrpSpPr>
      <p:grpSpPr>
        <a:xfrm>
          <a:off x="0" y="0"/>
          <a:ext cx="0" cy="0"/>
          <a:chOff x="0" y="0"/>
          <a:chExt cx="0" cy="0"/>
        </a:xfrm>
      </p:grpSpPr>
      <p:pic>
        <p:nvPicPr>
          <p:cNvPr id="372" name="Google Shape;372;g2edf3ecb708_0_346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73" name="Google Shape;373;g2edf3ecb708_0_346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74" name="Google Shape;374;g2edf3ecb708_0_346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75" name="Google Shape;375;g2edf3ecb708_0_346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 table 1">
  <p:cSld name="Title and body + table">
    <p:spTree>
      <p:nvGrpSpPr>
        <p:cNvPr id="1" name="Shape 376"/>
        <p:cNvGrpSpPr/>
        <p:nvPr/>
      </p:nvGrpSpPr>
      <p:grpSpPr>
        <a:xfrm>
          <a:off x="0" y="0"/>
          <a:ext cx="0" cy="0"/>
          <a:chOff x="0" y="0"/>
          <a:chExt cx="0" cy="0"/>
        </a:xfrm>
      </p:grpSpPr>
      <p:pic>
        <p:nvPicPr>
          <p:cNvPr id="377" name="Google Shape;377;g2edf3ecb708_0_3469"/>
          <p:cNvPicPr preferRelativeResize="0"/>
          <p:nvPr/>
        </p:nvPicPr>
        <p:blipFill rotWithShape="1">
          <a:blip r:embed="rId2">
            <a:alphaModFix/>
          </a:blip>
          <a:srcRect t="15114" b="11689"/>
          <a:stretch/>
        </p:blipFill>
        <p:spPr>
          <a:xfrm>
            <a:off x="0" y="4191000"/>
            <a:ext cx="9144001" cy="952500"/>
          </a:xfrm>
          <a:prstGeom prst="rect">
            <a:avLst/>
          </a:prstGeom>
          <a:noFill/>
          <a:ln>
            <a:noFill/>
          </a:ln>
        </p:spPr>
      </p:pic>
      <p:pic>
        <p:nvPicPr>
          <p:cNvPr id="378" name="Google Shape;378;g2edf3ecb708_0_3469"/>
          <p:cNvPicPr preferRelativeResize="0"/>
          <p:nvPr/>
        </p:nvPicPr>
        <p:blipFill rotWithShape="1">
          <a:blip r:embed="rId3">
            <a:alphaModFix/>
          </a:blip>
          <a:srcRect l="228" r="228"/>
          <a:stretch/>
        </p:blipFill>
        <p:spPr>
          <a:xfrm>
            <a:off x="7897813" y="3917950"/>
            <a:ext cx="1114425" cy="1116013"/>
          </a:xfrm>
          <a:prstGeom prst="rect">
            <a:avLst/>
          </a:prstGeom>
          <a:noFill/>
          <a:ln>
            <a:noFill/>
          </a:ln>
        </p:spPr>
      </p:pic>
      <p:sp>
        <p:nvSpPr>
          <p:cNvPr id="379" name="Google Shape;379;g2edf3ecb708_0_34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800"/>
              <a:buNone/>
              <a:defRPr sz="2800"/>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80" name="Google Shape;380;g2edf3ecb708_0_3469"/>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1" name="Google Shape;381;g2edf3ecb708_0_3469"/>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algn="l" rtl="0">
              <a:spcBef>
                <a:spcPts val="0"/>
              </a:spcBef>
              <a:spcAft>
                <a:spcPts val="0"/>
              </a:spcAft>
              <a:buClr>
                <a:schemeClr val="lt1"/>
              </a:buClr>
              <a:buSzPts val="1400"/>
              <a:buNone/>
              <a:defRPr>
                <a:solidFill>
                  <a:schemeClr val="lt1"/>
                </a:solidFill>
              </a:defRPr>
            </a:lvl2pPr>
            <a:lvl3pPr lvl="2" algn="l" rtl="0">
              <a:spcBef>
                <a:spcPts val="0"/>
              </a:spcBef>
              <a:spcAft>
                <a:spcPts val="0"/>
              </a:spcAft>
              <a:buClr>
                <a:schemeClr val="lt1"/>
              </a:buClr>
              <a:buSzPts val="1400"/>
              <a:buNone/>
              <a:defRPr>
                <a:solidFill>
                  <a:schemeClr val="lt1"/>
                </a:solidFill>
              </a:defRPr>
            </a:lvl3pPr>
            <a:lvl4pPr lvl="3" algn="l" rtl="0">
              <a:spcBef>
                <a:spcPts val="0"/>
              </a:spcBef>
              <a:spcAft>
                <a:spcPts val="0"/>
              </a:spcAft>
              <a:buClr>
                <a:schemeClr val="lt1"/>
              </a:buClr>
              <a:buSzPts val="1400"/>
              <a:buNone/>
              <a:defRPr>
                <a:solidFill>
                  <a:schemeClr val="lt1"/>
                </a:solidFill>
              </a:defRPr>
            </a:lvl4pPr>
            <a:lvl5pPr lvl="4" algn="l" rtl="0">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82" name="Google Shape;382;g2edf3ecb708_0_3469"/>
          <p:cNvSpPr txBox="1">
            <a:spLocks noGrp="1"/>
          </p:cNvSpPr>
          <p:nvPr>
            <p:ph type="sldNum" idx="12"/>
          </p:nvPr>
        </p:nvSpPr>
        <p:spPr>
          <a:xfrm>
            <a:off x="8548688" y="4738688"/>
            <a:ext cx="5493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1pPr>
            <a:lvl2pPr marL="0" lvl="1"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2pPr>
            <a:lvl3pPr marL="0" lvl="2"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3pPr>
            <a:lvl4pPr marL="0" lvl="3"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4pPr>
            <a:lvl5pPr marL="0" lvl="4"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5pPr>
            <a:lvl6pPr marL="0" lvl="5"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6pPr>
            <a:lvl7pPr marL="0" lvl="6"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7pPr>
            <a:lvl8pPr marL="0" lvl="7"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8pPr>
            <a:lvl9pPr marL="0" lvl="8" indent="0" algn="r" rtl="0">
              <a:lnSpc>
                <a:spcPct val="100000"/>
              </a:lnSpc>
              <a:spcBef>
                <a:spcPts val="0"/>
              </a:spcBef>
              <a:spcAft>
                <a:spcPts val="0"/>
              </a:spcAft>
              <a:buSzPts val="1100"/>
              <a:buNone/>
              <a:defRPr sz="1100" b="0" i="0" u="none" strike="noStrike" cap="none">
                <a:solidFill>
                  <a:srgbClr val="FFFFFF"/>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383"/>
        <p:cNvGrpSpPr/>
        <p:nvPr/>
      </p:nvGrpSpPr>
      <p:grpSpPr>
        <a:xfrm>
          <a:off x="0" y="0"/>
          <a:ext cx="0" cy="0"/>
          <a:chOff x="0" y="0"/>
          <a:chExt cx="0" cy="0"/>
        </a:xfrm>
      </p:grpSpPr>
      <p:sp>
        <p:nvSpPr>
          <p:cNvPr id="384" name="Google Shape;384;g2edf3ecb708_0_347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g2edf3ecb708_0_3476"/>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386" name="Google Shape;386;g2edf3ecb708_0_3476"/>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387" name="Google Shape;387;g2edf3ecb708_0_3476"/>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388" name="Google Shape;388;g2edf3ecb708_0_347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 No footer - Teal 1">
  <p:cSld name="Title and body - No footer - Teal">
    <p:spTree>
      <p:nvGrpSpPr>
        <p:cNvPr id="1" name="Shape 389"/>
        <p:cNvGrpSpPr/>
        <p:nvPr/>
      </p:nvGrpSpPr>
      <p:grpSpPr>
        <a:xfrm>
          <a:off x="0" y="0"/>
          <a:ext cx="0" cy="0"/>
          <a:chOff x="0" y="0"/>
          <a:chExt cx="0" cy="0"/>
        </a:xfrm>
      </p:grpSpPr>
      <p:sp>
        <p:nvSpPr>
          <p:cNvPr id="390" name="Google Shape;390;g2edf3ecb708_0_3482"/>
          <p:cNvSpPr txBox="1">
            <a:spLocks noGrp="1"/>
          </p:cNvSpPr>
          <p:nvPr>
            <p:ph type="title"/>
          </p:nvPr>
        </p:nvSpPr>
        <p:spPr>
          <a:xfrm>
            <a:off x="311700" y="1402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sz="2800"/>
            </a:lvl1pPr>
            <a:lvl2pPr lvl="1" algn="l" rtl="0">
              <a:lnSpc>
                <a:spcPct val="100000"/>
              </a:lnSpc>
              <a:spcBef>
                <a:spcPts val="0"/>
              </a:spcBef>
              <a:spcAft>
                <a:spcPts val="0"/>
              </a:spcAft>
              <a:buSzPts val="2100"/>
              <a:buNone/>
              <a:defRPr sz="1100"/>
            </a:lvl2pPr>
            <a:lvl3pPr lvl="2" algn="l" rtl="0">
              <a:lnSpc>
                <a:spcPct val="100000"/>
              </a:lnSpc>
              <a:spcBef>
                <a:spcPts val="0"/>
              </a:spcBef>
              <a:spcAft>
                <a:spcPts val="0"/>
              </a:spcAft>
              <a:buSzPts val="2100"/>
              <a:buNone/>
              <a:defRPr sz="1100"/>
            </a:lvl3pPr>
            <a:lvl4pPr lvl="3" algn="l" rtl="0">
              <a:lnSpc>
                <a:spcPct val="100000"/>
              </a:lnSpc>
              <a:spcBef>
                <a:spcPts val="0"/>
              </a:spcBef>
              <a:spcAft>
                <a:spcPts val="0"/>
              </a:spcAft>
              <a:buSzPts val="2100"/>
              <a:buNone/>
              <a:defRPr sz="1100"/>
            </a:lvl4pPr>
            <a:lvl5pPr lvl="4" algn="l" rtl="0">
              <a:lnSpc>
                <a:spcPct val="100000"/>
              </a:lnSpc>
              <a:spcBef>
                <a:spcPts val="0"/>
              </a:spcBef>
              <a:spcAft>
                <a:spcPts val="0"/>
              </a:spcAft>
              <a:buSzPts val="2100"/>
              <a:buNone/>
              <a:defRPr sz="1100"/>
            </a:lvl5pPr>
            <a:lvl6pPr lvl="5" algn="l" rtl="0">
              <a:lnSpc>
                <a:spcPct val="100000"/>
              </a:lnSpc>
              <a:spcBef>
                <a:spcPts val="0"/>
              </a:spcBef>
              <a:spcAft>
                <a:spcPts val="0"/>
              </a:spcAft>
              <a:buSzPts val="2100"/>
              <a:buNone/>
              <a:defRPr sz="1100"/>
            </a:lvl6pPr>
            <a:lvl7pPr lvl="6" algn="l" rtl="0">
              <a:lnSpc>
                <a:spcPct val="100000"/>
              </a:lnSpc>
              <a:spcBef>
                <a:spcPts val="0"/>
              </a:spcBef>
              <a:spcAft>
                <a:spcPts val="0"/>
              </a:spcAft>
              <a:buSzPts val="2100"/>
              <a:buNone/>
              <a:defRPr sz="1100"/>
            </a:lvl7pPr>
            <a:lvl8pPr lvl="7" algn="l" rtl="0">
              <a:lnSpc>
                <a:spcPct val="100000"/>
              </a:lnSpc>
              <a:spcBef>
                <a:spcPts val="0"/>
              </a:spcBef>
              <a:spcAft>
                <a:spcPts val="0"/>
              </a:spcAft>
              <a:buSzPts val="2100"/>
              <a:buNone/>
              <a:defRPr sz="1100"/>
            </a:lvl8pPr>
            <a:lvl9pPr lvl="8" algn="l" rtl="0">
              <a:lnSpc>
                <a:spcPct val="100000"/>
              </a:lnSpc>
              <a:spcBef>
                <a:spcPts val="0"/>
              </a:spcBef>
              <a:spcAft>
                <a:spcPts val="0"/>
              </a:spcAft>
              <a:buSzPts val="2100"/>
              <a:buNone/>
              <a:defRPr sz="1100"/>
            </a:lvl9pPr>
          </a:lstStyle>
          <a:p>
            <a:endParaRPr/>
          </a:p>
        </p:txBody>
      </p:sp>
      <p:sp>
        <p:nvSpPr>
          <p:cNvPr id="391" name="Google Shape;391;g2edf3ecb708_0_3482"/>
          <p:cNvSpPr txBox="1">
            <a:spLocks noGrp="1"/>
          </p:cNvSpPr>
          <p:nvPr>
            <p:ph type="body" idx="1"/>
          </p:nvPr>
        </p:nvSpPr>
        <p:spPr>
          <a:xfrm>
            <a:off x="311700" y="848075"/>
            <a:ext cx="8520600" cy="3774600"/>
          </a:xfrm>
          <a:prstGeom prst="rect">
            <a:avLst/>
          </a:prstGeom>
          <a:noFill/>
          <a:ln>
            <a:noFill/>
          </a:ln>
        </p:spPr>
        <p:txBody>
          <a:bodyPr spcFirstLastPara="1" wrap="square" lIns="68575" tIns="68575" rIns="68575" bIns="68575" anchor="t" anchorCtr="0">
            <a:noAutofit/>
          </a:bodyPr>
          <a:lstStyle>
            <a:lvl1pPr marL="457200" lvl="0" indent="-317500" algn="l" rtl="0">
              <a:lnSpc>
                <a:spcPct val="100000"/>
              </a:lnSpc>
              <a:spcBef>
                <a:spcPts val="0"/>
              </a:spcBef>
              <a:spcAft>
                <a:spcPts val="0"/>
              </a:spcAft>
              <a:buSzPts val="1400"/>
              <a:buChar char="●"/>
              <a:defRPr sz="1800"/>
            </a:lvl1pPr>
            <a:lvl2pPr marL="914400" lvl="1" indent="-317500" algn="l" rtl="0">
              <a:lnSpc>
                <a:spcPct val="100000"/>
              </a:lnSpc>
              <a:spcBef>
                <a:spcPts val="0"/>
              </a:spcBef>
              <a:spcAft>
                <a:spcPts val="0"/>
              </a:spcAft>
              <a:buSzPts val="1400"/>
              <a:buChar char="○"/>
              <a:defRPr sz="1800"/>
            </a:lvl2pPr>
            <a:lvl3pPr marL="1371600" lvl="2" indent="-317500" algn="l" rtl="0">
              <a:lnSpc>
                <a:spcPct val="100000"/>
              </a:lnSpc>
              <a:spcBef>
                <a:spcPts val="0"/>
              </a:spcBef>
              <a:spcAft>
                <a:spcPts val="0"/>
              </a:spcAft>
              <a:buSzPts val="1400"/>
              <a:buChar char="■"/>
              <a:defRPr sz="1800"/>
            </a:lvl3pPr>
            <a:lvl4pPr marL="1828800" lvl="3" indent="-317500" algn="l" rtl="0">
              <a:lnSpc>
                <a:spcPct val="100000"/>
              </a:lnSpc>
              <a:spcBef>
                <a:spcPts val="0"/>
              </a:spcBef>
              <a:spcAft>
                <a:spcPts val="0"/>
              </a:spcAft>
              <a:buSzPts val="1400"/>
              <a:buChar char="●"/>
              <a:defRPr sz="1800"/>
            </a:lvl4pPr>
            <a:lvl5pPr marL="2286000" lvl="4" indent="-317500" algn="l" rtl="0">
              <a:lnSpc>
                <a:spcPct val="100000"/>
              </a:lnSpc>
              <a:spcBef>
                <a:spcPts val="0"/>
              </a:spcBef>
              <a:spcAft>
                <a:spcPts val="0"/>
              </a:spcAft>
              <a:buSzPts val="1400"/>
              <a:buChar char="○"/>
              <a:defRPr sz="1800"/>
            </a:lvl5pPr>
            <a:lvl6pPr marL="2743200" lvl="5" indent="-317500" algn="l" rtl="0">
              <a:lnSpc>
                <a:spcPct val="100000"/>
              </a:lnSpc>
              <a:spcBef>
                <a:spcPts val="0"/>
              </a:spcBef>
              <a:spcAft>
                <a:spcPts val="0"/>
              </a:spcAft>
              <a:buSzPts val="1400"/>
              <a:buChar char="■"/>
              <a:defRPr sz="1800"/>
            </a:lvl6pPr>
            <a:lvl7pPr marL="3200400" lvl="6" indent="-317500" algn="l" rtl="0">
              <a:lnSpc>
                <a:spcPct val="100000"/>
              </a:lnSpc>
              <a:spcBef>
                <a:spcPts val="0"/>
              </a:spcBef>
              <a:spcAft>
                <a:spcPts val="0"/>
              </a:spcAft>
              <a:buSzPts val="1400"/>
              <a:buChar char="●"/>
              <a:defRPr sz="1800"/>
            </a:lvl7pPr>
            <a:lvl8pPr marL="3657600" lvl="7" indent="-317500" algn="l" rtl="0">
              <a:lnSpc>
                <a:spcPct val="100000"/>
              </a:lnSpc>
              <a:spcBef>
                <a:spcPts val="0"/>
              </a:spcBef>
              <a:spcAft>
                <a:spcPts val="0"/>
              </a:spcAft>
              <a:buSzPts val="1400"/>
              <a:buChar char="○"/>
              <a:defRPr sz="1800"/>
            </a:lvl8pPr>
            <a:lvl9pPr marL="4114800" lvl="8" indent="-317500" algn="l" rtl="0">
              <a:lnSpc>
                <a:spcPct val="100000"/>
              </a:lnSpc>
              <a:spcBef>
                <a:spcPts val="0"/>
              </a:spcBef>
              <a:spcAft>
                <a:spcPts val="0"/>
              </a:spcAft>
              <a:buSzPts val="1400"/>
              <a:buChar char="■"/>
              <a:defRPr sz="1800"/>
            </a:lvl9pPr>
          </a:lstStyle>
          <a:p>
            <a:endParaRPr/>
          </a:p>
        </p:txBody>
      </p:sp>
      <p:pic>
        <p:nvPicPr>
          <p:cNvPr id="392" name="Google Shape;392;g2edf3ecb708_0_3482"/>
          <p:cNvPicPr preferRelativeResize="0"/>
          <p:nvPr/>
        </p:nvPicPr>
        <p:blipFill rotWithShape="1">
          <a:blip r:embed="rId2">
            <a:alphaModFix/>
          </a:blip>
          <a:srcRect l="-16599" t="-8124" r="16600" b="34933"/>
          <a:stretch/>
        </p:blipFill>
        <p:spPr>
          <a:xfrm>
            <a:off x="1" y="4190873"/>
            <a:ext cx="9144001" cy="952625"/>
          </a:xfrm>
          <a:prstGeom prst="rect">
            <a:avLst/>
          </a:prstGeom>
          <a:noFill/>
          <a:ln>
            <a:noFill/>
          </a:ln>
        </p:spPr>
      </p:pic>
      <p:pic>
        <p:nvPicPr>
          <p:cNvPr id="393" name="Google Shape;393;g2edf3ecb708_0_3482"/>
          <p:cNvPicPr preferRelativeResize="0"/>
          <p:nvPr/>
        </p:nvPicPr>
        <p:blipFill rotWithShape="1">
          <a:blip r:embed="rId3">
            <a:alphaModFix/>
          </a:blip>
          <a:srcRect l="228" r="228"/>
          <a:stretch/>
        </p:blipFill>
        <p:spPr>
          <a:xfrm>
            <a:off x="8017724" y="4267073"/>
            <a:ext cx="842800" cy="842800"/>
          </a:xfrm>
          <a:prstGeom prst="rect">
            <a:avLst/>
          </a:prstGeom>
          <a:noFill/>
          <a:ln>
            <a:noFill/>
          </a:ln>
        </p:spPr>
      </p:pic>
      <p:sp>
        <p:nvSpPr>
          <p:cNvPr id="394" name="Google Shape;394;g2edf3ecb708_0_3482"/>
          <p:cNvSpPr txBox="1">
            <a:spLocks noGrp="1"/>
          </p:cNvSpPr>
          <p:nvPr>
            <p:ph type="sldNum" idx="12"/>
          </p:nvPr>
        </p:nvSpPr>
        <p:spPr>
          <a:xfrm>
            <a:off x="8548658" y="4739417"/>
            <a:ext cx="548700" cy="393600"/>
          </a:xfrm>
          <a:prstGeom prst="rect">
            <a:avLst/>
          </a:prstGeom>
          <a:noFill/>
          <a:ln>
            <a:noFill/>
          </a:ln>
        </p:spPr>
        <p:txBody>
          <a:bodyPr spcFirstLastPara="1" wrap="square" lIns="68575" tIns="68575" rIns="68575" bIns="68575" anchor="ctr" anchorCtr="0">
            <a:normAutofit/>
          </a:bodyPr>
          <a:lstStyle>
            <a:lvl1pPr marL="0" lvl="0"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1pPr>
            <a:lvl2pPr marL="0" lvl="1"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2pPr>
            <a:lvl3pPr marL="0" lvl="2"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3pPr>
            <a:lvl4pPr marL="0" lvl="3"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4pPr>
            <a:lvl5pPr marL="0" lvl="4"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5pPr>
            <a:lvl6pPr marL="0" lvl="5"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6pPr>
            <a:lvl7pPr marL="0" lvl="6"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7pPr>
            <a:lvl8pPr marL="0" lvl="7"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8pPr>
            <a:lvl9pPr marL="0" lvl="8" indent="0" algn="r" rtl="0">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800"/>
          </a:srgbClr>
        </a:solidFill>
        <a:effectLst/>
      </p:bgPr>
    </p:bg>
    <p:spTree>
      <p:nvGrpSpPr>
        <p:cNvPr id="1" name="Shape 395"/>
        <p:cNvGrpSpPr/>
        <p:nvPr/>
      </p:nvGrpSpPr>
      <p:grpSpPr>
        <a:xfrm>
          <a:off x="0" y="0"/>
          <a:ext cx="0" cy="0"/>
          <a:chOff x="0" y="0"/>
          <a:chExt cx="0" cy="0"/>
        </a:xfrm>
      </p:grpSpPr>
      <p:pic>
        <p:nvPicPr>
          <p:cNvPr id="396" name="Google Shape;396;g2edf3ecb708_0_3488"/>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97" name="Google Shape;397;g2edf3ecb708_0_3488"/>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lt1"/>
              </a:buClr>
              <a:buSzPts val="1400"/>
              <a:buNone/>
              <a:defRPr sz="14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98" name="Google Shape;398;g2edf3ecb708_0_3488"/>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99" name="Google Shape;399;g2edf3ecb708_0_348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400" name="Google Shape;400;g2edf3ecb708_0_3488"/>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ivider Slide - Teal 1">
  <p:cSld name="TITLE_1_1">
    <p:bg>
      <p:bgPr>
        <a:solidFill>
          <a:srgbClr val="017F92">
            <a:alpha val="9800"/>
          </a:srgbClr>
        </a:solidFill>
        <a:effectLst/>
      </p:bgPr>
    </p:bg>
    <p:spTree>
      <p:nvGrpSpPr>
        <p:cNvPr id="1" name="Shape 401"/>
        <p:cNvGrpSpPr/>
        <p:nvPr/>
      </p:nvGrpSpPr>
      <p:grpSpPr>
        <a:xfrm>
          <a:off x="0" y="0"/>
          <a:ext cx="0" cy="0"/>
          <a:chOff x="0" y="0"/>
          <a:chExt cx="0" cy="0"/>
        </a:xfrm>
      </p:grpSpPr>
      <p:pic>
        <p:nvPicPr>
          <p:cNvPr id="402" name="Google Shape;402;g2edf3ecb708_0_349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403" name="Google Shape;403;g2edf3ecb708_0_349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404" name="Google Shape;404;g2edf3ecb708_0_349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405" name="Google Shape;405;g2edf3ecb708_0_349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bg>
      <p:bgPr>
        <a:solidFill>
          <a:srgbClr val="C44B27">
            <a:alpha val="9800"/>
          </a:srgbClr>
        </a:solidFill>
        <a:effectLst/>
      </p:bgPr>
    </p:bg>
    <p:spTree>
      <p:nvGrpSpPr>
        <p:cNvPr id="1" name="Shape 406"/>
        <p:cNvGrpSpPr/>
        <p:nvPr/>
      </p:nvGrpSpPr>
      <p:grpSpPr>
        <a:xfrm>
          <a:off x="0" y="0"/>
          <a:ext cx="0" cy="0"/>
          <a:chOff x="0" y="0"/>
          <a:chExt cx="0" cy="0"/>
        </a:xfrm>
      </p:grpSpPr>
      <p:pic>
        <p:nvPicPr>
          <p:cNvPr id="407" name="Google Shape;407;g2edf3ecb708_0_3499"/>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408" name="Google Shape;408;g2edf3ecb708_0_349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409" name="Google Shape;409;g2edf3ecb708_0_349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410" name="Google Shape;410;g2edf3ecb708_0_3499"/>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41"/>
        <p:cNvGrpSpPr/>
        <p:nvPr/>
      </p:nvGrpSpPr>
      <p:grpSpPr>
        <a:xfrm>
          <a:off x="0" y="0"/>
          <a:ext cx="0" cy="0"/>
          <a:chOff x="0" y="0"/>
          <a:chExt cx="0" cy="0"/>
        </a:xfrm>
      </p:grpSpPr>
      <p:pic>
        <p:nvPicPr>
          <p:cNvPr id="42" name="Google Shape;42;p17"/>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43" name="Google Shape;43;p17"/>
          <p:cNvSpPr>
            <a:spLocks noGrp="1"/>
          </p:cNvSpPr>
          <p:nvPr>
            <p:ph type="pic" idx="2"/>
          </p:nvPr>
        </p:nvSpPr>
        <p:spPr>
          <a:xfrm>
            <a:off x="0" y="0"/>
            <a:ext cx="9144000" cy="4129500"/>
          </a:xfrm>
          <a:prstGeom prst="rect">
            <a:avLst/>
          </a:prstGeom>
          <a:noFill/>
          <a:ln>
            <a:noFill/>
          </a:ln>
        </p:spPr>
      </p:sp>
      <p:sp>
        <p:nvSpPr>
          <p:cNvPr id="44" name="Google Shape;44;p17"/>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803"/>
          </a:srgbClr>
        </a:solidFill>
        <a:effectLst/>
      </p:bgPr>
    </p:bg>
    <p:spTree>
      <p:nvGrpSpPr>
        <p:cNvPr id="1" name="Shape 46"/>
        <p:cNvGrpSpPr/>
        <p:nvPr/>
      </p:nvGrpSpPr>
      <p:grpSpPr>
        <a:xfrm>
          <a:off x="0" y="0"/>
          <a:ext cx="0" cy="0"/>
          <a:chOff x="0" y="0"/>
          <a:chExt cx="0" cy="0"/>
        </a:xfrm>
      </p:grpSpPr>
      <p:pic>
        <p:nvPicPr>
          <p:cNvPr id="47" name="Google Shape;47;p18"/>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48" name="Google Shape;48;p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18"/>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0" name="Google Shape;50;p18"/>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19"/>
          <p:cNvSpPr>
            <a:spLocks noGrp="1"/>
          </p:cNvSpPr>
          <p:nvPr>
            <p:ph type="pic" idx="2"/>
          </p:nvPr>
        </p:nvSpPr>
        <p:spPr>
          <a:xfrm>
            <a:off x="5286900" y="285000"/>
            <a:ext cx="3607500" cy="3607500"/>
          </a:xfrm>
          <a:prstGeom prst="ellipse">
            <a:avLst/>
          </a:prstGeom>
          <a:noFill/>
          <a:ln>
            <a:noFill/>
          </a:ln>
        </p:spPr>
      </p:sp>
      <p:pic>
        <p:nvPicPr>
          <p:cNvPr id="53" name="Google Shape;53;p19"/>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54" name="Google Shape;54;p19"/>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5" name="Google Shape;55;p19"/>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56" name="Google Shape;56;p19"/>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57" name="Google Shape;57;p19"/>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19"/>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9" name="Google Shape;59;p1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0"/>
        <p:cNvGrpSpPr/>
        <p:nvPr/>
      </p:nvGrpSpPr>
      <p:grpSpPr>
        <a:xfrm>
          <a:off x="0" y="0"/>
          <a:ext cx="0" cy="0"/>
          <a:chOff x="0" y="0"/>
          <a:chExt cx="0" cy="0"/>
        </a:xfrm>
      </p:grpSpPr>
      <p:sp>
        <p:nvSpPr>
          <p:cNvPr id="61" name="Google Shape;61;p20"/>
          <p:cNvSpPr txBox="1">
            <a:spLocks noGrp="1"/>
          </p:cNvSpPr>
          <p:nvPr>
            <p:ph type="title"/>
          </p:nvPr>
        </p:nvSpPr>
        <p:spPr>
          <a:xfrm>
            <a:off x="3912250"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0"/>
          <p:cNvSpPr>
            <a:spLocks noGrp="1"/>
          </p:cNvSpPr>
          <p:nvPr>
            <p:ph type="pic" idx="2"/>
          </p:nvPr>
        </p:nvSpPr>
        <p:spPr>
          <a:xfrm>
            <a:off x="284100" y="285000"/>
            <a:ext cx="3607500" cy="3607500"/>
          </a:xfrm>
          <a:prstGeom prst="ellipse">
            <a:avLst/>
          </a:prstGeom>
          <a:noFill/>
          <a:ln>
            <a:noFill/>
          </a:ln>
        </p:spPr>
      </p:sp>
      <p:sp>
        <p:nvSpPr>
          <p:cNvPr id="63" name="Google Shape;63;p20"/>
          <p:cNvSpPr txBox="1">
            <a:spLocks noGrp="1"/>
          </p:cNvSpPr>
          <p:nvPr>
            <p:ph type="body" idx="1"/>
          </p:nvPr>
        </p:nvSpPr>
        <p:spPr>
          <a:xfrm>
            <a:off x="3934875" y="1148750"/>
            <a:ext cx="50781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64" name="Google Shape;64;p20"/>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65" name="Google Shape;65;p20"/>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6" name="Google Shape;66;p20"/>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67" name="Google Shape;67;p20"/>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68" name="Google Shape;68;p2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6"/>
        <p:cNvGrpSpPr/>
        <p:nvPr/>
      </p:nvGrpSpPr>
      <p:grpSpPr>
        <a:xfrm>
          <a:off x="0" y="0"/>
          <a:ext cx="0" cy="0"/>
          <a:chOff x="0" y="0"/>
          <a:chExt cx="0" cy="0"/>
        </a:xfrm>
      </p:grpSpPr>
      <p:sp>
        <p:nvSpPr>
          <p:cNvPr id="87" name="Google Shape;87;g2edf3ecb708_0_26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8" name="Google Shape;88;g2edf3ecb708_0_269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rtl="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9" name="Google Shape;89;g2edf3ecb708_0_26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100">
                <a:solidFill>
                  <a:schemeClr val="lt1"/>
                </a:solidFill>
                <a:latin typeface="Public Sans Medium"/>
                <a:ea typeface="Public Sans Medium"/>
                <a:cs typeface="Public Sans Medium"/>
                <a:sym typeface="Public Sans Medium"/>
              </a:defRPr>
            </a:lvl1pPr>
            <a:lvl2pPr lvl="1" algn="r" rtl="0">
              <a:buNone/>
              <a:defRPr sz="1100">
                <a:solidFill>
                  <a:schemeClr val="lt1"/>
                </a:solidFill>
                <a:latin typeface="Public Sans Medium"/>
                <a:ea typeface="Public Sans Medium"/>
                <a:cs typeface="Public Sans Medium"/>
                <a:sym typeface="Public Sans Medium"/>
              </a:defRPr>
            </a:lvl2pPr>
            <a:lvl3pPr lvl="2" algn="r" rtl="0">
              <a:buNone/>
              <a:defRPr sz="1100">
                <a:solidFill>
                  <a:schemeClr val="lt1"/>
                </a:solidFill>
                <a:latin typeface="Public Sans Medium"/>
                <a:ea typeface="Public Sans Medium"/>
                <a:cs typeface="Public Sans Medium"/>
                <a:sym typeface="Public Sans Medium"/>
              </a:defRPr>
            </a:lvl3pPr>
            <a:lvl4pPr lvl="3" algn="r" rtl="0">
              <a:buNone/>
              <a:defRPr sz="1100">
                <a:solidFill>
                  <a:schemeClr val="lt1"/>
                </a:solidFill>
                <a:latin typeface="Public Sans Medium"/>
                <a:ea typeface="Public Sans Medium"/>
                <a:cs typeface="Public Sans Medium"/>
                <a:sym typeface="Public Sans Medium"/>
              </a:defRPr>
            </a:lvl4pPr>
            <a:lvl5pPr lvl="4" algn="r" rtl="0">
              <a:buNone/>
              <a:defRPr sz="1100">
                <a:solidFill>
                  <a:schemeClr val="lt1"/>
                </a:solidFill>
                <a:latin typeface="Public Sans Medium"/>
                <a:ea typeface="Public Sans Medium"/>
                <a:cs typeface="Public Sans Medium"/>
                <a:sym typeface="Public Sans Medium"/>
              </a:defRPr>
            </a:lvl5pPr>
            <a:lvl6pPr lvl="5" algn="r" rtl="0">
              <a:buNone/>
              <a:defRPr sz="1100">
                <a:solidFill>
                  <a:schemeClr val="lt1"/>
                </a:solidFill>
                <a:latin typeface="Public Sans Medium"/>
                <a:ea typeface="Public Sans Medium"/>
                <a:cs typeface="Public Sans Medium"/>
                <a:sym typeface="Public Sans Medium"/>
              </a:defRPr>
            </a:lvl6pPr>
            <a:lvl7pPr lvl="6" algn="r" rtl="0">
              <a:buNone/>
              <a:defRPr sz="1100">
                <a:solidFill>
                  <a:schemeClr val="lt1"/>
                </a:solidFill>
                <a:latin typeface="Public Sans Medium"/>
                <a:ea typeface="Public Sans Medium"/>
                <a:cs typeface="Public Sans Medium"/>
                <a:sym typeface="Public Sans Medium"/>
              </a:defRPr>
            </a:lvl7pPr>
            <a:lvl8pPr lvl="7" algn="r" rtl="0">
              <a:buNone/>
              <a:defRPr sz="1100">
                <a:solidFill>
                  <a:schemeClr val="lt1"/>
                </a:solidFill>
                <a:latin typeface="Public Sans Medium"/>
                <a:ea typeface="Public Sans Medium"/>
                <a:cs typeface="Public Sans Medium"/>
                <a:sym typeface="Public Sans Medium"/>
              </a:defRPr>
            </a:lvl8pPr>
            <a:lvl9pPr lvl="8" algn="r"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4"/>
        <p:cNvGrpSpPr/>
        <p:nvPr/>
      </p:nvGrpSpPr>
      <p:grpSpPr>
        <a:xfrm>
          <a:off x="0" y="0"/>
          <a:ext cx="0" cy="0"/>
          <a:chOff x="0" y="0"/>
          <a:chExt cx="0" cy="0"/>
        </a:xfrm>
      </p:grpSpPr>
      <p:sp>
        <p:nvSpPr>
          <p:cNvPr id="275" name="Google Shape;275;g2edf3ecb708_0_32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6" name="Google Shape;276;g2edf3ecb708_0_328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277" name="Google Shape;277;g2edf3ecb708_0_32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37"/>
        <p:cNvGrpSpPr/>
        <p:nvPr/>
      </p:nvGrpSpPr>
      <p:grpSpPr>
        <a:xfrm>
          <a:off x="0" y="0"/>
          <a:ext cx="0" cy="0"/>
          <a:chOff x="0" y="0"/>
          <a:chExt cx="0" cy="0"/>
        </a:xfrm>
      </p:grpSpPr>
      <p:sp>
        <p:nvSpPr>
          <p:cNvPr id="338" name="Google Shape;338;g2edf3ecb708_0_34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39" name="Google Shape;339;g2edf3ecb708_0_34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340" name="Google Shape;340;g2edf3ecb708_0_34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iCFLHH2MVrp6uIvSxoMF7Dp4gasxHL9M/view" TargetMode="External"/><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drive.google.com/file/d/1Tpn3dxwp6ZrKruBjwpKZHtIIYY2TWBUV/view" TargetMode="External"/><Relationship Id="rId2" Type="http://schemas.openxmlformats.org/officeDocument/2006/relationships/notesSlide" Target="../notesSlides/notesSlide26.xml"/><Relationship Id="rId1" Type="http://schemas.openxmlformats.org/officeDocument/2006/relationships/slideLayout" Target="../slideLayouts/slideLayout49.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hyperlink" Target="http://drive.google.com/file/d/176n-Pnrz4043CaRT-Ocgln_4i7Bu42tI/view" TargetMode="External"/><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hyperlink" Target="http://drive.google.com/file/d/1EUv2H3CbvT9HU0z7_RztZhraWLYv6df7/view" TargetMode="External"/><Relationship Id="rId2" Type="http://schemas.openxmlformats.org/officeDocument/2006/relationships/notesSlide" Target="../notesSlides/notesSlide35.xml"/><Relationship Id="rId1" Type="http://schemas.openxmlformats.org/officeDocument/2006/relationships/slideLayout" Target="../slideLayouts/slideLayout49.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hyperlink" Target="http://drive.google.com/file/d/1ZIRTRxnN-6WLcFc3C5_2qTbqhcVOfjRo/view" TargetMode="External"/><Relationship Id="rId2" Type="http://schemas.openxmlformats.org/officeDocument/2006/relationships/notesSlide" Target="../notesSlides/notesSlide39.xml"/><Relationship Id="rId1" Type="http://schemas.openxmlformats.org/officeDocument/2006/relationships/slideLayout" Target="../slideLayouts/slideLayout49.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hyperlink" Target="http://drive.google.com/file/d/1uIf4qba2N1VmnyQuv1_17V9zdlnLy7nl/view" TargetMode="External"/><Relationship Id="rId2" Type="http://schemas.openxmlformats.org/officeDocument/2006/relationships/notesSlide" Target="../notesSlides/notesSlide44.xml"/><Relationship Id="rId1" Type="http://schemas.openxmlformats.org/officeDocument/2006/relationships/slideLayout" Target="../slideLayouts/slideLayout49.xml"/><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drive.google.com/file/d/1yMaCPvN3GDaB80yOFjWmySgNjtgjzhgF/view"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drive.google.com/file/d/1XRGu9rKihGach-HhD3FbyoVaYZRmnZeV/view"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edf3ecb708_0_7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a:t>
            </a:fld>
            <a:endParaRPr sz="1100">
              <a:solidFill>
                <a:schemeClr val="lt1"/>
              </a:solidFill>
              <a:latin typeface="Public Sans Medium"/>
              <a:ea typeface="Public Sans Medium"/>
              <a:cs typeface="Public Sans Medium"/>
              <a:sym typeface="Public Sans Medium"/>
            </a:endParaRPr>
          </a:p>
        </p:txBody>
      </p:sp>
      <p:sp>
        <p:nvSpPr>
          <p:cNvPr id="416" name="Google Shape;416;g2edf3ecb708_0_76"/>
          <p:cNvSpPr txBox="1">
            <a:spLocks noGrp="1"/>
          </p:cNvSpPr>
          <p:nvPr>
            <p:ph type="ctrTitle"/>
          </p:nvPr>
        </p:nvSpPr>
        <p:spPr>
          <a:xfrm>
            <a:off x="421725" y="740675"/>
            <a:ext cx="8221200" cy="79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CCCCC"/>
              </a:buClr>
              <a:buSzPts val="4400"/>
              <a:buFont typeface="Cambria"/>
              <a:buNone/>
            </a:pPr>
            <a:r>
              <a:rPr lang="en" b="1" i="0" u="none" strike="noStrike" cap="none">
                <a:solidFill>
                  <a:schemeClr val="dk1"/>
                </a:solidFill>
                <a:latin typeface="Public Sans"/>
                <a:ea typeface="Public Sans"/>
                <a:cs typeface="Public Sans"/>
                <a:sym typeface="Public Sans"/>
              </a:rPr>
              <a:t>Louisiana Educator Rubric and </a:t>
            </a:r>
            <a:r>
              <a:rPr lang="en" b="1" i="0" u="none" strike="noStrike" cap="none">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Evaluation </a:t>
            </a:r>
            <a:r>
              <a:rPr lang="en" b="1" i="0" u="none" strike="noStrike" cap="none">
                <a:solidFill>
                  <a:schemeClr val="dk1"/>
                </a:solidFill>
                <a:latin typeface="Public Sans"/>
                <a:ea typeface="Public Sans"/>
                <a:cs typeface="Public Sans"/>
                <a:sym typeface="Public Sans"/>
              </a:rPr>
              <a:t>Trainin</a:t>
            </a:r>
            <a:r>
              <a:rPr lang="en" b="1" i="0" u="none" strike="noStrike" cap="none">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a:t>
            </a:r>
            <a:r>
              <a:rPr lang="en" b="1" i="0" u="none" strike="noStrike" cap="none">
                <a:solidFill>
                  <a:schemeClr val="dk1"/>
                </a:solidFill>
                <a:latin typeface="Public Sans"/>
                <a:ea typeface="Public Sans"/>
                <a:cs typeface="Public Sans"/>
                <a:sym typeface="Public Sans"/>
              </a:rPr>
              <a:t> for Teachers</a:t>
            </a:r>
            <a:endParaRPr sz="3400" b="1" i="0" u="none" strike="noStrike" cap="none">
              <a:solidFill>
                <a:schemeClr val="dk1"/>
              </a:solidFill>
              <a:latin typeface="Public Sans"/>
              <a:ea typeface="Public Sans"/>
              <a:cs typeface="Public Sans"/>
              <a:sym typeface="Public Sans"/>
            </a:endParaRPr>
          </a:p>
        </p:txBody>
      </p:sp>
      <p:sp>
        <p:nvSpPr>
          <p:cNvPr id="417" name="Google Shape;417;g2edf3ecb708_0_76"/>
          <p:cNvSpPr txBox="1"/>
          <p:nvPr/>
        </p:nvSpPr>
        <p:spPr>
          <a:xfrm>
            <a:off x="422275" y="1604963"/>
            <a:ext cx="8520000" cy="6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600" b="1">
              <a:solidFill>
                <a:schemeClr val="dk1"/>
              </a:solidFill>
              <a:latin typeface="Public Sans Medium"/>
              <a:ea typeface="Public Sans Medium"/>
              <a:cs typeface="Public Sans Medium"/>
              <a:sym typeface="Public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edf3ecb708_0_1123"/>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a:solidFill>
                  <a:schemeClr val="dk2"/>
                </a:solidFill>
              </a:rPr>
              <a:t>Students are reading, writing, and discussing rigorous tasks aligned with clear academic expectations; tasks that require student </a:t>
            </a:r>
            <a:r>
              <a:rPr lang="en" b="1">
                <a:solidFill>
                  <a:schemeClr val="dk2"/>
                </a:solidFill>
              </a:rPr>
              <a:t>thinking</a:t>
            </a:r>
            <a:r>
              <a:rPr lang="en">
                <a:solidFill>
                  <a:schemeClr val="dk2"/>
                </a:solidFill>
              </a:rPr>
              <a:t> and </a:t>
            </a:r>
            <a:r>
              <a:rPr lang="en" b="1">
                <a:solidFill>
                  <a:schemeClr val="dk2"/>
                </a:solidFill>
              </a:rPr>
              <a:t>problem</a:t>
            </a:r>
            <a:r>
              <a:rPr lang="en">
                <a:solidFill>
                  <a:schemeClr val="dk2"/>
                </a:solidFill>
              </a:rPr>
              <a:t> </a:t>
            </a:r>
            <a:r>
              <a:rPr lang="en" b="1">
                <a:solidFill>
                  <a:schemeClr val="dk2"/>
                </a:solidFill>
              </a:rPr>
              <a:t>solving</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Students </a:t>
            </a:r>
            <a:r>
              <a:rPr lang="en" b="1">
                <a:solidFill>
                  <a:schemeClr val="dk2"/>
                </a:solidFill>
              </a:rPr>
              <a:t>assess</a:t>
            </a:r>
            <a:r>
              <a:rPr lang="en">
                <a:solidFill>
                  <a:schemeClr val="dk2"/>
                </a:solidFill>
              </a:rPr>
              <a:t> their performance throughout the lesson and provide </a:t>
            </a:r>
            <a:r>
              <a:rPr lang="en" b="1">
                <a:solidFill>
                  <a:schemeClr val="dk2"/>
                </a:solidFill>
              </a:rPr>
              <a:t>feedback</a:t>
            </a:r>
            <a:r>
              <a:rPr lang="en">
                <a:solidFill>
                  <a:schemeClr val="dk2"/>
                </a:solidFill>
              </a:rPr>
              <a:t> to their peers </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Students engage in </a:t>
            </a:r>
            <a:r>
              <a:rPr lang="en" b="1">
                <a:solidFill>
                  <a:schemeClr val="dk2"/>
                </a:solidFill>
              </a:rPr>
              <a:t>differentiated learning</a:t>
            </a:r>
            <a:r>
              <a:rPr lang="en">
                <a:solidFill>
                  <a:schemeClr val="dk2"/>
                </a:solidFill>
              </a:rPr>
              <a:t> which ensures all students have the opportunity to </a:t>
            </a:r>
            <a:r>
              <a:rPr lang="en" b="1">
                <a:solidFill>
                  <a:schemeClr val="dk2"/>
                </a:solidFill>
              </a:rPr>
              <a:t>master</a:t>
            </a:r>
            <a:r>
              <a:rPr lang="en">
                <a:solidFill>
                  <a:schemeClr val="dk2"/>
                </a:solidFill>
              </a:rPr>
              <a:t> grade-level standards</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Students interact with </a:t>
            </a:r>
            <a:r>
              <a:rPr lang="en" b="1">
                <a:solidFill>
                  <a:schemeClr val="dk2"/>
                </a:solidFill>
              </a:rPr>
              <a:t>relevant and meaningful </a:t>
            </a:r>
            <a:r>
              <a:rPr lang="en">
                <a:solidFill>
                  <a:schemeClr val="dk2"/>
                </a:solidFill>
              </a:rPr>
              <a:t>content</a:t>
            </a:r>
            <a:r>
              <a:rPr lang="en" b="1">
                <a:solidFill>
                  <a:schemeClr val="dk2"/>
                </a:solidFill>
              </a:rPr>
              <a:t> </a:t>
            </a:r>
            <a:r>
              <a:rPr lang="en">
                <a:solidFill>
                  <a:schemeClr val="dk2"/>
                </a:solidFill>
              </a:rPr>
              <a:t>and </a:t>
            </a:r>
            <a:r>
              <a:rPr lang="en" b="1">
                <a:solidFill>
                  <a:schemeClr val="dk2"/>
                </a:solidFill>
              </a:rPr>
              <a:t>connect</a:t>
            </a:r>
            <a:r>
              <a:rPr lang="en">
                <a:solidFill>
                  <a:schemeClr val="dk2"/>
                </a:solidFill>
              </a:rPr>
              <a:t> to previous learning, life experiences, and other powerful ideas</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Classroom environment provides a </a:t>
            </a:r>
            <a:r>
              <a:rPr lang="en" b="1">
                <a:solidFill>
                  <a:schemeClr val="dk2"/>
                </a:solidFill>
              </a:rPr>
              <a:t>safe space </a:t>
            </a:r>
            <a:r>
              <a:rPr lang="en">
                <a:solidFill>
                  <a:schemeClr val="dk2"/>
                </a:solidFill>
              </a:rPr>
              <a:t>for </a:t>
            </a:r>
            <a:r>
              <a:rPr lang="en" b="1">
                <a:solidFill>
                  <a:schemeClr val="dk2"/>
                </a:solidFill>
              </a:rPr>
              <a:t>all</a:t>
            </a:r>
            <a:r>
              <a:rPr lang="en">
                <a:solidFill>
                  <a:schemeClr val="dk2"/>
                </a:solidFill>
              </a:rPr>
              <a:t> students to </a:t>
            </a:r>
            <a:r>
              <a:rPr lang="en" b="1">
                <a:solidFill>
                  <a:schemeClr val="dk2"/>
                </a:solidFill>
              </a:rPr>
              <a:t>take risks </a:t>
            </a:r>
            <a:r>
              <a:rPr lang="en">
                <a:solidFill>
                  <a:schemeClr val="dk2"/>
                </a:solidFill>
              </a:rPr>
              <a:t>and is </a:t>
            </a:r>
            <a:r>
              <a:rPr lang="en" b="1">
                <a:solidFill>
                  <a:schemeClr val="dk2"/>
                </a:solidFill>
              </a:rPr>
              <a:t>organized</a:t>
            </a:r>
            <a:r>
              <a:rPr lang="en">
                <a:solidFill>
                  <a:schemeClr val="dk2"/>
                </a:solidFill>
              </a:rPr>
              <a:t> to </a:t>
            </a:r>
            <a:r>
              <a:rPr lang="en" b="1">
                <a:solidFill>
                  <a:schemeClr val="dk2"/>
                </a:solidFill>
              </a:rPr>
              <a:t>promote learning for all</a:t>
            </a:r>
            <a:endParaRPr>
              <a:solidFill>
                <a:schemeClr val="dk2"/>
              </a:solidFill>
            </a:endParaRPr>
          </a:p>
          <a:p>
            <a:pPr marL="114300" lvl="0" indent="0" algn="l" rtl="0">
              <a:lnSpc>
                <a:spcPct val="115000"/>
              </a:lnSpc>
              <a:spcBef>
                <a:spcPts val="1000"/>
              </a:spcBef>
              <a:spcAft>
                <a:spcPts val="0"/>
              </a:spcAft>
              <a:buClr>
                <a:schemeClr val="dk2"/>
              </a:buClr>
              <a:buSzPts val="1800"/>
              <a:buNone/>
            </a:pPr>
            <a:endParaRPr>
              <a:solidFill>
                <a:schemeClr val="dk2"/>
              </a:solidFill>
            </a:endParaRPr>
          </a:p>
        </p:txBody>
      </p:sp>
      <p:sp>
        <p:nvSpPr>
          <p:cNvPr id="505" name="Google Shape;505;g2edf3ecb708_0_1123"/>
          <p:cNvSpPr/>
          <p:nvPr/>
        </p:nvSpPr>
        <p:spPr>
          <a:xfrm>
            <a:off x="1389000" y="4481925"/>
            <a:ext cx="6366000" cy="572700"/>
          </a:xfrm>
          <a:prstGeom prst="rect">
            <a:avLst/>
          </a:prstGeom>
          <a:solidFill>
            <a:srgbClr val="B483D9"/>
          </a:solidFill>
          <a:ln w="25400" cap="flat" cmpd="sng">
            <a:solidFill>
              <a:srgbClr val="184369"/>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i="0" u="none" strike="noStrike" cap="none">
                <a:solidFill>
                  <a:srgbClr val="FFFFFF"/>
                </a:solidFill>
                <a:latin typeface="Public Sans"/>
                <a:ea typeface="Public Sans"/>
                <a:cs typeface="Public Sans"/>
                <a:sym typeface="Public Sans"/>
              </a:rPr>
              <a:t>What is the </a:t>
            </a:r>
            <a:r>
              <a:rPr lang="en" sz="1800">
                <a:solidFill>
                  <a:srgbClr val="FFFFFF"/>
                </a:solidFill>
                <a:latin typeface="Public Sans"/>
                <a:ea typeface="Public Sans"/>
                <a:cs typeface="Public Sans"/>
                <a:sym typeface="Public Sans"/>
              </a:rPr>
              <a:t>teacher’s </a:t>
            </a:r>
            <a:r>
              <a:rPr lang="en" sz="1800" i="0" u="none" strike="noStrike" cap="none">
                <a:solidFill>
                  <a:srgbClr val="FFFFFF"/>
                </a:solidFill>
                <a:latin typeface="Public Sans"/>
                <a:ea typeface="Public Sans"/>
                <a:cs typeface="Public Sans"/>
                <a:sym typeface="Public Sans"/>
              </a:rPr>
              <a:t>role in achieving this vision?</a:t>
            </a:r>
            <a:endParaRPr sz="1800" i="0" u="none" strike="noStrike" cap="none">
              <a:solidFill>
                <a:srgbClr val="000000"/>
              </a:solidFill>
              <a:latin typeface="Public Sans"/>
              <a:ea typeface="Public Sans"/>
              <a:cs typeface="Public Sans"/>
              <a:sym typeface="Public Sans"/>
            </a:endParaRPr>
          </a:p>
        </p:txBody>
      </p:sp>
      <p:sp>
        <p:nvSpPr>
          <p:cNvPr id="506" name="Google Shape;506;g2edf3ecb708_0_112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800"/>
              <a:buFont typeface="Arial"/>
              <a:buNone/>
            </a:pPr>
            <a:r>
              <a:rPr lang="en" sz="2500">
                <a:solidFill>
                  <a:schemeClr val="dk1"/>
                </a:solidFill>
              </a:rPr>
              <a:t>Elements of an Effective Lesson </a:t>
            </a:r>
            <a:endParaRPr sz="2500">
              <a:solidFill>
                <a:schemeClr val="dk1"/>
              </a:solidFill>
            </a:endParaRPr>
          </a:p>
          <a:p>
            <a:pPr marL="0" lvl="0" indent="0" algn="l" rtl="0">
              <a:spcBef>
                <a:spcPts val="0"/>
              </a:spcBef>
              <a:spcAft>
                <a:spcPts val="0"/>
              </a:spcAft>
              <a:buNone/>
            </a:pPr>
            <a:endParaRPr/>
          </a:p>
        </p:txBody>
      </p:sp>
      <p:sp>
        <p:nvSpPr>
          <p:cNvPr id="507" name="Google Shape;507;g2edf3ecb708_0_112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2edf3ecb708_0_15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513" name="Google Shape;513;g2edf3ecb708_0_1518"/>
          <p:cNvSpPr txBox="1">
            <a:spLocks noGrp="1"/>
          </p:cNvSpPr>
          <p:nvPr>
            <p:ph type="body" idx="1"/>
          </p:nvPr>
        </p:nvSpPr>
        <p:spPr>
          <a:xfrm>
            <a:off x="622300" y="1245100"/>
            <a:ext cx="8283900" cy="28986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1"/>
              </a:buClr>
              <a:buSzPts val="1800"/>
              <a:buFont typeface="Calibri"/>
              <a:buChar char="●"/>
            </a:pPr>
            <a:r>
              <a:rPr lang="en"/>
              <a:t>The Louisiana Educator Rubric (LER) is about </a:t>
            </a:r>
            <a:r>
              <a:rPr lang="en" b="1"/>
              <a:t>highly</a:t>
            </a:r>
            <a:r>
              <a:rPr lang="en"/>
              <a:t> </a:t>
            </a:r>
            <a:r>
              <a:rPr lang="en" b="1"/>
              <a:t>effective instruction </a:t>
            </a:r>
            <a:r>
              <a:rPr lang="en"/>
              <a:t>that results in </a:t>
            </a:r>
            <a:r>
              <a:rPr lang="en" b="1"/>
              <a:t>deep student learning</a:t>
            </a:r>
            <a:r>
              <a:rPr lang="en"/>
              <a:t>.</a:t>
            </a:r>
            <a:endParaRPr/>
          </a:p>
          <a:p>
            <a:pPr marL="457200" marR="0" lvl="0" indent="-342900" algn="l" rtl="0">
              <a:lnSpc>
                <a:spcPct val="100000"/>
              </a:lnSpc>
              <a:spcBef>
                <a:spcPts val="1000"/>
              </a:spcBef>
              <a:spcAft>
                <a:spcPts val="1000"/>
              </a:spcAft>
              <a:buClr>
                <a:schemeClr val="dk1"/>
              </a:buClr>
              <a:buSzPts val="1800"/>
              <a:buFont typeface="Calibri"/>
              <a:buChar char="●"/>
            </a:pPr>
            <a:r>
              <a:rPr lang="en"/>
              <a:t>Highly impactful instruction moves beyond foundational student engagement to student ownership of learning.</a:t>
            </a:r>
            <a:endParaRPr/>
          </a:p>
        </p:txBody>
      </p:sp>
      <p:sp>
        <p:nvSpPr>
          <p:cNvPr id="514" name="Google Shape;514;g2edf3ecb708_0_1518"/>
          <p:cNvSpPr/>
          <p:nvPr/>
        </p:nvSpPr>
        <p:spPr>
          <a:xfrm>
            <a:off x="1247564" y="2241641"/>
            <a:ext cx="6379200" cy="2676900"/>
          </a:xfrm>
          <a:prstGeom prst="rect">
            <a:avLst/>
          </a:prstGeom>
          <a:noFill/>
          <a:ln>
            <a:noFill/>
          </a:ln>
        </p:spPr>
        <p:txBody>
          <a:bodyPr spcFirstLastPara="1" wrap="square" lIns="68550" tIns="68550" rIns="68550" bIns="68550" anchor="ctr" anchorCtr="0">
            <a:noAutofit/>
          </a:bodyPr>
          <a:lstStyle/>
          <a:p>
            <a:pPr marL="0" marR="0" lvl="0" indent="0" algn="l" rtl="0">
              <a:lnSpc>
                <a:spcPct val="107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15" name="Google Shape;515;g2edf3ecb708_0_1518"/>
          <p:cNvSpPr/>
          <p:nvPr/>
        </p:nvSpPr>
        <p:spPr>
          <a:xfrm>
            <a:off x="1137023" y="2790903"/>
            <a:ext cx="1276500" cy="1229100"/>
          </a:xfrm>
          <a:prstGeom prst="ellipse">
            <a:avLst/>
          </a:prstGeom>
          <a:solidFill>
            <a:srgbClr val="CC4125"/>
          </a:solidFill>
          <a:ln w="9525" cap="flat" cmpd="sng">
            <a:solidFill>
              <a:srgbClr val="19191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7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16" name="Google Shape;516;g2edf3ecb708_0_1518"/>
          <p:cNvSpPr txBox="1"/>
          <p:nvPr/>
        </p:nvSpPr>
        <p:spPr>
          <a:xfrm>
            <a:off x="1278499" y="2892515"/>
            <a:ext cx="995400" cy="1003500"/>
          </a:xfrm>
          <a:prstGeom prst="rect">
            <a:avLst/>
          </a:prstGeom>
          <a:noFill/>
          <a:ln>
            <a:noFill/>
          </a:ln>
        </p:spPr>
        <p:txBody>
          <a:bodyPr spcFirstLastPara="1" wrap="square" lIns="10450" tIns="10450" rIns="10450" bIns="104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Calibri"/>
                <a:ea typeface="Calibri"/>
                <a:cs typeface="Calibri"/>
                <a:sym typeface="Calibri"/>
              </a:rPr>
              <a:t>Doing:</a:t>
            </a:r>
            <a:endParaRPr sz="15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Calibri"/>
                <a:ea typeface="Calibri"/>
                <a:cs typeface="Calibri"/>
                <a:sym typeface="Calibri"/>
              </a:rPr>
              <a:t>Student Engagement</a:t>
            </a:r>
            <a:endParaRPr sz="1500" b="0" i="0" u="none" strike="noStrike" cap="none">
              <a:solidFill>
                <a:schemeClr val="lt1"/>
              </a:solidFill>
              <a:latin typeface="Arial"/>
              <a:ea typeface="Arial"/>
              <a:cs typeface="Arial"/>
              <a:sym typeface="Arial"/>
            </a:endParaRPr>
          </a:p>
        </p:txBody>
      </p:sp>
      <p:sp>
        <p:nvSpPr>
          <p:cNvPr id="517" name="Google Shape;517;g2edf3ecb708_0_1518"/>
          <p:cNvSpPr/>
          <p:nvPr/>
        </p:nvSpPr>
        <p:spPr>
          <a:xfrm>
            <a:off x="2492079" y="3149513"/>
            <a:ext cx="561000" cy="601500"/>
          </a:xfrm>
          <a:prstGeom prst="rightArrow">
            <a:avLst>
              <a:gd name="adj1" fmla="val 50000"/>
              <a:gd name="adj2" fmla="val 50000"/>
            </a:avLst>
          </a:prstGeom>
          <a:solidFill>
            <a:srgbClr val="434343"/>
          </a:solidFill>
          <a:ln>
            <a:noFill/>
          </a:ln>
        </p:spPr>
        <p:txBody>
          <a:bodyPr spcFirstLastPara="1" wrap="square" lIns="68550" tIns="68550" rIns="68550" bIns="68550" anchor="ctr" anchorCtr="0">
            <a:noAutofit/>
          </a:bodyPr>
          <a:lstStyle/>
          <a:p>
            <a:pPr marL="0" marR="0" lvl="0" indent="0" algn="l" rtl="0">
              <a:lnSpc>
                <a:spcPct val="107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18" name="Google Shape;518;g2edf3ecb708_0_1518"/>
          <p:cNvSpPr txBox="1"/>
          <p:nvPr/>
        </p:nvSpPr>
        <p:spPr>
          <a:xfrm>
            <a:off x="2492079" y="3299852"/>
            <a:ext cx="420600" cy="300600"/>
          </a:xfrm>
          <a:prstGeom prst="rect">
            <a:avLst/>
          </a:prstGeom>
          <a:noFill/>
          <a:ln>
            <a:noFill/>
          </a:ln>
        </p:spPr>
        <p:txBody>
          <a:bodyPr spcFirstLastPara="1" wrap="square" lIns="0" tIns="0" rIns="0" bIns="0" anchor="ctr" anchorCtr="0">
            <a:noAutofit/>
          </a:bodyPr>
          <a:lstStyle/>
          <a:p>
            <a:pPr marL="0" marR="0" lvl="0" indent="0" algn="ctr" rtl="0">
              <a:lnSpc>
                <a:spcPct val="89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19" name="Google Shape;519;g2edf3ecb708_0_1518"/>
          <p:cNvSpPr/>
          <p:nvPr/>
        </p:nvSpPr>
        <p:spPr>
          <a:xfrm>
            <a:off x="3131572" y="2517816"/>
            <a:ext cx="1820400" cy="1864800"/>
          </a:xfrm>
          <a:prstGeom prst="ellipse">
            <a:avLst/>
          </a:prstGeom>
          <a:solidFill>
            <a:srgbClr val="134F5C"/>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7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20" name="Google Shape;520;g2edf3ecb708_0_1518"/>
          <p:cNvSpPr txBox="1"/>
          <p:nvPr/>
        </p:nvSpPr>
        <p:spPr>
          <a:xfrm>
            <a:off x="3398154" y="2790903"/>
            <a:ext cx="1287300" cy="1441200"/>
          </a:xfrm>
          <a:prstGeom prst="rect">
            <a:avLst/>
          </a:prstGeom>
          <a:noFill/>
          <a:ln>
            <a:noFill/>
          </a:ln>
        </p:spPr>
        <p:txBody>
          <a:bodyPr spcFirstLastPara="1" wrap="square" lIns="10450" tIns="10450" rIns="10450" bIns="104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Calibri"/>
                <a:ea typeface="Calibri"/>
                <a:cs typeface="Calibri"/>
                <a:sym typeface="Calibri"/>
              </a:rPr>
              <a:t>Understanding:</a:t>
            </a:r>
            <a:endParaRPr sz="15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Calibri"/>
                <a:ea typeface="Calibri"/>
                <a:cs typeface="Calibri"/>
                <a:sym typeface="Calibri"/>
              </a:rPr>
              <a:t>Student Engagement in Learning</a:t>
            </a:r>
            <a:endParaRPr sz="1500" b="0" i="0" u="none" strike="noStrike" cap="none">
              <a:solidFill>
                <a:schemeClr val="lt1"/>
              </a:solidFill>
              <a:latin typeface="Arial"/>
              <a:ea typeface="Arial"/>
              <a:cs typeface="Arial"/>
              <a:sym typeface="Arial"/>
            </a:endParaRPr>
          </a:p>
        </p:txBody>
      </p:sp>
      <p:sp>
        <p:nvSpPr>
          <p:cNvPr id="521" name="Google Shape;521;g2edf3ecb708_0_1518"/>
          <p:cNvSpPr/>
          <p:nvPr/>
        </p:nvSpPr>
        <p:spPr>
          <a:xfrm>
            <a:off x="5030443" y="3149513"/>
            <a:ext cx="561000" cy="601500"/>
          </a:xfrm>
          <a:prstGeom prst="rightArrow">
            <a:avLst>
              <a:gd name="adj1" fmla="val 50000"/>
              <a:gd name="adj2" fmla="val 50000"/>
            </a:avLst>
          </a:prstGeom>
          <a:solidFill>
            <a:srgbClr val="434343"/>
          </a:solidFill>
          <a:ln>
            <a:noFill/>
          </a:ln>
        </p:spPr>
        <p:txBody>
          <a:bodyPr spcFirstLastPara="1" wrap="square" lIns="68550" tIns="68550" rIns="68550" bIns="68550" anchor="ctr" anchorCtr="0">
            <a:noAutofit/>
          </a:bodyPr>
          <a:lstStyle/>
          <a:p>
            <a:pPr marL="0" marR="0" lvl="0" indent="0" algn="l" rtl="0">
              <a:lnSpc>
                <a:spcPct val="107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22" name="Google Shape;522;g2edf3ecb708_0_1518"/>
          <p:cNvSpPr txBox="1"/>
          <p:nvPr/>
        </p:nvSpPr>
        <p:spPr>
          <a:xfrm>
            <a:off x="5030443" y="3299852"/>
            <a:ext cx="420600" cy="300600"/>
          </a:xfrm>
          <a:prstGeom prst="rect">
            <a:avLst/>
          </a:prstGeom>
          <a:noFill/>
          <a:ln>
            <a:noFill/>
          </a:ln>
        </p:spPr>
        <p:txBody>
          <a:bodyPr spcFirstLastPara="1" wrap="square" lIns="0" tIns="0" rIns="0" bIns="0" anchor="ctr" anchorCtr="0">
            <a:noAutofit/>
          </a:bodyPr>
          <a:lstStyle/>
          <a:p>
            <a:pPr marL="0" marR="0" lvl="0" indent="0" algn="ctr" rtl="0">
              <a:lnSpc>
                <a:spcPct val="89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23" name="Google Shape;523;g2edf3ecb708_0_1518"/>
          <p:cNvSpPr/>
          <p:nvPr/>
        </p:nvSpPr>
        <p:spPr>
          <a:xfrm>
            <a:off x="5669931" y="2383028"/>
            <a:ext cx="2065800" cy="2134500"/>
          </a:xfrm>
          <a:prstGeom prst="ellipse">
            <a:avLst/>
          </a:prstGeom>
          <a:solidFill>
            <a:srgbClr val="3D85C6"/>
          </a:solidFill>
          <a:ln w="9525" cap="flat" cmpd="sng">
            <a:solidFill>
              <a:srgbClr val="19191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50" tIns="68550" rIns="68550" bIns="68550" anchor="ctr" anchorCtr="0">
            <a:noAutofit/>
          </a:bodyPr>
          <a:lstStyle/>
          <a:p>
            <a:pPr marL="0" marR="0" lvl="0" indent="0" algn="l" rtl="0">
              <a:lnSpc>
                <a:spcPct val="107000"/>
              </a:lnSpc>
              <a:spcBef>
                <a:spcPts val="0"/>
              </a:spcBef>
              <a:spcAft>
                <a:spcPts val="0"/>
              </a:spcAft>
              <a:buClr>
                <a:srgbClr val="000000"/>
              </a:buClr>
              <a:buSzPts val="1050"/>
              <a:buFont typeface="Arial"/>
              <a:buNone/>
            </a:pPr>
            <a:r>
              <a:rPr lang="en" sz="105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524" name="Google Shape;524;g2edf3ecb708_0_1518"/>
          <p:cNvSpPr txBox="1"/>
          <p:nvPr/>
        </p:nvSpPr>
        <p:spPr>
          <a:xfrm>
            <a:off x="5977658" y="2776603"/>
            <a:ext cx="1382700" cy="1564500"/>
          </a:xfrm>
          <a:prstGeom prst="rect">
            <a:avLst/>
          </a:prstGeom>
          <a:noFill/>
          <a:ln>
            <a:noFill/>
          </a:ln>
        </p:spPr>
        <p:txBody>
          <a:bodyPr spcFirstLastPara="1" wrap="square" lIns="11400" tIns="11400" rIns="11400" bIns="11400" anchor="ctr" anchorCtr="0">
            <a:noAutofit/>
          </a:bodyPr>
          <a:lstStyle/>
          <a:p>
            <a:pPr marL="0" marR="0" lvl="0" indent="0" algn="ctr" rtl="0">
              <a:lnSpc>
                <a:spcPct val="91000"/>
              </a:lnSpc>
              <a:spcBef>
                <a:spcPts val="0"/>
              </a:spcBef>
              <a:spcAft>
                <a:spcPts val="0"/>
              </a:spcAft>
              <a:buClr>
                <a:schemeClr val="lt1"/>
              </a:buClr>
              <a:buSzPts val="1500"/>
              <a:buFont typeface="Arial"/>
              <a:buNone/>
            </a:pPr>
            <a:r>
              <a:rPr lang="en" sz="1500" b="0" i="0" u="none" strike="noStrike" cap="none">
                <a:solidFill>
                  <a:schemeClr val="lt1"/>
                </a:solidFill>
                <a:latin typeface="Calibri"/>
                <a:ea typeface="Calibri"/>
                <a:cs typeface="Calibri"/>
                <a:sym typeface="Calibri"/>
              </a:rPr>
              <a:t>Owning:</a:t>
            </a:r>
            <a:endParaRPr sz="1500" b="0" i="0" u="none" strike="noStrike" cap="none">
              <a:solidFill>
                <a:schemeClr val="lt1"/>
              </a:solidFill>
              <a:latin typeface="Calibri"/>
              <a:ea typeface="Calibri"/>
              <a:cs typeface="Calibri"/>
              <a:sym typeface="Calibri"/>
            </a:endParaRPr>
          </a:p>
          <a:p>
            <a:pPr marL="0" marR="0" lvl="0" indent="0" algn="ctr" rtl="0">
              <a:lnSpc>
                <a:spcPct val="91000"/>
              </a:lnSpc>
              <a:spcBef>
                <a:spcPts val="0"/>
              </a:spcBef>
              <a:spcAft>
                <a:spcPts val="0"/>
              </a:spcAft>
              <a:buClr>
                <a:schemeClr val="lt1"/>
              </a:buClr>
              <a:buSzPts val="1500"/>
              <a:buFont typeface="Arial"/>
              <a:buNone/>
            </a:pPr>
            <a:r>
              <a:rPr lang="en" sz="1500" b="0" i="0" u="none" strike="noStrike" cap="none">
                <a:solidFill>
                  <a:schemeClr val="lt1"/>
                </a:solidFill>
                <a:latin typeface="Calibri"/>
                <a:ea typeface="Calibri"/>
                <a:cs typeface="Calibri"/>
                <a:sym typeface="Calibri"/>
              </a:rPr>
              <a:t>Student Ownership of their Learning</a:t>
            </a:r>
            <a:endParaRPr sz="1500" b="0" i="0" u="none" strike="noStrike" cap="none">
              <a:solidFill>
                <a:schemeClr val="lt1"/>
              </a:solidFill>
              <a:latin typeface="Arial"/>
              <a:ea typeface="Arial"/>
              <a:cs typeface="Arial"/>
              <a:sym typeface="Arial"/>
            </a:endParaRPr>
          </a:p>
          <a:p>
            <a:pPr marL="0" marR="0" lvl="0" indent="0" algn="ctr" rtl="0">
              <a:lnSpc>
                <a:spcPct val="89000"/>
              </a:lnSpc>
              <a:spcBef>
                <a:spcPts val="311"/>
              </a:spcBef>
              <a:spcAft>
                <a:spcPts val="0"/>
              </a:spcAft>
              <a:buClr>
                <a:schemeClr val="lt1"/>
              </a:buClr>
              <a:buSzPts val="1500"/>
              <a:buFont typeface="Arial"/>
              <a:buNone/>
            </a:pPr>
            <a:r>
              <a:rPr lang="en" sz="1500" b="0" i="0" u="none" strike="noStrike" cap="none">
                <a:solidFill>
                  <a:schemeClr val="lt1"/>
                </a:solidFill>
                <a:latin typeface="Calibri"/>
                <a:ea typeface="Calibri"/>
                <a:cs typeface="Calibri"/>
                <a:sym typeface="Calibri"/>
              </a:rPr>
              <a:t> </a:t>
            </a:r>
            <a:endParaRPr sz="1050" b="0" i="0" u="none" strike="noStrike" cap="none">
              <a:solidFill>
                <a:schemeClr val="lt1"/>
              </a:solidFill>
              <a:latin typeface="Arial"/>
              <a:ea typeface="Arial"/>
              <a:cs typeface="Arial"/>
              <a:sym typeface="Arial"/>
            </a:endParaRPr>
          </a:p>
        </p:txBody>
      </p:sp>
      <p:sp>
        <p:nvSpPr>
          <p:cNvPr id="525" name="Google Shape;525;g2edf3ecb708_0_1518"/>
          <p:cNvSpPr txBox="1"/>
          <p:nvPr/>
        </p:nvSpPr>
        <p:spPr>
          <a:xfrm>
            <a:off x="542300" y="370099"/>
            <a:ext cx="8283900" cy="9102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dk1"/>
              </a:buClr>
              <a:buSzPts val="3111"/>
              <a:buFont typeface="Public Sans"/>
              <a:buNone/>
            </a:pPr>
            <a:r>
              <a:rPr lang="en" sz="2800" b="1">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Defining</a:t>
            </a:r>
            <a:r>
              <a:rPr lang="en" sz="2800" b="1">
                <a:solidFill>
                  <a:schemeClr val="dk1"/>
                </a:solidFill>
                <a:latin typeface="Public Sans"/>
                <a:ea typeface="Public Sans"/>
                <a:cs typeface="Public Sans"/>
                <a:sym typeface="Public Sans"/>
              </a:rPr>
              <a:t> the Student’s Progression of Learning alongside </a:t>
            </a:r>
            <a:r>
              <a:rPr lang="en" sz="2800" b="1" i="1">
                <a:solidFill>
                  <a:schemeClr val="dk1"/>
                </a:solidFill>
                <a:latin typeface="Public Sans"/>
                <a:ea typeface="Public Sans"/>
                <a:cs typeface="Public Sans"/>
                <a:sym typeface="Public Sans"/>
              </a:rPr>
              <a:t>Effective</a:t>
            </a:r>
            <a:r>
              <a:rPr lang="en" sz="2800" b="1">
                <a:solidFill>
                  <a:schemeClr val="dk1"/>
                </a:solidFill>
                <a:latin typeface="Public Sans"/>
                <a:ea typeface="Public Sans"/>
                <a:cs typeface="Public Sans"/>
                <a:sym typeface="Public Sans"/>
              </a:rPr>
              <a:t> Instruction</a:t>
            </a:r>
            <a:endParaRPr/>
          </a:p>
        </p:txBody>
      </p:sp>
      <p:sp>
        <p:nvSpPr>
          <p:cNvPr id="526" name="Google Shape;526;g2edf3ecb708_0_1518"/>
          <p:cNvSpPr txBox="1"/>
          <p:nvPr/>
        </p:nvSpPr>
        <p:spPr>
          <a:xfrm>
            <a:off x="7046750" y="10475"/>
            <a:ext cx="2097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3</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2edf3ecb708_0_2494"/>
          <p:cNvSpPr/>
          <p:nvPr/>
        </p:nvSpPr>
        <p:spPr>
          <a:xfrm>
            <a:off x="6865750" y="6113516"/>
            <a:ext cx="5048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Hudgens, T. M., Logis, H. A., Leutscher, T., &amp; Barnett, J. H. (2020). </a:t>
            </a:r>
            <a:endParaRPr sz="1400" b="0" i="0" u="none" strike="noStrike" cap="none">
              <a:solidFill>
                <a:srgbClr val="000000"/>
              </a:solidFill>
              <a:latin typeface="Arial"/>
              <a:ea typeface="Arial"/>
              <a:cs typeface="Arial"/>
              <a:sym typeface="Arial"/>
            </a:endParaRPr>
          </a:p>
        </p:txBody>
      </p:sp>
      <p:sp>
        <p:nvSpPr>
          <p:cNvPr id="532" name="Google Shape;532;g2edf3ecb708_0_2494"/>
          <p:cNvSpPr/>
          <p:nvPr/>
        </p:nvSpPr>
        <p:spPr>
          <a:xfrm>
            <a:off x="0" y="3700475"/>
            <a:ext cx="3042000" cy="8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1" u="none" strike="noStrike" cap="none">
                <a:solidFill>
                  <a:schemeClr val="dk2"/>
                </a:solidFill>
                <a:latin typeface="Calibri"/>
                <a:ea typeface="Calibri"/>
                <a:cs typeface="Calibri"/>
                <a:sym typeface="Calibri"/>
              </a:rPr>
              <a:t>Figure 2. Strong Relationship between NIET Teacher Observation Scores and Classroom Value-Added Scores</a:t>
            </a:r>
            <a:endParaRPr sz="1200" b="0" i="1" u="none" strike="noStrike" cap="none">
              <a:solidFill>
                <a:schemeClr val="dk2"/>
              </a:solidFill>
              <a:latin typeface="Quattrocento Sans"/>
              <a:ea typeface="Quattrocento Sans"/>
              <a:cs typeface="Quattrocento Sans"/>
              <a:sym typeface="Quattrocento Sans"/>
            </a:endParaRPr>
          </a:p>
          <a:p>
            <a:pPr marL="0" marR="0" lvl="0" indent="0" algn="l" rtl="0">
              <a:lnSpc>
                <a:spcPct val="100000"/>
              </a:lnSpc>
              <a:spcBef>
                <a:spcPts val="600"/>
              </a:spcBef>
              <a:spcAft>
                <a:spcPts val="0"/>
              </a:spcAft>
              <a:buClr>
                <a:srgbClr val="000000"/>
              </a:buClr>
              <a:buSzPts val="1400"/>
              <a:buFont typeface="Arial"/>
              <a:buNone/>
            </a:pPr>
            <a:r>
              <a:rPr lang="en" sz="1200">
                <a:solidFill>
                  <a:schemeClr val="dk2"/>
                </a:solidFill>
                <a:latin typeface="Calibri"/>
                <a:ea typeface="Calibri"/>
                <a:cs typeface="Calibri"/>
                <a:sym typeface="Calibri"/>
              </a:rPr>
              <a:t>Hudgens, T. M., Logis, H. A., Leutscher, T., &amp; Barnett, J. H. (2020). </a:t>
            </a:r>
            <a:endParaRPr sz="1200">
              <a:solidFill>
                <a:schemeClr val="dk2"/>
              </a:solidFill>
            </a:endParaRPr>
          </a:p>
          <a:p>
            <a:pPr marL="0" marR="0" lvl="0" indent="0" algn="l" rtl="0">
              <a:lnSpc>
                <a:spcPct val="100000"/>
              </a:lnSpc>
              <a:spcBef>
                <a:spcPts val="600"/>
              </a:spcBef>
              <a:spcAft>
                <a:spcPts val="0"/>
              </a:spcAft>
              <a:buClr>
                <a:srgbClr val="000000"/>
              </a:buClr>
              <a:buSzPts val="1400"/>
              <a:buFont typeface="Arial"/>
              <a:buNone/>
            </a:pPr>
            <a:endParaRPr sz="1200">
              <a:solidFill>
                <a:schemeClr val="dk2"/>
              </a:solidFill>
            </a:endParaRPr>
          </a:p>
        </p:txBody>
      </p:sp>
      <p:pic>
        <p:nvPicPr>
          <p:cNvPr id="533" name="Google Shape;533;g2edf3ecb708_0_2494"/>
          <p:cNvPicPr preferRelativeResize="0"/>
          <p:nvPr/>
        </p:nvPicPr>
        <p:blipFill rotWithShape="1">
          <a:blip r:embed="rId3">
            <a:alphaModFix/>
          </a:blip>
          <a:srcRect/>
          <a:stretch/>
        </p:blipFill>
        <p:spPr>
          <a:xfrm>
            <a:off x="1063200" y="1113200"/>
            <a:ext cx="7017625" cy="2749050"/>
          </a:xfrm>
          <a:prstGeom prst="rect">
            <a:avLst/>
          </a:prstGeom>
          <a:noFill/>
          <a:ln>
            <a:noFill/>
          </a:ln>
        </p:spPr>
      </p:pic>
      <p:sp>
        <p:nvSpPr>
          <p:cNvPr id="534" name="Google Shape;534;g2edf3ecb708_0_249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lt2"/>
              </a:buClr>
              <a:buSzPts val="3458"/>
              <a:buFont typeface="Calibri"/>
              <a:buNone/>
            </a:pPr>
            <a:r>
              <a:rPr lang="en">
                <a:solidFill>
                  <a:schemeClr val="dk1"/>
                </a:solidFill>
              </a:rPr>
              <a:t>Research shows a strong positive correlation between teacher actions and student outcomes.</a:t>
            </a:r>
            <a:endParaRPr sz="1400" b="0">
              <a:solidFill>
                <a:schemeClr val="dk1"/>
              </a:solidFill>
            </a:endParaRPr>
          </a:p>
          <a:p>
            <a:pPr marL="0" lvl="0" indent="0" algn="l" rtl="0">
              <a:spcBef>
                <a:spcPts val="0"/>
              </a:spcBef>
              <a:spcAft>
                <a:spcPts val="0"/>
              </a:spcAft>
              <a:buNone/>
            </a:pPr>
            <a:endParaRPr/>
          </a:p>
        </p:txBody>
      </p:sp>
      <p:sp>
        <p:nvSpPr>
          <p:cNvPr id="535" name="Google Shape;535;g2edf3ecb708_0_249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edf3ecb708_0_1536"/>
          <p:cNvSpPr txBox="1">
            <a:spLocks noGrp="1"/>
          </p:cNvSpPr>
          <p:nvPr>
            <p:ph type="ctrTitle"/>
          </p:nvPr>
        </p:nvSpPr>
        <p:spPr>
          <a:xfrm>
            <a:off x="421725" y="740674"/>
            <a:ext cx="8221200" cy="11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200">
                <a:solidFill>
                  <a:schemeClr val="dk1"/>
                </a:solidFill>
              </a:rPr>
              <a:t>The Louisiana Educator Rubric (LER)</a:t>
            </a:r>
            <a:endParaRPr>
              <a:solidFill>
                <a:schemeClr val="dk1"/>
              </a:solidFill>
            </a:endParaRPr>
          </a:p>
        </p:txBody>
      </p:sp>
      <p:sp>
        <p:nvSpPr>
          <p:cNvPr id="541" name="Google Shape;541;g2edf3ecb708_0_153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2edf3ecb708_0_154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Louisiana Educator Rubric</a:t>
            </a:r>
            <a:endParaRPr>
              <a:solidFill>
                <a:schemeClr val="dk1"/>
              </a:solidFill>
            </a:endParaRPr>
          </a:p>
        </p:txBody>
      </p:sp>
      <p:sp>
        <p:nvSpPr>
          <p:cNvPr id="547" name="Google Shape;547;g2edf3ecb708_0_1541"/>
          <p:cNvSpPr txBox="1">
            <a:spLocks noGrp="1"/>
          </p:cNvSpPr>
          <p:nvPr>
            <p:ph type="body" idx="1"/>
          </p:nvPr>
        </p:nvSpPr>
        <p:spPr>
          <a:xfrm>
            <a:off x="311700" y="712925"/>
            <a:ext cx="8520600" cy="37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Louisiana Educator Rubric consists of 4 domains and 23 indicators. </a:t>
            </a:r>
            <a:endParaRPr/>
          </a:p>
          <a:p>
            <a:pPr marL="0" lvl="0" indent="0" algn="l" rtl="0">
              <a:spcBef>
                <a:spcPts val="0"/>
              </a:spcBef>
              <a:spcAft>
                <a:spcPts val="0"/>
              </a:spcAft>
              <a:buNone/>
            </a:pPr>
            <a:endParaRPr/>
          </a:p>
        </p:txBody>
      </p:sp>
      <p:sp>
        <p:nvSpPr>
          <p:cNvPr id="548" name="Google Shape;548;g2edf3ecb708_0_154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549" name="Google Shape;549;g2edf3ecb708_0_1541"/>
          <p:cNvGraphicFramePr/>
          <p:nvPr/>
        </p:nvGraphicFramePr>
        <p:xfrm>
          <a:off x="57050" y="1158075"/>
          <a:ext cx="9029900" cy="3408328"/>
        </p:xfrm>
        <a:graphic>
          <a:graphicData uri="http://schemas.openxmlformats.org/drawingml/2006/table">
            <a:tbl>
              <a:tblPr>
                <a:noFill/>
                <a:tableStyleId>{25AC75E2-7B15-4955-91EF-E2794479CF78}</a:tableStyleId>
              </a:tblPr>
              <a:tblGrid>
                <a:gridCol w="2557900">
                  <a:extLst>
                    <a:ext uri="{9D8B030D-6E8A-4147-A177-3AD203B41FA5}">
                      <a16:colId xmlns:a16="http://schemas.microsoft.com/office/drawing/2014/main" val="20000"/>
                    </a:ext>
                  </a:extLst>
                </a:gridCol>
                <a:gridCol w="1871225">
                  <a:extLst>
                    <a:ext uri="{9D8B030D-6E8A-4147-A177-3AD203B41FA5}">
                      <a16:colId xmlns:a16="http://schemas.microsoft.com/office/drawing/2014/main" val="20001"/>
                    </a:ext>
                  </a:extLst>
                </a:gridCol>
                <a:gridCol w="2453475">
                  <a:extLst>
                    <a:ext uri="{9D8B030D-6E8A-4147-A177-3AD203B41FA5}">
                      <a16:colId xmlns:a16="http://schemas.microsoft.com/office/drawing/2014/main" val="20002"/>
                    </a:ext>
                  </a:extLst>
                </a:gridCol>
                <a:gridCol w="2147300">
                  <a:extLst>
                    <a:ext uri="{9D8B030D-6E8A-4147-A177-3AD203B41FA5}">
                      <a16:colId xmlns:a16="http://schemas.microsoft.com/office/drawing/2014/main" val="20003"/>
                    </a:ext>
                  </a:extLst>
                </a:gridCol>
              </a:tblGrid>
              <a:tr h="372550">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INSTRUC</a:t>
                      </a:r>
                      <a:r>
                        <a:rPr lang="en" sz="1300" b="1">
                          <a:solidFill>
                            <a:schemeClr val="lt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TI</a:t>
                      </a:r>
                      <a:r>
                        <a:rPr lang="en" sz="1300" b="1">
                          <a:solidFill>
                            <a:schemeClr val="lt1"/>
                          </a:solidFill>
                          <a:latin typeface="Public Sans"/>
                          <a:ea typeface="Public Sans"/>
                          <a:cs typeface="Public Sans"/>
                          <a:sym typeface="Public Sans"/>
                        </a:rPr>
                        <a:t>ON</a:t>
                      </a:r>
                      <a:endParaRPr sz="1300" b="1">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PLANNING</a:t>
                      </a:r>
                      <a:endParaRPr sz="1300" b="1">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ENVIRONMENT</a:t>
                      </a:r>
                      <a:endParaRPr sz="1300" b="1">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PROFESSIONALISM</a:t>
                      </a:r>
                      <a:endParaRPr sz="1300" b="1">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extLst>
                  <a:ext uri="{0D108BD9-81ED-4DB2-BD59-A6C34878D82A}">
                    <a16:rowId xmlns:a16="http://schemas.microsoft.com/office/drawing/2014/main" val="10000"/>
                  </a:ext>
                </a:extLst>
              </a:tr>
              <a:tr h="2763650">
                <a:tc>
                  <a:txBody>
                    <a:bodyPr/>
                    <a:lstStyle/>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Standards and Objectives</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Motivating Students</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Presenting Instructional Content</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Lesson Structure and Pacing</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Activities and Materials</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Questioning</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Academic Feedback</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Grouping Students</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Teacher Content Knowledge</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Teacher Knowledge of Students</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Thinking</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Problem-Solving</a:t>
                      </a:r>
                      <a:endParaRPr sz="1300">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Instructional Plans</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Student Work</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Assessment</a:t>
                      </a:r>
                      <a:endParaRPr sz="1300">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0005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Expectations</a:t>
                      </a:r>
                      <a:endParaRPr sz="1300">
                        <a:solidFill>
                          <a:srgbClr val="4D4D4F"/>
                        </a:solidFill>
                        <a:latin typeface="Public Sans"/>
                        <a:ea typeface="Public Sans"/>
                        <a:cs typeface="Public Sans"/>
                        <a:sym typeface="Public Sans"/>
                      </a:endParaRPr>
                    </a:p>
                    <a:p>
                      <a:pPr marL="40005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Engaging Students and Managing Behavior</a:t>
                      </a:r>
                      <a:endParaRPr sz="1300">
                        <a:solidFill>
                          <a:srgbClr val="4D4D4F"/>
                        </a:solidFill>
                        <a:latin typeface="Public Sans"/>
                        <a:ea typeface="Public Sans"/>
                        <a:cs typeface="Public Sans"/>
                        <a:sym typeface="Public Sans"/>
                      </a:endParaRPr>
                    </a:p>
                    <a:p>
                      <a:pPr marL="40005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Environment</a:t>
                      </a:r>
                      <a:endParaRPr sz="1300">
                        <a:solidFill>
                          <a:srgbClr val="4D4D4F"/>
                        </a:solidFill>
                        <a:latin typeface="Public Sans"/>
                        <a:ea typeface="Public Sans"/>
                        <a:cs typeface="Public Sans"/>
                        <a:sym typeface="Public Sans"/>
                      </a:endParaRPr>
                    </a:p>
                    <a:p>
                      <a:pPr marL="40005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Respectful Conditions</a:t>
                      </a:r>
                      <a:endParaRPr sz="1300">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Growing and Developing Professionally</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Reflecting on Teaching</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School Involvement</a:t>
                      </a:r>
                      <a:endParaRPr sz="1300">
                        <a:solidFill>
                          <a:srgbClr val="4D4D4F"/>
                        </a:solidFill>
                        <a:latin typeface="Public Sans"/>
                        <a:ea typeface="Public Sans"/>
                        <a:cs typeface="Public Sans"/>
                        <a:sym typeface="Public Sans"/>
                      </a:endParaRPr>
                    </a:p>
                    <a:p>
                      <a:pPr marL="342900" lvl="0" indent="-311150" algn="l" rtl="0">
                        <a:lnSpc>
                          <a:spcPct val="90000"/>
                        </a:lnSpc>
                        <a:spcBef>
                          <a:spcPts val="0"/>
                        </a:spcBef>
                        <a:spcAft>
                          <a:spcPts val="0"/>
                        </a:spcAft>
                        <a:buClr>
                          <a:srgbClr val="4D4D4F"/>
                        </a:buClr>
                        <a:buSzPts val="1300"/>
                        <a:buFont typeface="Public Sans"/>
                        <a:buAutoNum type="arabicPeriod"/>
                      </a:pPr>
                      <a:r>
                        <a:rPr lang="en" sz="1300">
                          <a:solidFill>
                            <a:srgbClr val="4D4D4F"/>
                          </a:solidFill>
                          <a:latin typeface="Public Sans"/>
                          <a:ea typeface="Public Sans"/>
                          <a:cs typeface="Public Sans"/>
                          <a:sym typeface="Public Sans"/>
                        </a:rPr>
                        <a:t>School Responsibilities</a:t>
                      </a:r>
                      <a:endParaRPr sz="1300">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50" name="Google Shape;550;g2edf3ecb708_0_1541"/>
          <p:cNvSpPr txBox="1"/>
          <p:nvPr/>
        </p:nvSpPr>
        <p:spPr>
          <a:xfrm>
            <a:off x="7656475" y="10475"/>
            <a:ext cx="14871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a:solidFill>
                  <a:srgbClr val="FFFFFF"/>
                </a:solidFill>
                <a:latin typeface="Public Sans"/>
                <a:ea typeface="Public Sans"/>
                <a:cs typeface="Public Sans"/>
                <a:sym typeface="Public Sans"/>
              </a:rPr>
              <a:t>Rubric Handout</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2edf3ecb708_0_154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Rubric Format</a:t>
            </a:r>
            <a:endParaRPr/>
          </a:p>
        </p:txBody>
      </p:sp>
      <p:graphicFrame>
        <p:nvGraphicFramePr>
          <p:cNvPr id="556" name="Google Shape;556;g2edf3ecb708_0_1549"/>
          <p:cNvGraphicFramePr/>
          <p:nvPr/>
        </p:nvGraphicFramePr>
        <p:xfrm>
          <a:off x="0" y="1195350"/>
          <a:ext cx="9144000" cy="3125268"/>
        </p:xfrm>
        <a:graphic>
          <a:graphicData uri="http://schemas.openxmlformats.org/drawingml/2006/table">
            <a:tbl>
              <a:tblPr>
                <a:noFill/>
                <a:tableStyleId>{25AC75E2-7B15-4955-91EF-E2794479CF78}</a:tableStyleId>
              </a:tblPr>
              <a:tblGrid>
                <a:gridCol w="1154975">
                  <a:extLst>
                    <a:ext uri="{9D8B030D-6E8A-4147-A177-3AD203B41FA5}">
                      <a16:colId xmlns:a16="http://schemas.microsoft.com/office/drawing/2014/main" val="20000"/>
                    </a:ext>
                  </a:extLst>
                </a:gridCol>
                <a:gridCol w="2655025">
                  <a:extLst>
                    <a:ext uri="{9D8B030D-6E8A-4147-A177-3AD203B41FA5}">
                      <a16:colId xmlns:a16="http://schemas.microsoft.com/office/drawing/2014/main" val="20001"/>
                    </a:ext>
                  </a:extLst>
                </a:gridCol>
                <a:gridCol w="2714625">
                  <a:extLst>
                    <a:ext uri="{9D8B030D-6E8A-4147-A177-3AD203B41FA5}">
                      <a16:colId xmlns:a16="http://schemas.microsoft.com/office/drawing/2014/main" val="20002"/>
                    </a:ext>
                  </a:extLst>
                </a:gridCol>
                <a:gridCol w="2619375">
                  <a:extLst>
                    <a:ext uri="{9D8B030D-6E8A-4147-A177-3AD203B41FA5}">
                      <a16:colId xmlns:a16="http://schemas.microsoft.com/office/drawing/2014/main" val="20003"/>
                    </a:ext>
                  </a:extLst>
                </a:gridCol>
              </a:tblGrid>
              <a:tr h="432450">
                <a:tc gridSpan="4">
                  <a:txBody>
                    <a:bodyPr/>
                    <a:lstStyle/>
                    <a:p>
                      <a:pPr marL="0" lvl="0" indent="0" algn="l" rtl="0">
                        <a:lnSpc>
                          <a:spcPct val="90000"/>
                        </a:lnSpc>
                        <a:spcBef>
                          <a:spcPts val="0"/>
                        </a:spcBef>
                        <a:spcAft>
                          <a:spcPts val="0"/>
                        </a:spcAft>
                        <a:buNone/>
                      </a:pPr>
                      <a:r>
                        <a:rPr lang="en" sz="1500" b="1">
                          <a:solidFill>
                            <a:schemeClr val="lt1"/>
                          </a:solidFill>
                          <a:latin typeface="Public Sans"/>
                          <a:ea typeface="Public Sans"/>
                          <a:cs typeface="Public Sans"/>
                          <a:sym typeface="Public Sans"/>
                        </a:rPr>
                        <a:t>INSTRUCTION</a:t>
                      </a:r>
                      <a:endParaRPr sz="1500" b="1">
                        <a:solidFill>
                          <a:schemeClr val="lt1"/>
                        </a:solidFill>
                        <a:latin typeface="Public Sans"/>
                        <a:ea typeface="Public Sans"/>
                        <a:cs typeface="Public Sans"/>
                        <a:sym typeface="Public Sans"/>
                      </a:endParaRPr>
                    </a:p>
                  </a:txBody>
                  <a:tcPr marL="91425" marR="91425" marT="91425" marB="91425">
                    <a:solidFill>
                      <a:srgbClr val="134F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725">
                <a:tc>
                  <a:txBody>
                    <a:bodyPr/>
                    <a:lstStyle/>
                    <a:p>
                      <a:pPr marL="0" lvl="0" indent="0" algn="l" rtl="0">
                        <a:lnSpc>
                          <a:spcPct val="90000"/>
                        </a:lnSpc>
                        <a:spcBef>
                          <a:spcPts val="0"/>
                        </a:spcBef>
                        <a:spcAft>
                          <a:spcPts val="0"/>
                        </a:spcAft>
                        <a:buNone/>
                      </a:pPr>
                      <a:endParaRPr>
                        <a:solidFill>
                          <a:schemeClr val="dk2"/>
                        </a:solidFill>
                        <a:latin typeface="Public Sans"/>
                        <a:ea typeface="Public Sans"/>
                        <a:cs typeface="Public Sans"/>
                        <a:sym typeface="Public Sans"/>
                      </a:endParaRPr>
                    </a:p>
                  </a:txBody>
                  <a:tcPr marL="91425" marR="91425" marT="91425" marB="91425">
                    <a:solidFill>
                      <a:schemeClr val="dk2"/>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Significantly Above Expectations (5) Exemplary</a:t>
                      </a:r>
                      <a:endParaRPr sz="1300" b="1">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At Expectations (3) </a:t>
                      </a:r>
                      <a:endParaRPr sz="1300" b="1">
                        <a:solidFill>
                          <a:schemeClr val="lt1"/>
                        </a:solidFill>
                        <a:latin typeface="Public Sans"/>
                        <a:ea typeface="Public Sans"/>
                        <a:cs typeface="Public Sans"/>
                        <a:sym typeface="Public Sans"/>
                      </a:endParaRPr>
                    </a:p>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Proficient</a:t>
                      </a:r>
                      <a:endParaRPr sz="1300" b="1">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Significantly Below Expectations (1) Unsatisfactory</a:t>
                      </a:r>
                      <a:endParaRPr sz="1300" b="1">
                        <a:solidFill>
                          <a:schemeClr val="lt1"/>
                        </a:solidFill>
                        <a:latin typeface="Public Sans"/>
                        <a:ea typeface="Public Sans"/>
                        <a:cs typeface="Public Sans"/>
                        <a:sym typeface="Public Sans"/>
                      </a:endParaRPr>
                    </a:p>
                  </a:txBody>
                  <a:tcPr marL="91425" marR="91425" marT="91425" marB="91425">
                    <a:solidFill>
                      <a:schemeClr val="dk2"/>
                    </a:solidFill>
                  </a:tcPr>
                </a:tc>
                <a:extLst>
                  <a:ext uri="{0D108BD9-81ED-4DB2-BD59-A6C34878D82A}">
                    <a16:rowId xmlns:a16="http://schemas.microsoft.com/office/drawing/2014/main" val="10001"/>
                  </a:ext>
                </a:extLst>
              </a:tr>
              <a:tr h="603075">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Description of Performance Level</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Consistent Evidence of Student-Centered Learning/Student Ownership of Learning - Teacher and Students Facilitate the Learning</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Some Evidence of Student-Centered Learning/Student Ownership of Learning - Teacher Facilitates the Learning</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Minimal Evidence of Student Ownership of Learning - Heavy Emphasis on Teacher Direction</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extLst>
                  <a:ext uri="{0D108BD9-81ED-4DB2-BD59-A6C34878D82A}">
                    <a16:rowId xmlns:a16="http://schemas.microsoft.com/office/drawing/2014/main" val="10002"/>
                  </a:ext>
                </a:extLst>
              </a:tr>
              <a:tr h="1148575">
                <a:tc>
                  <a:txBody>
                    <a:bodyPr/>
                    <a:lstStyle/>
                    <a:p>
                      <a:pPr marL="0" lvl="0" indent="0" algn="l" rtl="0">
                        <a:lnSpc>
                          <a:spcPct val="90000"/>
                        </a:lnSpc>
                        <a:spcBef>
                          <a:spcPts val="0"/>
                        </a:spcBef>
                        <a:spcAft>
                          <a:spcPts val="0"/>
                        </a:spcAft>
                        <a:buNone/>
                      </a:pPr>
                      <a:r>
                        <a:rPr lang="en" b="1">
                          <a:solidFill>
                            <a:schemeClr val="dk2"/>
                          </a:solidFill>
                          <a:latin typeface="Public Sans"/>
                          <a:ea typeface="Public Sans"/>
                          <a:cs typeface="Public Sans"/>
                          <a:sym typeface="Public Sans"/>
                        </a:rPr>
                        <a:t>Standards and Objectives (SO)</a:t>
                      </a:r>
                      <a:endParaRPr b="1">
                        <a:solidFill>
                          <a:schemeClr val="dk2"/>
                        </a:solidFill>
                        <a:latin typeface="Public Sans"/>
                        <a:ea typeface="Public Sans"/>
                        <a:cs typeface="Public Sans"/>
                        <a:sym typeface="Public Sans"/>
                      </a:endParaRPr>
                    </a:p>
                  </a:txBody>
                  <a:tcPr marL="91425" marR="91425" marT="91425" marB="91425">
                    <a:solidFill>
                      <a:srgbClr val="CCCCCC"/>
                    </a:solidFill>
                  </a:tcPr>
                </a:tc>
                <a:tc>
                  <a:txBody>
                    <a:bodyPr/>
                    <a:lstStyle/>
                    <a:p>
                      <a:pPr marL="285750" lvl="0" indent="-298450" algn="l" rtl="0">
                        <a:spcBef>
                          <a:spcPts val="0"/>
                        </a:spcBef>
                        <a:spcAft>
                          <a:spcPts val="0"/>
                        </a:spcAft>
                        <a:buClr>
                          <a:schemeClr val="dk2"/>
                        </a:buClr>
                        <a:buSzPts val="1100"/>
                        <a:buFont typeface="Calibri"/>
                        <a:buChar char="●"/>
                      </a:pPr>
                      <a:r>
                        <a:rPr lang="en" sz="1100" b="1">
                          <a:solidFill>
                            <a:schemeClr val="dk2"/>
                          </a:solidFill>
                          <a:latin typeface="Public Sans"/>
                          <a:ea typeface="Public Sans"/>
                          <a:cs typeface="Public Sans"/>
                          <a:sym typeface="Public Sans"/>
                        </a:rPr>
                        <a:t>All</a:t>
                      </a:r>
                      <a:r>
                        <a:rPr lang="en" sz="1100">
                          <a:solidFill>
                            <a:schemeClr val="dk2"/>
                          </a:solidFill>
                          <a:latin typeface="Public Sans"/>
                          <a:ea typeface="Public Sans"/>
                          <a:cs typeface="Public Sans"/>
                          <a:sym typeface="Public Sans"/>
                        </a:rPr>
                        <a:t> learning objectives and state content standards*, and their connection to student work expectations, are explicitly communicated and understood by students.  </a:t>
                      </a:r>
                      <a:endParaRPr sz="1100">
                        <a:solidFill>
                          <a:schemeClr val="dk2"/>
                        </a:solidFill>
                        <a:latin typeface="Public Sans"/>
                        <a:ea typeface="Public Sans"/>
                        <a:cs typeface="Public Sans"/>
                        <a:sym typeface="Public Sans"/>
                      </a:endParaRPr>
                    </a:p>
                  </a:txBody>
                  <a:tcPr marL="91425" marR="91425" marT="91425" marB="91425"/>
                </a:tc>
                <a:tc>
                  <a:txBody>
                    <a:bodyPr/>
                    <a:lstStyle/>
                    <a:p>
                      <a:pPr marL="285750" lvl="0" indent="-311150" algn="l" rtl="0">
                        <a:spcBef>
                          <a:spcPts val="0"/>
                        </a:spcBef>
                        <a:spcAft>
                          <a:spcPts val="0"/>
                        </a:spcAft>
                        <a:buClr>
                          <a:schemeClr val="dk2"/>
                        </a:buClr>
                        <a:buSzPts val="1300"/>
                        <a:buFont typeface="Public Sans"/>
                        <a:buChar char="●"/>
                      </a:pPr>
                      <a:r>
                        <a:rPr lang="en" sz="1100">
                          <a:solidFill>
                            <a:schemeClr val="dk2"/>
                          </a:solidFill>
                          <a:latin typeface="Public Sans"/>
                          <a:ea typeface="Public Sans"/>
                          <a:cs typeface="Public Sans"/>
                          <a:sym typeface="Public Sans"/>
                        </a:rPr>
                        <a:t>Learning objectives and state content standards* are communicated. </a:t>
                      </a:r>
                      <a:endParaRPr sz="1300">
                        <a:solidFill>
                          <a:schemeClr val="dk2"/>
                        </a:solidFill>
                        <a:latin typeface="Public Sans"/>
                        <a:ea typeface="Public Sans"/>
                        <a:cs typeface="Public Sans"/>
                        <a:sym typeface="Public Sans"/>
                      </a:endParaRPr>
                    </a:p>
                  </a:txBody>
                  <a:tcPr marL="91425" marR="91425" marT="91425" marB="91425"/>
                </a:tc>
                <a:tc>
                  <a:txBody>
                    <a:bodyPr/>
                    <a:lstStyle/>
                    <a:p>
                      <a:pPr marL="285750" lvl="0" indent="-311150" algn="l" rtl="0">
                        <a:spcBef>
                          <a:spcPts val="0"/>
                        </a:spcBef>
                        <a:spcAft>
                          <a:spcPts val="0"/>
                        </a:spcAft>
                        <a:buClr>
                          <a:schemeClr val="dk2"/>
                        </a:buClr>
                        <a:buSzPts val="1300"/>
                        <a:buFont typeface="Calibri"/>
                        <a:buChar char="●"/>
                      </a:pPr>
                      <a:r>
                        <a:rPr lang="en" sz="1100" b="1">
                          <a:solidFill>
                            <a:schemeClr val="dk2"/>
                          </a:solidFill>
                          <a:latin typeface="Public Sans"/>
                          <a:ea typeface="Public Sans"/>
                          <a:cs typeface="Public Sans"/>
                          <a:sym typeface="Public Sans"/>
                        </a:rPr>
                        <a:t>Some</a:t>
                      </a:r>
                      <a:r>
                        <a:rPr lang="en" sz="1100">
                          <a:solidFill>
                            <a:schemeClr val="dk2"/>
                          </a:solidFill>
                          <a:latin typeface="Public Sans"/>
                          <a:ea typeface="Public Sans"/>
                          <a:cs typeface="Public Sans"/>
                          <a:sym typeface="Public Sans"/>
                        </a:rPr>
                        <a:t> learning objectives and state content standards* are communicated.</a:t>
                      </a:r>
                      <a:endParaRPr sz="1300">
                        <a:solidFill>
                          <a:schemeClr val="dk2"/>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3"/>
                  </a:ext>
                </a:extLst>
              </a:tr>
            </a:tbl>
          </a:graphicData>
        </a:graphic>
      </p:graphicFrame>
      <p:grpSp>
        <p:nvGrpSpPr>
          <p:cNvPr id="557" name="Google Shape;557;g2edf3ecb708_0_1549"/>
          <p:cNvGrpSpPr/>
          <p:nvPr/>
        </p:nvGrpSpPr>
        <p:grpSpPr>
          <a:xfrm rot="10800000">
            <a:off x="1234975" y="1195350"/>
            <a:ext cx="1848300" cy="476400"/>
            <a:chOff x="2200275" y="1152525"/>
            <a:chExt cx="1848300" cy="476400"/>
          </a:xfrm>
        </p:grpSpPr>
        <p:sp>
          <p:nvSpPr>
            <p:cNvPr id="558" name="Google Shape;558;g2edf3ecb708_0_1549"/>
            <p:cNvSpPr/>
            <p:nvPr/>
          </p:nvSpPr>
          <p:spPr>
            <a:xfrm>
              <a:off x="2200275" y="1152525"/>
              <a:ext cx="1848300" cy="4764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g2edf3ecb708_0_1549"/>
            <p:cNvSpPr txBox="1"/>
            <p:nvPr/>
          </p:nvSpPr>
          <p:spPr>
            <a:xfrm rot="10800000">
              <a:off x="2529075" y="1354125"/>
              <a:ext cx="1190700" cy="2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9900"/>
                  </a:solidFill>
                  <a:latin typeface="Calibri"/>
                  <a:ea typeface="Calibri"/>
                  <a:cs typeface="Calibri"/>
                  <a:sym typeface="Calibri"/>
                </a:rPr>
                <a:t>Domain</a:t>
              </a:r>
              <a:endParaRPr sz="1800" b="1">
                <a:solidFill>
                  <a:srgbClr val="FF9900"/>
                </a:solidFill>
                <a:latin typeface="Calibri"/>
                <a:ea typeface="Calibri"/>
                <a:cs typeface="Calibri"/>
                <a:sym typeface="Calibri"/>
              </a:endParaRPr>
            </a:p>
          </p:txBody>
        </p:sp>
      </p:grpSp>
      <p:grpSp>
        <p:nvGrpSpPr>
          <p:cNvPr id="560" name="Google Shape;560;g2edf3ecb708_0_1549"/>
          <p:cNvGrpSpPr/>
          <p:nvPr/>
        </p:nvGrpSpPr>
        <p:grpSpPr>
          <a:xfrm rot="846344">
            <a:off x="928142" y="1721721"/>
            <a:ext cx="489457" cy="1430224"/>
            <a:chOff x="731624" y="1300361"/>
            <a:chExt cx="489481" cy="1720735"/>
          </a:xfrm>
        </p:grpSpPr>
        <p:sp>
          <p:nvSpPr>
            <p:cNvPr id="561" name="Google Shape;561;g2edf3ecb708_0_1549"/>
            <p:cNvSpPr/>
            <p:nvPr/>
          </p:nvSpPr>
          <p:spPr>
            <a:xfrm rot="5400000">
              <a:off x="123105" y="1923096"/>
              <a:ext cx="1719600" cy="4764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g2edf3ecb708_0_1549"/>
            <p:cNvSpPr txBox="1"/>
            <p:nvPr/>
          </p:nvSpPr>
          <p:spPr>
            <a:xfrm rot="-5367562">
              <a:off x="246944" y="1793695"/>
              <a:ext cx="1335359" cy="3534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9900"/>
                  </a:solidFill>
                  <a:latin typeface="Calibri"/>
                  <a:ea typeface="Calibri"/>
                  <a:cs typeface="Calibri"/>
                  <a:sym typeface="Calibri"/>
                </a:rPr>
                <a:t>Indicator</a:t>
              </a:r>
              <a:endParaRPr sz="1800" b="1">
                <a:solidFill>
                  <a:srgbClr val="FF9900"/>
                </a:solidFill>
                <a:latin typeface="Calibri"/>
                <a:ea typeface="Calibri"/>
                <a:cs typeface="Calibri"/>
                <a:sym typeface="Calibri"/>
              </a:endParaRPr>
            </a:p>
          </p:txBody>
        </p:sp>
      </p:grpSp>
      <p:sp>
        <p:nvSpPr>
          <p:cNvPr id="563" name="Google Shape;563;g2edf3ecb708_0_154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564" name="Google Shape;564;g2edf3ecb708_0_1549"/>
          <p:cNvSpPr txBox="1"/>
          <p:nvPr/>
        </p:nvSpPr>
        <p:spPr>
          <a:xfrm>
            <a:off x="7583000" y="10475"/>
            <a:ext cx="15606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a:solidFill>
                  <a:srgbClr val="FFFFFF"/>
                </a:solidFill>
                <a:latin typeface="Public Sans"/>
                <a:ea typeface="Public Sans"/>
                <a:cs typeface="Public Sans"/>
                <a:sym typeface="Public Sans"/>
              </a:rPr>
              <a:t>Rubric Handout</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edf3ecb708_0_156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Rubric Format</a:t>
            </a:r>
            <a:endParaRPr/>
          </a:p>
        </p:txBody>
      </p:sp>
      <p:graphicFrame>
        <p:nvGraphicFramePr>
          <p:cNvPr id="570" name="Google Shape;570;g2edf3ecb708_0_1562"/>
          <p:cNvGraphicFramePr/>
          <p:nvPr/>
        </p:nvGraphicFramePr>
        <p:xfrm>
          <a:off x="0" y="1459125"/>
          <a:ext cx="9144000" cy="3125268"/>
        </p:xfrm>
        <a:graphic>
          <a:graphicData uri="http://schemas.openxmlformats.org/drawingml/2006/table">
            <a:tbl>
              <a:tblPr>
                <a:noFill/>
                <a:tableStyleId>{25AC75E2-7B15-4955-91EF-E2794479CF78}</a:tableStyleId>
              </a:tblPr>
              <a:tblGrid>
                <a:gridCol w="1140300">
                  <a:extLst>
                    <a:ext uri="{9D8B030D-6E8A-4147-A177-3AD203B41FA5}">
                      <a16:colId xmlns:a16="http://schemas.microsoft.com/office/drawing/2014/main" val="20000"/>
                    </a:ext>
                  </a:extLst>
                </a:gridCol>
                <a:gridCol w="2669700">
                  <a:extLst>
                    <a:ext uri="{9D8B030D-6E8A-4147-A177-3AD203B41FA5}">
                      <a16:colId xmlns:a16="http://schemas.microsoft.com/office/drawing/2014/main" val="20001"/>
                    </a:ext>
                  </a:extLst>
                </a:gridCol>
                <a:gridCol w="2714625">
                  <a:extLst>
                    <a:ext uri="{9D8B030D-6E8A-4147-A177-3AD203B41FA5}">
                      <a16:colId xmlns:a16="http://schemas.microsoft.com/office/drawing/2014/main" val="20002"/>
                    </a:ext>
                  </a:extLst>
                </a:gridCol>
                <a:gridCol w="2619375">
                  <a:extLst>
                    <a:ext uri="{9D8B030D-6E8A-4147-A177-3AD203B41FA5}">
                      <a16:colId xmlns:a16="http://schemas.microsoft.com/office/drawing/2014/main" val="20003"/>
                    </a:ext>
                  </a:extLst>
                </a:gridCol>
              </a:tblGrid>
              <a:tr h="432450">
                <a:tc gridSpan="4">
                  <a:txBody>
                    <a:bodyPr/>
                    <a:lstStyle/>
                    <a:p>
                      <a:pPr marL="0" lvl="0" indent="0" algn="l" rtl="0">
                        <a:lnSpc>
                          <a:spcPct val="90000"/>
                        </a:lnSpc>
                        <a:spcBef>
                          <a:spcPts val="0"/>
                        </a:spcBef>
                        <a:spcAft>
                          <a:spcPts val="0"/>
                        </a:spcAft>
                        <a:buNone/>
                      </a:pPr>
                      <a:r>
                        <a:rPr lang="en" sz="1500" b="1">
                          <a:solidFill>
                            <a:schemeClr val="lt1"/>
                          </a:solidFill>
                          <a:latin typeface="Public Sans"/>
                          <a:ea typeface="Public Sans"/>
                          <a:cs typeface="Public Sans"/>
                          <a:sym typeface="Public Sans"/>
                        </a:rPr>
                        <a:t>INSTRUCTION</a:t>
                      </a:r>
                      <a:endParaRPr sz="1500" b="1">
                        <a:solidFill>
                          <a:schemeClr val="lt1"/>
                        </a:solidFill>
                        <a:latin typeface="Public Sans"/>
                        <a:ea typeface="Public Sans"/>
                        <a:cs typeface="Public Sans"/>
                        <a:sym typeface="Public Sans"/>
                      </a:endParaRPr>
                    </a:p>
                  </a:txBody>
                  <a:tcPr marL="91425" marR="91425" marT="91425" marB="91425">
                    <a:solidFill>
                      <a:srgbClr val="134F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725">
                <a:tc>
                  <a:txBody>
                    <a:bodyPr/>
                    <a:lstStyle/>
                    <a:p>
                      <a:pPr marL="0" lvl="0" indent="0" algn="l" rtl="0">
                        <a:lnSpc>
                          <a:spcPct val="90000"/>
                        </a:lnSpc>
                        <a:spcBef>
                          <a:spcPts val="0"/>
                        </a:spcBef>
                        <a:spcAft>
                          <a:spcPts val="0"/>
                        </a:spcAft>
                        <a:buNone/>
                      </a:pPr>
                      <a:endParaRPr>
                        <a:solidFill>
                          <a:schemeClr val="dk2"/>
                        </a:solidFill>
                        <a:latin typeface="Public Sans"/>
                        <a:ea typeface="Public Sans"/>
                        <a:cs typeface="Public Sans"/>
                        <a:sym typeface="Public Sans"/>
                      </a:endParaRPr>
                    </a:p>
                  </a:txBody>
                  <a:tcPr marL="91425" marR="91425" marT="91425" marB="91425">
                    <a:solidFill>
                      <a:schemeClr val="dk2"/>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Significantly Above Expectations (5) Exemplary</a:t>
                      </a:r>
                      <a:endParaRPr sz="1300" b="1">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At Expectations (3) </a:t>
                      </a:r>
                      <a:endParaRPr sz="1300" b="1">
                        <a:solidFill>
                          <a:schemeClr val="lt1"/>
                        </a:solidFill>
                        <a:latin typeface="Public Sans"/>
                        <a:ea typeface="Public Sans"/>
                        <a:cs typeface="Public Sans"/>
                        <a:sym typeface="Public Sans"/>
                      </a:endParaRPr>
                    </a:p>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Proficient</a:t>
                      </a:r>
                      <a:endParaRPr sz="1300" b="1">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lvl="0" indent="0" algn="ctr" rtl="0">
                        <a:lnSpc>
                          <a:spcPct val="90000"/>
                        </a:lnSpc>
                        <a:spcBef>
                          <a:spcPts val="0"/>
                        </a:spcBef>
                        <a:spcAft>
                          <a:spcPts val="0"/>
                        </a:spcAft>
                        <a:buNone/>
                      </a:pPr>
                      <a:r>
                        <a:rPr lang="en" sz="1300" b="1">
                          <a:solidFill>
                            <a:schemeClr val="lt1"/>
                          </a:solidFill>
                          <a:latin typeface="Public Sans"/>
                          <a:ea typeface="Public Sans"/>
                          <a:cs typeface="Public Sans"/>
                          <a:sym typeface="Public Sans"/>
                        </a:rPr>
                        <a:t>Significantly Below Expectations (1) Unsatisfactory</a:t>
                      </a:r>
                      <a:endParaRPr sz="1300" b="1">
                        <a:solidFill>
                          <a:schemeClr val="lt1"/>
                        </a:solidFill>
                        <a:latin typeface="Public Sans"/>
                        <a:ea typeface="Public Sans"/>
                        <a:cs typeface="Public Sans"/>
                        <a:sym typeface="Public Sans"/>
                      </a:endParaRPr>
                    </a:p>
                  </a:txBody>
                  <a:tcPr marL="91425" marR="91425" marT="91425" marB="91425">
                    <a:solidFill>
                      <a:schemeClr val="dk2"/>
                    </a:solidFill>
                  </a:tcPr>
                </a:tc>
                <a:extLst>
                  <a:ext uri="{0D108BD9-81ED-4DB2-BD59-A6C34878D82A}">
                    <a16:rowId xmlns:a16="http://schemas.microsoft.com/office/drawing/2014/main" val="10001"/>
                  </a:ext>
                </a:extLst>
              </a:tr>
              <a:tr h="603075">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Description of Performance Level</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Consistent Evidence of Student-Centered Learning/Student Ownership of Learning - Teacher and Students Facilitate the Learning</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Some Evidence of Student-Centered Learning/Student Ownership of Learning - Teacher Facilitates the Learning</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lvl="0" indent="0" algn="l" rtl="0">
                        <a:lnSpc>
                          <a:spcPct val="90000"/>
                        </a:lnSpc>
                        <a:spcBef>
                          <a:spcPts val="0"/>
                        </a:spcBef>
                        <a:spcAft>
                          <a:spcPts val="0"/>
                        </a:spcAft>
                        <a:buNone/>
                      </a:pPr>
                      <a:r>
                        <a:rPr lang="en" sz="1100" i="1">
                          <a:solidFill>
                            <a:schemeClr val="dk2"/>
                          </a:solidFill>
                          <a:latin typeface="Public Sans"/>
                          <a:ea typeface="Public Sans"/>
                          <a:cs typeface="Public Sans"/>
                          <a:sym typeface="Public Sans"/>
                        </a:rPr>
                        <a:t>Minimal Evidence of Student Ownership of Learning - Heavy Emphasis on Teacher Direction</a:t>
                      </a:r>
                      <a:endParaRPr sz="1100" i="1">
                        <a:solidFill>
                          <a:schemeClr val="dk2"/>
                        </a:solidFill>
                        <a:latin typeface="Public Sans"/>
                        <a:ea typeface="Public Sans"/>
                        <a:cs typeface="Public Sans"/>
                        <a:sym typeface="Public Sans"/>
                      </a:endParaRPr>
                    </a:p>
                  </a:txBody>
                  <a:tcPr marL="91425" marR="91425" marT="91425" marB="91425">
                    <a:solidFill>
                      <a:srgbClr val="A2C4C9"/>
                    </a:solidFill>
                  </a:tcPr>
                </a:tc>
                <a:extLst>
                  <a:ext uri="{0D108BD9-81ED-4DB2-BD59-A6C34878D82A}">
                    <a16:rowId xmlns:a16="http://schemas.microsoft.com/office/drawing/2014/main" val="10002"/>
                  </a:ext>
                </a:extLst>
              </a:tr>
              <a:tr h="1148575">
                <a:tc>
                  <a:txBody>
                    <a:bodyPr/>
                    <a:lstStyle/>
                    <a:p>
                      <a:pPr marL="0" lvl="0" indent="0" algn="l" rtl="0">
                        <a:lnSpc>
                          <a:spcPct val="90000"/>
                        </a:lnSpc>
                        <a:spcBef>
                          <a:spcPts val="0"/>
                        </a:spcBef>
                        <a:spcAft>
                          <a:spcPts val="0"/>
                        </a:spcAft>
                        <a:buNone/>
                      </a:pPr>
                      <a:r>
                        <a:rPr lang="en" b="1">
                          <a:solidFill>
                            <a:schemeClr val="dk2"/>
                          </a:solidFill>
                          <a:latin typeface="Public Sans"/>
                          <a:ea typeface="Public Sans"/>
                          <a:cs typeface="Public Sans"/>
                          <a:sym typeface="Public Sans"/>
                        </a:rPr>
                        <a:t>Standards and Objectives (SO)</a:t>
                      </a:r>
                      <a:endParaRPr b="1">
                        <a:solidFill>
                          <a:schemeClr val="dk2"/>
                        </a:solidFill>
                        <a:latin typeface="Public Sans"/>
                        <a:ea typeface="Public Sans"/>
                        <a:cs typeface="Public Sans"/>
                        <a:sym typeface="Public Sans"/>
                      </a:endParaRPr>
                    </a:p>
                  </a:txBody>
                  <a:tcPr marL="91425" marR="91425" marT="91425" marB="91425">
                    <a:solidFill>
                      <a:srgbClr val="CCCCCC"/>
                    </a:solidFill>
                  </a:tcPr>
                </a:tc>
                <a:tc>
                  <a:txBody>
                    <a:bodyPr/>
                    <a:lstStyle/>
                    <a:p>
                      <a:pPr marL="285750" lvl="0" indent="-298450" algn="l" rtl="0">
                        <a:spcBef>
                          <a:spcPts val="0"/>
                        </a:spcBef>
                        <a:spcAft>
                          <a:spcPts val="0"/>
                        </a:spcAft>
                        <a:buClr>
                          <a:schemeClr val="dk2"/>
                        </a:buClr>
                        <a:buSzPts val="1100"/>
                        <a:buFont typeface="Calibri"/>
                        <a:buChar char="●"/>
                      </a:pPr>
                      <a:r>
                        <a:rPr lang="en" sz="1100" b="1">
                          <a:solidFill>
                            <a:schemeClr val="dk2"/>
                          </a:solidFill>
                          <a:latin typeface="Public Sans"/>
                          <a:ea typeface="Public Sans"/>
                          <a:cs typeface="Public Sans"/>
                          <a:sym typeface="Public Sans"/>
                        </a:rPr>
                        <a:t>All</a:t>
                      </a:r>
                      <a:r>
                        <a:rPr lang="en" sz="1100">
                          <a:solidFill>
                            <a:schemeClr val="dk2"/>
                          </a:solidFill>
                          <a:latin typeface="Public Sans"/>
                          <a:ea typeface="Public Sans"/>
                          <a:cs typeface="Public Sans"/>
                          <a:sym typeface="Public Sans"/>
                        </a:rPr>
                        <a:t> learning objectives and state content standards*, and their connection to student work expectations, are explicitly communicated and understood by students. </a:t>
                      </a:r>
                      <a:endParaRPr sz="1100">
                        <a:solidFill>
                          <a:schemeClr val="dk2"/>
                        </a:solidFill>
                        <a:latin typeface="Public Sans"/>
                        <a:ea typeface="Public Sans"/>
                        <a:cs typeface="Public Sans"/>
                        <a:sym typeface="Public Sans"/>
                      </a:endParaRPr>
                    </a:p>
                  </a:txBody>
                  <a:tcPr marL="91425" marR="91425" marT="91425" marB="91425"/>
                </a:tc>
                <a:tc>
                  <a:txBody>
                    <a:bodyPr/>
                    <a:lstStyle/>
                    <a:p>
                      <a:pPr marL="285750" lvl="0" indent="-298450" algn="l" rtl="0">
                        <a:spcBef>
                          <a:spcPts val="0"/>
                        </a:spcBef>
                        <a:spcAft>
                          <a:spcPts val="0"/>
                        </a:spcAft>
                        <a:buClr>
                          <a:schemeClr val="dk2"/>
                        </a:buClr>
                        <a:buSzPts val="1100"/>
                        <a:buFont typeface="Public Sans"/>
                        <a:buChar char="●"/>
                      </a:pPr>
                      <a:r>
                        <a:rPr lang="en" sz="1100">
                          <a:solidFill>
                            <a:schemeClr val="dk2"/>
                          </a:solidFill>
                          <a:latin typeface="Public Sans"/>
                          <a:ea typeface="Public Sans"/>
                          <a:cs typeface="Public Sans"/>
                          <a:sym typeface="Public Sans"/>
                        </a:rPr>
                        <a:t>Learning objectives and state content standards* are communicated. </a:t>
                      </a:r>
                      <a:endParaRPr sz="1100">
                        <a:solidFill>
                          <a:schemeClr val="dk2"/>
                        </a:solidFill>
                        <a:latin typeface="Public Sans"/>
                        <a:ea typeface="Public Sans"/>
                        <a:cs typeface="Public Sans"/>
                        <a:sym typeface="Public Sans"/>
                      </a:endParaRPr>
                    </a:p>
                  </a:txBody>
                  <a:tcPr marL="91425" marR="91425" marT="91425" marB="91425"/>
                </a:tc>
                <a:tc>
                  <a:txBody>
                    <a:bodyPr/>
                    <a:lstStyle/>
                    <a:p>
                      <a:pPr marL="285750" lvl="0" indent="-298450" algn="l" rtl="0">
                        <a:spcBef>
                          <a:spcPts val="0"/>
                        </a:spcBef>
                        <a:spcAft>
                          <a:spcPts val="0"/>
                        </a:spcAft>
                        <a:buClr>
                          <a:schemeClr val="dk2"/>
                        </a:buClr>
                        <a:buSzPts val="1100"/>
                        <a:buFont typeface="Calibri"/>
                        <a:buChar char="●"/>
                      </a:pPr>
                      <a:r>
                        <a:rPr lang="en" sz="1100" b="1">
                          <a:solidFill>
                            <a:schemeClr val="dk2"/>
                          </a:solidFill>
                          <a:latin typeface="Public Sans"/>
                          <a:ea typeface="Public Sans"/>
                          <a:cs typeface="Public Sans"/>
                          <a:sym typeface="Public Sans"/>
                        </a:rPr>
                        <a:t>Some</a:t>
                      </a:r>
                      <a:r>
                        <a:rPr lang="en" sz="1100">
                          <a:solidFill>
                            <a:schemeClr val="dk2"/>
                          </a:solidFill>
                          <a:latin typeface="Public Sans"/>
                          <a:ea typeface="Public Sans"/>
                          <a:cs typeface="Public Sans"/>
                          <a:sym typeface="Public Sans"/>
                        </a:rPr>
                        <a:t> learning objectives and state content standards* are communicated.</a:t>
                      </a:r>
                      <a:endParaRPr sz="1100">
                        <a:solidFill>
                          <a:schemeClr val="dk2"/>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3"/>
                  </a:ext>
                </a:extLst>
              </a:tr>
            </a:tbl>
          </a:graphicData>
        </a:graphic>
      </p:graphicFrame>
      <p:grpSp>
        <p:nvGrpSpPr>
          <p:cNvPr id="571" name="Google Shape;571;g2edf3ecb708_0_1562"/>
          <p:cNvGrpSpPr/>
          <p:nvPr/>
        </p:nvGrpSpPr>
        <p:grpSpPr>
          <a:xfrm>
            <a:off x="5151112" y="1366820"/>
            <a:ext cx="1578242" cy="2083580"/>
            <a:chOff x="5190687" y="1063495"/>
            <a:chExt cx="1578242" cy="2083580"/>
          </a:xfrm>
        </p:grpSpPr>
        <p:sp>
          <p:nvSpPr>
            <p:cNvPr id="572" name="Google Shape;572;g2edf3ecb708_0_1562"/>
            <p:cNvSpPr/>
            <p:nvPr/>
          </p:nvSpPr>
          <p:spPr>
            <a:xfrm rot="7654047">
              <a:off x="5018869" y="2031208"/>
              <a:ext cx="1848137" cy="476434"/>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g2edf3ecb708_0_1562"/>
            <p:cNvSpPr txBox="1"/>
            <p:nvPr/>
          </p:nvSpPr>
          <p:spPr>
            <a:xfrm rot="-3209459">
              <a:off x="5104090" y="1778781"/>
              <a:ext cx="1933778" cy="3052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9900"/>
                  </a:solidFill>
                  <a:latin typeface="Calibri"/>
                  <a:ea typeface="Calibri"/>
                  <a:cs typeface="Calibri"/>
                  <a:sym typeface="Calibri"/>
                </a:rPr>
                <a:t>Descriptor</a:t>
              </a:r>
              <a:endParaRPr sz="1800" b="1">
                <a:solidFill>
                  <a:srgbClr val="FF9900"/>
                </a:solidFill>
                <a:latin typeface="Calibri"/>
                <a:ea typeface="Calibri"/>
                <a:cs typeface="Calibri"/>
                <a:sym typeface="Calibri"/>
              </a:endParaRPr>
            </a:p>
          </p:txBody>
        </p:sp>
      </p:grpSp>
      <p:grpSp>
        <p:nvGrpSpPr>
          <p:cNvPr id="574" name="Google Shape;574;g2edf3ecb708_0_1562"/>
          <p:cNvGrpSpPr/>
          <p:nvPr/>
        </p:nvGrpSpPr>
        <p:grpSpPr>
          <a:xfrm>
            <a:off x="4898701" y="65920"/>
            <a:ext cx="1924800" cy="2118782"/>
            <a:chOff x="5057576" y="-106880"/>
            <a:chExt cx="1924800" cy="2118782"/>
          </a:xfrm>
        </p:grpSpPr>
        <p:sp>
          <p:nvSpPr>
            <p:cNvPr id="575" name="Google Shape;575;g2edf3ecb708_0_1562"/>
            <p:cNvSpPr/>
            <p:nvPr/>
          </p:nvSpPr>
          <p:spPr>
            <a:xfrm rot="7654047">
              <a:off x="5095907" y="469417"/>
              <a:ext cx="1848137" cy="1006572"/>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g2edf3ecb708_0_1562"/>
            <p:cNvSpPr txBox="1"/>
            <p:nvPr/>
          </p:nvSpPr>
          <p:spPr>
            <a:xfrm rot="-3209459">
              <a:off x="4921740" y="608406"/>
              <a:ext cx="1933778" cy="3052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9900"/>
                  </a:solidFill>
                  <a:latin typeface="Calibri"/>
                  <a:ea typeface="Calibri"/>
                  <a:cs typeface="Calibri"/>
                  <a:sym typeface="Calibri"/>
                </a:rPr>
                <a:t>Performance Level</a:t>
              </a:r>
              <a:endParaRPr sz="1800" b="1">
                <a:solidFill>
                  <a:srgbClr val="FF9900"/>
                </a:solidFill>
                <a:latin typeface="Calibri"/>
                <a:ea typeface="Calibri"/>
                <a:cs typeface="Calibri"/>
                <a:sym typeface="Calibri"/>
              </a:endParaRPr>
            </a:p>
          </p:txBody>
        </p:sp>
      </p:grpSp>
      <p:grpSp>
        <p:nvGrpSpPr>
          <p:cNvPr id="577" name="Google Shape;577;g2edf3ecb708_0_1562"/>
          <p:cNvGrpSpPr/>
          <p:nvPr/>
        </p:nvGrpSpPr>
        <p:grpSpPr>
          <a:xfrm>
            <a:off x="59695" y="449172"/>
            <a:ext cx="1007100" cy="2122587"/>
            <a:chOff x="111420" y="125997"/>
            <a:chExt cx="1007100" cy="2122587"/>
          </a:xfrm>
        </p:grpSpPr>
        <p:sp>
          <p:nvSpPr>
            <p:cNvPr id="578" name="Google Shape;578;g2edf3ecb708_0_1562"/>
            <p:cNvSpPr/>
            <p:nvPr/>
          </p:nvSpPr>
          <p:spPr>
            <a:xfrm rot="5401116">
              <a:off x="-309030" y="821334"/>
              <a:ext cx="1848000" cy="10065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g2edf3ecb708_0_1562"/>
            <p:cNvSpPr txBox="1"/>
            <p:nvPr/>
          </p:nvSpPr>
          <p:spPr>
            <a:xfrm rot="-5398933">
              <a:off x="-581007" y="940347"/>
              <a:ext cx="1933800" cy="3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9900"/>
                  </a:solidFill>
                  <a:latin typeface="Calibri"/>
                  <a:ea typeface="Calibri"/>
                  <a:cs typeface="Calibri"/>
                  <a:sym typeface="Calibri"/>
                </a:rPr>
                <a:t> Description of Performance</a:t>
              </a:r>
              <a:endParaRPr sz="1800" b="1">
                <a:solidFill>
                  <a:srgbClr val="FF9900"/>
                </a:solidFill>
                <a:latin typeface="Calibri"/>
                <a:ea typeface="Calibri"/>
                <a:cs typeface="Calibri"/>
                <a:sym typeface="Calibri"/>
              </a:endParaRPr>
            </a:p>
          </p:txBody>
        </p:sp>
      </p:grpSp>
      <p:sp>
        <p:nvSpPr>
          <p:cNvPr id="580" name="Google Shape;580;g2edf3ecb708_0_156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581" name="Google Shape;581;g2edf3ecb708_0_1562"/>
          <p:cNvSpPr txBox="1"/>
          <p:nvPr/>
        </p:nvSpPr>
        <p:spPr>
          <a:xfrm>
            <a:off x="7641775" y="10475"/>
            <a:ext cx="15018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a:solidFill>
                  <a:srgbClr val="FFFFFF"/>
                </a:solidFill>
                <a:latin typeface="Public Sans"/>
                <a:ea typeface="Public Sans"/>
                <a:cs typeface="Public Sans"/>
                <a:sym typeface="Public Sans"/>
              </a:rPr>
              <a:t>Rubric Handout</a:t>
            </a:r>
            <a:endParaRPr i="0" u="none" strike="noStrike" cap="none">
              <a:solidFill>
                <a:srgbClr val="FFFFFF"/>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2edf3ecb708_0_1578"/>
          <p:cNvSpPr txBox="1">
            <a:spLocks noGrp="1"/>
          </p:cNvSpPr>
          <p:nvPr>
            <p:ph type="sldNum" idx="4294967295"/>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17</a:t>
            </a:fld>
            <a:endParaRPr/>
          </a:p>
        </p:txBody>
      </p:sp>
      <p:sp>
        <p:nvSpPr>
          <p:cNvPr id="587" name="Google Shape;587;g2edf3ecb708_0_1578"/>
          <p:cNvSpPr txBox="1">
            <a:spLocks noGrp="1"/>
          </p:cNvSpPr>
          <p:nvPr>
            <p:ph type="title"/>
          </p:nvPr>
        </p:nvSpPr>
        <p:spPr>
          <a:xfrm>
            <a:off x="311700" y="2653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Focusing</a:t>
            </a:r>
            <a:r>
              <a:rPr lang="en"/>
              <a:t> on Students Supports Deeper Learning.</a:t>
            </a:r>
            <a:endParaRPr/>
          </a:p>
        </p:txBody>
      </p:sp>
      <p:sp>
        <p:nvSpPr>
          <p:cNvPr id="588" name="Google Shape;588;g2edf3ecb708_0_1578"/>
          <p:cNvSpPr txBox="1">
            <a:spLocks noGrp="1"/>
          </p:cNvSpPr>
          <p:nvPr>
            <p:ph type="body" idx="1"/>
          </p:nvPr>
        </p:nvSpPr>
        <p:spPr>
          <a:xfrm>
            <a:off x="416575" y="1207425"/>
            <a:ext cx="8521800" cy="32622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1800"/>
              <a:buNone/>
            </a:pPr>
            <a:r>
              <a:rPr lang="en"/>
              <a:t>The Louisiana Educator Rubric </a:t>
            </a:r>
            <a:r>
              <a:rPr lang="en" b="1"/>
              <a:t>heightens the focus on students </a:t>
            </a:r>
            <a:endParaRPr/>
          </a:p>
          <a:p>
            <a:pPr marL="514350" lvl="1" indent="-171450" algn="l" rtl="0">
              <a:lnSpc>
                <a:spcPct val="90000"/>
              </a:lnSpc>
              <a:spcBef>
                <a:spcPts val="0"/>
              </a:spcBef>
              <a:spcAft>
                <a:spcPts val="0"/>
              </a:spcAft>
              <a:buSzPts val="1800"/>
              <a:buFont typeface="Calibri"/>
              <a:buChar char="•"/>
            </a:pPr>
            <a:r>
              <a:rPr lang="en"/>
              <a:t>Language points to what students are doing</a:t>
            </a:r>
            <a:endParaRPr/>
          </a:p>
          <a:p>
            <a:pPr marL="514350" lvl="1" indent="-171450" algn="l" rtl="0">
              <a:lnSpc>
                <a:spcPct val="90000"/>
              </a:lnSpc>
              <a:spcBef>
                <a:spcPts val="0"/>
              </a:spcBef>
              <a:spcAft>
                <a:spcPts val="0"/>
              </a:spcAft>
              <a:buSzPts val="1800"/>
              <a:buFont typeface="Calibri"/>
              <a:buChar char="•"/>
            </a:pPr>
            <a:r>
              <a:rPr lang="en"/>
              <a:t>Student work is highlighted</a:t>
            </a:r>
            <a:endParaRPr/>
          </a:p>
          <a:p>
            <a:pPr marL="514350" lvl="1" indent="-171450" algn="l" rtl="0">
              <a:lnSpc>
                <a:spcPct val="90000"/>
              </a:lnSpc>
              <a:spcBef>
                <a:spcPts val="0"/>
              </a:spcBef>
              <a:spcAft>
                <a:spcPts val="0"/>
              </a:spcAft>
              <a:buSzPts val="1800"/>
              <a:buFont typeface="Calibri"/>
              <a:buChar char="•"/>
            </a:pPr>
            <a:r>
              <a:rPr lang="en"/>
              <a:t>Level 5 shows students </a:t>
            </a:r>
            <a:r>
              <a:rPr lang="en" i="1"/>
              <a:t>leading </a:t>
            </a:r>
            <a:r>
              <a:rPr lang="en"/>
              <a:t>the learning</a:t>
            </a:r>
            <a:endParaRPr/>
          </a:p>
          <a:p>
            <a:pPr marL="914400" lvl="0" indent="0" algn="l" rtl="0">
              <a:lnSpc>
                <a:spcPct val="90000"/>
              </a:lnSpc>
              <a:spcBef>
                <a:spcPts val="0"/>
              </a:spcBef>
              <a:spcAft>
                <a:spcPts val="0"/>
              </a:spcAft>
              <a:buNone/>
            </a:pPr>
            <a:endParaRPr/>
          </a:p>
          <a:p>
            <a:pPr marL="514350" lvl="1" indent="-57150" algn="l" rtl="0">
              <a:lnSpc>
                <a:spcPct val="90000"/>
              </a:lnSpc>
              <a:spcBef>
                <a:spcPts val="375"/>
              </a:spcBef>
              <a:spcAft>
                <a:spcPts val="0"/>
              </a:spcAft>
              <a:buSzPts val="2400"/>
              <a:buNone/>
            </a:pPr>
            <a:endParaRPr/>
          </a:p>
        </p:txBody>
      </p:sp>
      <p:pic>
        <p:nvPicPr>
          <p:cNvPr id="589" name="Google Shape;589;g2edf3ecb708_0_1578"/>
          <p:cNvPicPr preferRelativeResize="0"/>
          <p:nvPr/>
        </p:nvPicPr>
        <p:blipFill rotWithShape="1">
          <a:blip r:embed="rId3">
            <a:alphaModFix/>
          </a:blip>
          <a:srcRect/>
          <a:stretch/>
        </p:blipFill>
        <p:spPr>
          <a:xfrm>
            <a:off x="658121" y="2617601"/>
            <a:ext cx="2194750" cy="1572904"/>
          </a:xfrm>
          <a:prstGeom prst="rect">
            <a:avLst/>
          </a:prstGeom>
          <a:noFill/>
          <a:ln>
            <a:noFill/>
          </a:ln>
        </p:spPr>
      </p:pic>
      <p:sp>
        <p:nvSpPr>
          <p:cNvPr id="590" name="Google Shape;590;g2edf3ecb708_0_1578"/>
          <p:cNvSpPr/>
          <p:nvPr/>
        </p:nvSpPr>
        <p:spPr>
          <a:xfrm>
            <a:off x="3192722" y="2640496"/>
            <a:ext cx="2194500" cy="1577400"/>
          </a:xfrm>
          <a:prstGeom prst="roundRect">
            <a:avLst>
              <a:gd name="adj" fmla="val 16667"/>
            </a:avLst>
          </a:prstGeom>
          <a:solidFill>
            <a:srgbClr val="20B6A6">
              <a:alpha val="47450"/>
            </a:srgbClr>
          </a:solidFill>
          <a:ln>
            <a:noFill/>
          </a:ln>
        </p:spPr>
        <p:txBody>
          <a:bodyPr spcFirstLastPara="1" wrap="square" lIns="68550" tIns="34275" rIns="68550" bIns="34275" anchor="ctr" anchorCtr="0">
            <a:noAutofit/>
          </a:bodyPr>
          <a:lstStyle/>
          <a:p>
            <a:pPr marL="0" marR="0" lvl="0" indent="0" algn="ctr" rtl="0">
              <a:lnSpc>
                <a:spcPct val="107000"/>
              </a:lnSpc>
              <a:spcBef>
                <a:spcPts val="0"/>
              </a:spcBef>
              <a:spcAft>
                <a:spcPts val="0"/>
              </a:spcAft>
              <a:buClr>
                <a:srgbClr val="000000"/>
              </a:buClr>
              <a:buSzPts val="825"/>
              <a:buFont typeface="Arial"/>
              <a:buNone/>
            </a:pPr>
            <a:r>
              <a:rPr lang="en" sz="825" b="1" i="0" u="none" strike="noStrike" cap="none">
                <a:solidFill>
                  <a:srgbClr val="ECEFEE"/>
                </a:solidFill>
                <a:latin typeface="Arial"/>
                <a:ea typeface="Arial"/>
                <a:cs typeface="Arial"/>
                <a:sym typeface="Arial"/>
              </a:rPr>
              <a:t> </a:t>
            </a:r>
            <a:endParaRPr sz="825" b="0" i="0" u="none" strike="noStrike" cap="none">
              <a:solidFill>
                <a:srgbClr val="FFFFFF"/>
              </a:solidFill>
              <a:latin typeface="Arial"/>
              <a:ea typeface="Arial"/>
              <a:cs typeface="Arial"/>
              <a:sym typeface="Arial"/>
            </a:endParaRPr>
          </a:p>
        </p:txBody>
      </p:sp>
      <p:sp>
        <p:nvSpPr>
          <p:cNvPr id="591" name="Google Shape;591;g2edf3ecb708_0_1578"/>
          <p:cNvSpPr/>
          <p:nvPr/>
        </p:nvSpPr>
        <p:spPr>
          <a:xfrm>
            <a:off x="5727071" y="2640498"/>
            <a:ext cx="2194500" cy="1577400"/>
          </a:xfrm>
          <a:prstGeom prst="roundRect">
            <a:avLst>
              <a:gd name="adj" fmla="val 16667"/>
            </a:avLst>
          </a:prstGeom>
          <a:solidFill>
            <a:srgbClr val="215D90">
              <a:alpha val="67450"/>
            </a:srgbClr>
          </a:solidFill>
          <a:ln>
            <a:noFill/>
          </a:ln>
        </p:spPr>
        <p:txBody>
          <a:bodyPr spcFirstLastPara="1" wrap="square" lIns="68550" tIns="34275" rIns="68550" bIns="34275" anchor="ctr" anchorCtr="0">
            <a:noAutofit/>
          </a:bodyPr>
          <a:lstStyle/>
          <a:p>
            <a:pPr marL="0" marR="0" lvl="0" indent="0" algn="ctr" rtl="0">
              <a:lnSpc>
                <a:spcPct val="107000"/>
              </a:lnSpc>
              <a:spcBef>
                <a:spcPts val="0"/>
              </a:spcBef>
              <a:spcAft>
                <a:spcPts val="0"/>
              </a:spcAft>
              <a:buClr>
                <a:srgbClr val="000000"/>
              </a:buClr>
              <a:buSzPts val="825"/>
              <a:buFont typeface="Arial"/>
              <a:buNone/>
            </a:pPr>
            <a:r>
              <a:rPr lang="en" sz="825" b="0" i="0" u="none" strike="noStrike" cap="none">
                <a:solidFill>
                  <a:srgbClr val="ECEFEE"/>
                </a:solidFill>
                <a:latin typeface="Arial"/>
                <a:ea typeface="Arial"/>
                <a:cs typeface="Arial"/>
                <a:sym typeface="Arial"/>
              </a:rPr>
              <a:t> </a:t>
            </a:r>
            <a:endParaRPr sz="825" b="0" i="0" u="none" strike="noStrike" cap="none">
              <a:solidFill>
                <a:srgbClr val="FFFFFF"/>
              </a:solidFill>
              <a:latin typeface="Arial"/>
              <a:ea typeface="Arial"/>
              <a:cs typeface="Arial"/>
              <a:sym typeface="Arial"/>
            </a:endParaRPr>
          </a:p>
        </p:txBody>
      </p:sp>
      <p:pic>
        <p:nvPicPr>
          <p:cNvPr id="592" name="Google Shape;592;g2edf3ecb708_0_1578"/>
          <p:cNvPicPr preferRelativeResize="0"/>
          <p:nvPr/>
        </p:nvPicPr>
        <p:blipFill rotWithShape="1">
          <a:blip r:embed="rId4">
            <a:alphaModFix/>
          </a:blip>
          <a:srcRect/>
          <a:stretch/>
        </p:blipFill>
        <p:spPr>
          <a:xfrm>
            <a:off x="970791" y="2231253"/>
            <a:ext cx="1383912" cy="499915"/>
          </a:xfrm>
          <a:prstGeom prst="rect">
            <a:avLst/>
          </a:prstGeom>
          <a:noFill/>
          <a:ln>
            <a:noFill/>
          </a:ln>
        </p:spPr>
      </p:pic>
      <p:pic>
        <p:nvPicPr>
          <p:cNvPr id="593" name="Google Shape;593;g2edf3ecb708_0_1578"/>
          <p:cNvPicPr preferRelativeResize="0"/>
          <p:nvPr/>
        </p:nvPicPr>
        <p:blipFill rotWithShape="1">
          <a:blip r:embed="rId5">
            <a:alphaModFix/>
          </a:blip>
          <a:srcRect/>
          <a:stretch/>
        </p:blipFill>
        <p:spPr>
          <a:xfrm>
            <a:off x="3412907" y="2234295"/>
            <a:ext cx="1700931" cy="493819"/>
          </a:xfrm>
          <a:prstGeom prst="rect">
            <a:avLst/>
          </a:prstGeom>
          <a:noFill/>
          <a:ln>
            <a:noFill/>
          </a:ln>
        </p:spPr>
      </p:pic>
      <p:pic>
        <p:nvPicPr>
          <p:cNvPr id="594" name="Google Shape;594;g2edf3ecb708_0_1578"/>
          <p:cNvPicPr preferRelativeResize="0"/>
          <p:nvPr/>
        </p:nvPicPr>
        <p:blipFill rotWithShape="1">
          <a:blip r:embed="rId6">
            <a:alphaModFix/>
          </a:blip>
          <a:srcRect/>
          <a:stretch/>
        </p:blipFill>
        <p:spPr>
          <a:xfrm>
            <a:off x="6032243" y="2231250"/>
            <a:ext cx="1566808" cy="499915"/>
          </a:xfrm>
          <a:prstGeom prst="rect">
            <a:avLst/>
          </a:prstGeom>
          <a:noFill/>
          <a:ln>
            <a:noFill/>
          </a:ln>
        </p:spPr>
      </p:pic>
      <p:sp>
        <p:nvSpPr>
          <p:cNvPr id="595" name="Google Shape;595;g2edf3ecb708_0_1578"/>
          <p:cNvSpPr txBox="1"/>
          <p:nvPr/>
        </p:nvSpPr>
        <p:spPr>
          <a:xfrm>
            <a:off x="658375" y="2724841"/>
            <a:ext cx="2194500" cy="1272600"/>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Proficient (Level 3)</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a:solidFill>
                  <a:srgbClr val="385463"/>
                </a:solidFill>
                <a:latin typeface="Calibri"/>
                <a:ea typeface="Calibri"/>
                <a:cs typeface="Calibri"/>
                <a:sym typeface="Calibri"/>
              </a:rPr>
              <a:t>Teacher</a:t>
            </a:r>
            <a:r>
              <a:rPr lang="en" sz="1350" b="0" i="0" u="none" strike="noStrike" cap="none">
                <a:solidFill>
                  <a:srgbClr val="385463"/>
                </a:solidFill>
                <a:latin typeface="Calibri"/>
                <a:ea typeface="Calibri"/>
                <a:cs typeface="Calibri"/>
                <a:sym typeface="Calibri"/>
              </a:rPr>
              <a:t>: The </a:t>
            </a:r>
            <a:r>
              <a:rPr lang="en" sz="1350">
                <a:solidFill>
                  <a:srgbClr val="385463"/>
                </a:solidFill>
                <a:latin typeface="Calibri"/>
                <a:ea typeface="Calibri"/>
                <a:cs typeface="Calibri"/>
                <a:sym typeface="Calibri"/>
              </a:rPr>
              <a:t>teacher </a:t>
            </a:r>
            <a:r>
              <a:rPr lang="en" sz="1350" b="0" i="0" u="none" strike="noStrike" cap="none">
                <a:solidFill>
                  <a:srgbClr val="385463"/>
                </a:solidFill>
                <a:latin typeface="Calibri"/>
                <a:ea typeface="Calibri"/>
                <a:cs typeface="Calibri"/>
                <a:sym typeface="Calibri"/>
              </a:rPr>
              <a:t>directs learning for the majority of the lesson</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Students: Evidence of student engagement</a:t>
            </a:r>
            <a:endParaRPr sz="1050" b="0" i="0" u="none" strike="noStrike" cap="none">
              <a:solidFill>
                <a:srgbClr val="385463"/>
              </a:solidFill>
              <a:latin typeface="Calibri"/>
              <a:ea typeface="Calibri"/>
              <a:cs typeface="Calibri"/>
              <a:sym typeface="Calibri"/>
            </a:endParaRPr>
          </a:p>
        </p:txBody>
      </p:sp>
      <p:sp>
        <p:nvSpPr>
          <p:cNvPr id="596" name="Google Shape;596;g2edf3ecb708_0_1578"/>
          <p:cNvSpPr txBox="1"/>
          <p:nvPr/>
        </p:nvSpPr>
        <p:spPr>
          <a:xfrm>
            <a:off x="3183800" y="2751851"/>
            <a:ext cx="2172300" cy="1413000"/>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350" b="0" i="0" u="none" strike="noStrike" cap="none">
                <a:solidFill>
                  <a:srgbClr val="385463"/>
                </a:solidFill>
                <a:latin typeface="Calibri"/>
                <a:ea typeface="Calibri"/>
                <a:cs typeface="Calibri"/>
                <a:sym typeface="Calibri"/>
              </a:rPr>
              <a:t>Above Proficient (Level 4)</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None/>
            </a:pPr>
            <a:r>
              <a:rPr lang="en" sz="1350">
                <a:solidFill>
                  <a:srgbClr val="385463"/>
                </a:solidFill>
                <a:latin typeface="Calibri"/>
                <a:ea typeface="Calibri"/>
                <a:cs typeface="Calibri"/>
                <a:sym typeface="Calibri"/>
              </a:rPr>
              <a:t>Teacher</a:t>
            </a:r>
            <a:r>
              <a:rPr lang="en" sz="1350" b="0" i="0" u="none" strike="noStrike" cap="none">
                <a:solidFill>
                  <a:srgbClr val="385463"/>
                </a:solidFill>
                <a:latin typeface="Calibri"/>
                <a:ea typeface="Calibri"/>
                <a:cs typeface="Calibri"/>
                <a:sym typeface="Calibri"/>
              </a:rPr>
              <a:t>: The </a:t>
            </a:r>
            <a:r>
              <a:rPr lang="en" sz="1350">
                <a:solidFill>
                  <a:srgbClr val="385463"/>
                </a:solidFill>
                <a:latin typeface="Calibri"/>
                <a:ea typeface="Calibri"/>
                <a:cs typeface="Calibri"/>
                <a:sym typeface="Calibri"/>
              </a:rPr>
              <a:t>teacher </a:t>
            </a:r>
            <a:r>
              <a:rPr lang="en" sz="1350" b="0" i="0" u="none" strike="noStrike" cap="none">
                <a:solidFill>
                  <a:srgbClr val="385463"/>
                </a:solidFill>
                <a:latin typeface="Calibri"/>
                <a:ea typeface="Calibri"/>
                <a:cs typeface="Calibri"/>
                <a:sym typeface="Calibri"/>
              </a:rPr>
              <a:t>shifts to facilitating learning</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None/>
            </a:pPr>
            <a:r>
              <a:rPr lang="en" sz="1350" b="0" i="0" u="none" strike="noStrike" cap="none">
                <a:solidFill>
                  <a:srgbClr val="385463"/>
                </a:solidFill>
                <a:latin typeface="Calibri"/>
                <a:ea typeface="Calibri"/>
                <a:cs typeface="Calibri"/>
                <a:sym typeface="Calibri"/>
              </a:rPr>
              <a:t>Students: Students begin to shift from student engagement to student ownership of learning</a:t>
            </a:r>
            <a:endParaRPr sz="1050" b="0" i="0" u="none" strike="noStrike" cap="none">
              <a:solidFill>
                <a:srgbClr val="385463"/>
              </a:solidFill>
              <a:latin typeface="Calibri"/>
              <a:ea typeface="Calibri"/>
              <a:cs typeface="Calibri"/>
              <a:sym typeface="Calibri"/>
            </a:endParaRPr>
          </a:p>
        </p:txBody>
      </p:sp>
      <p:sp>
        <p:nvSpPr>
          <p:cNvPr id="597" name="Google Shape;597;g2edf3ecb708_0_1578"/>
          <p:cNvSpPr txBox="1"/>
          <p:nvPr/>
        </p:nvSpPr>
        <p:spPr>
          <a:xfrm>
            <a:off x="5767150" y="2706700"/>
            <a:ext cx="2097000" cy="1413000"/>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chemeClr val="lt1"/>
                </a:solidFill>
                <a:latin typeface="Calibri"/>
                <a:ea typeface="Calibri"/>
                <a:cs typeface="Calibri"/>
                <a:sym typeface="Calibri"/>
              </a:rPr>
              <a:t>Exemplary (Level 5)</a:t>
            </a:r>
            <a:endParaRPr sz="10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a:solidFill>
                  <a:schemeClr val="lt1"/>
                </a:solidFill>
                <a:latin typeface="Calibri"/>
                <a:ea typeface="Calibri"/>
                <a:cs typeface="Calibri"/>
                <a:sym typeface="Calibri"/>
              </a:rPr>
              <a:t>Teacher</a:t>
            </a:r>
            <a:r>
              <a:rPr lang="en" sz="1350" b="0" i="0" u="none" strike="noStrike" cap="none">
                <a:solidFill>
                  <a:schemeClr val="lt1"/>
                </a:solidFill>
                <a:latin typeface="Calibri"/>
                <a:ea typeface="Calibri"/>
                <a:cs typeface="Calibri"/>
                <a:sym typeface="Calibri"/>
              </a:rPr>
              <a:t>: </a:t>
            </a:r>
            <a:r>
              <a:rPr lang="en" sz="1350">
                <a:solidFill>
                  <a:schemeClr val="lt1"/>
                </a:solidFill>
                <a:latin typeface="Calibri"/>
                <a:ea typeface="Calibri"/>
                <a:cs typeface="Calibri"/>
                <a:sym typeface="Calibri"/>
              </a:rPr>
              <a:t>Teacher </a:t>
            </a:r>
            <a:r>
              <a:rPr lang="en" sz="1350" b="0" i="0" u="none" strike="noStrike" cap="none">
                <a:solidFill>
                  <a:schemeClr val="lt1"/>
                </a:solidFill>
                <a:latin typeface="Calibri"/>
                <a:ea typeface="Calibri"/>
                <a:cs typeface="Calibri"/>
                <a:sym typeface="Calibri"/>
              </a:rPr>
              <a:t>and students co-facilitate learning with an exchange of ideas and </a:t>
            </a:r>
            <a:r>
              <a:rPr lang="en" sz="1350">
                <a:solidFill>
                  <a:schemeClr val="lt1"/>
                </a:solidFill>
                <a:latin typeface="Calibri"/>
                <a:ea typeface="Calibri"/>
                <a:cs typeface="Calibri"/>
                <a:sym typeface="Calibri"/>
              </a:rPr>
              <a:t>collaboration</a:t>
            </a:r>
            <a:endParaRPr sz="10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chemeClr val="lt1"/>
                </a:solidFill>
                <a:latin typeface="Calibri"/>
                <a:ea typeface="Calibri"/>
                <a:cs typeface="Calibri"/>
                <a:sym typeface="Calibri"/>
              </a:rPr>
              <a:t>Students: Students take ownership of their learning</a:t>
            </a:r>
            <a:endParaRPr sz="1200" b="0" i="0" u="none" strike="noStrike" cap="none">
              <a:solidFill>
                <a:schemeClr val="lt1"/>
              </a:solidFill>
              <a:latin typeface="Calibri"/>
              <a:ea typeface="Calibri"/>
              <a:cs typeface="Calibri"/>
              <a:sym typeface="Calibri"/>
            </a:endParaRPr>
          </a:p>
        </p:txBody>
      </p:sp>
      <p:sp>
        <p:nvSpPr>
          <p:cNvPr id="598" name="Google Shape;598;g2edf3ecb708_0_1578"/>
          <p:cNvSpPr/>
          <p:nvPr/>
        </p:nvSpPr>
        <p:spPr>
          <a:xfrm>
            <a:off x="721375" y="4240425"/>
            <a:ext cx="7161600" cy="493800"/>
          </a:xfrm>
          <a:prstGeom prst="rightArrow">
            <a:avLst>
              <a:gd name="adj1" fmla="val 50000"/>
              <a:gd name="adj2" fmla="val 50000"/>
            </a:avLst>
          </a:prstGeom>
          <a:solidFill>
            <a:schemeClr val="dk1"/>
          </a:soli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99" name="Google Shape;599;g2edf3ecb708_0_1578"/>
          <p:cNvSpPr txBox="1"/>
          <p:nvPr/>
        </p:nvSpPr>
        <p:spPr>
          <a:xfrm>
            <a:off x="7046750" y="10475"/>
            <a:ext cx="2097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3</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edf3ecb708_0_159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667"/>
              <a:buFont typeface="Public Sans"/>
              <a:buNone/>
            </a:pPr>
            <a:r>
              <a:rPr lang="en" sz="2400">
                <a:solidFill>
                  <a:schemeClr val="dk1"/>
                </a:solidFill>
              </a:rPr>
              <a:t>There are four domains, each with a series of indicators and descriptors defined at the Exemplary, Proficient, and Unsatisfactory levels.</a:t>
            </a:r>
            <a:endParaRPr>
              <a:solidFill>
                <a:schemeClr val="dk1"/>
              </a:solidFill>
            </a:endParaRPr>
          </a:p>
        </p:txBody>
      </p:sp>
      <p:sp>
        <p:nvSpPr>
          <p:cNvPr id="605" name="Google Shape;605;g2edf3ecb708_0_15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606" name="Google Shape;606;g2edf3ecb708_0_1595"/>
          <p:cNvGraphicFramePr/>
          <p:nvPr/>
        </p:nvGraphicFramePr>
        <p:xfrm>
          <a:off x="1122425" y="1572575"/>
          <a:ext cx="6899150" cy="2605950"/>
        </p:xfrm>
        <a:graphic>
          <a:graphicData uri="http://schemas.openxmlformats.org/drawingml/2006/table">
            <a:tbl>
              <a:tblPr>
                <a:noFill/>
                <a:tableStyleId>{25AC75E2-7B15-4955-91EF-E2794479CF78}</a:tableStyleId>
              </a:tblPr>
              <a:tblGrid>
                <a:gridCol w="3113100">
                  <a:extLst>
                    <a:ext uri="{9D8B030D-6E8A-4147-A177-3AD203B41FA5}">
                      <a16:colId xmlns:a16="http://schemas.microsoft.com/office/drawing/2014/main" val="20000"/>
                    </a:ext>
                  </a:extLst>
                </a:gridCol>
                <a:gridCol w="751450">
                  <a:extLst>
                    <a:ext uri="{9D8B030D-6E8A-4147-A177-3AD203B41FA5}">
                      <a16:colId xmlns:a16="http://schemas.microsoft.com/office/drawing/2014/main" val="20001"/>
                    </a:ext>
                  </a:extLst>
                </a:gridCol>
                <a:gridCol w="30346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p>
                      <a:pPr marL="0" lvl="0" indent="0" algn="ctr" rtl="0">
                        <a:spcBef>
                          <a:spcPts val="0"/>
                        </a:spcBef>
                        <a:spcAft>
                          <a:spcPts val="0"/>
                        </a:spcAft>
                        <a:buNone/>
                      </a:pPr>
                      <a:r>
                        <a:rPr lang="en" sz="1500" b="1">
                          <a:solidFill>
                            <a:srgbClr val="FFFFFF"/>
                          </a:solidFill>
                          <a:latin typeface="Public Sans"/>
                          <a:ea typeface="Public Sans"/>
                          <a:cs typeface="Public Sans"/>
                          <a:sym typeface="Public Sans"/>
                        </a:rPr>
                        <a:t>INSTRUCTION</a:t>
                      </a:r>
                      <a:endParaRPr sz="1500" b="1">
                        <a:solidFill>
                          <a:srgbClr val="FFFFFF"/>
                        </a:solidFill>
                        <a:latin typeface="Public Sans"/>
                        <a:ea typeface="Public Sans"/>
                        <a:cs typeface="Public Sans"/>
                        <a:sym typeface="Public Sans"/>
                      </a:endParaRPr>
                    </a:p>
                    <a:p>
                      <a:pPr marL="0" lvl="0" indent="0" algn="l" rtl="0">
                        <a:spcBef>
                          <a:spcPts val="0"/>
                        </a:spcBef>
                        <a:spcAft>
                          <a:spcPts val="0"/>
                        </a:spcAft>
                        <a:buNone/>
                      </a:pPr>
                      <a:endParaRPr sz="1500" b="1">
                        <a:solidFill>
                          <a:srgbClr val="FFFFFF"/>
                        </a:solidFill>
                        <a:latin typeface="Public Sans"/>
                        <a:ea typeface="Public Sans"/>
                        <a:cs typeface="Public Sans"/>
                        <a:sym typeface="Public Sans"/>
                      </a:endParaRPr>
                    </a:p>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p>
                      <a:pPr marL="0" lvl="0" indent="0" algn="ctr" rtl="0">
                        <a:spcBef>
                          <a:spcPts val="0"/>
                        </a:spcBef>
                        <a:spcAft>
                          <a:spcPts val="0"/>
                        </a:spcAft>
                        <a:buNone/>
                      </a:pPr>
                      <a:r>
                        <a:rPr lang="en" sz="1500" b="1">
                          <a:solidFill>
                            <a:srgbClr val="FFFFFF"/>
                          </a:solidFill>
                          <a:latin typeface="Public Sans"/>
                          <a:ea typeface="Public Sans"/>
                          <a:cs typeface="Public Sans"/>
                          <a:sym typeface="Public Sans"/>
                        </a:rPr>
                        <a:t>PLANNING</a:t>
                      </a:r>
                      <a:endParaRPr sz="1500" b="1">
                        <a:solidFill>
                          <a:srgbClr val="FFFFFF"/>
                        </a:solidFill>
                        <a:latin typeface="Public Sans"/>
                        <a:ea typeface="Public Sans"/>
                        <a:cs typeface="Public Sans"/>
                        <a:sym typeface="Public Sans"/>
                      </a:endParaRPr>
                    </a:p>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595959">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p>
                      <a:pPr marL="0" lvl="0" indent="0" algn="ctr" rtl="0">
                        <a:spcBef>
                          <a:spcPts val="0"/>
                        </a:spcBef>
                        <a:spcAft>
                          <a:spcPts val="0"/>
                        </a:spcAft>
                        <a:buNone/>
                      </a:pPr>
                      <a:r>
                        <a:rPr lang="en" sz="1500" b="1">
                          <a:solidFill>
                            <a:srgbClr val="FFFFFF"/>
                          </a:solidFill>
                          <a:latin typeface="Public Sans"/>
                          <a:ea typeface="Public Sans"/>
                          <a:cs typeface="Public Sans"/>
                          <a:sym typeface="Public Sans"/>
                        </a:rPr>
                        <a:t>ENVIRONMENT</a:t>
                      </a:r>
                      <a:endParaRPr sz="1500" b="1">
                        <a:solidFill>
                          <a:srgbClr val="FFFFFF"/>
                        </a:solidFill>
                        <a:latin typeface="Public Sans"/>
                        <a:ea typeface="Public Sans"/>
                        <a:cs typeface="Public Sans"/>
                        <a:sym typeface="Public Sans"/>
                      </a:endParaRPr>
                    </a:p>
                    <a:p>
                      <a:pPr marL="0" lvl="0" indent="0" algn="l" rtl="0">
                        <a:spcBef>
                          <a:spcPts val="0"/>
                        </a:spcBef>
                        <a:spcAft>
                          <a:spcPts val="0"/>
                        </a:spcAft>
                        <a:buNone/>
                      </a:pPr>
                      <a:endParaRPr sz="1500" b="1">
                        <a:solidFill>
                          <a:srgbClr val="FFFFFF"/>
                        </a:solidFill>
                        <a:latin typeface="Public Sans"/>
                        <a:ea typeface="Public Sans"/>
                        <a:cs typeface="Public Sans"/>
                        <a:sym typeface="Public Sans"/>
                      </a:endParaRPr>
                    </a:p>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500" b="1">
                        <a:solidFill>
                          <a:srgbClr val="FFFFFF"/>
                        </a:solidFill>
                        <a:latin typeface="Public Sans"/>
                        <a:ea typeface="Public Sans"/>
                        <a:cs typeface="Public Sans"/>
                        <a:sym typeface="Public Sans"/>
                      </a:endParaRPr>
                    </a:p>
                    <a:p>
                      <a:pPr marL="0" lvl="0" indent="0" algn="ctr" rtl="0">
                        <a:spcBef>
                          <a:spcPts val="0"/>
                        </a:spcBef>
                        <a:spcAft>
                          <a:spcPts val="0"/>
                        </a:spcAft>
                        <a:buNone/>
                      </a:pPr>
                      <a:r>
                        <a:rPr lang="en" sz="1500" b="1">
                          <a:solidFill>
                            <a:srgbClr val="FFFFFF"/>
                          </a:solidFill>
                          <a:latin typeface="Public Sans"/>
                          <a:ea typeface="Public Sans"/>
                          <a:cs typeface="Public Sans"/>
                          <a:sym typeface="Public Sans"/>
                        </a:rPr>
                        <a:t>PROFESSIONALISM</a:t>
                      </a:r>
                      <a:endParaRPr sz="1500" b="1">
                        <a:solidFill>
                          <a:srgbClr val="FFFFFF"/>
                        </a:solidFill>
                        <a:latin typeface="Public Sans"/>
                        <a:ea typeface="Public Sans"/>
                        <a:cs typeface="Public Sans"/>
                        <a:sym typeface="Public Sans"/>
                      </a:endParaRPr>
                    </a:p>
                    <a:p>
                      <a:pPr marL="0" lvl="0" indent="0" algn="l" rtl="0">
                        <a:spcBef>
                          <a:spcPts val="0"/>
                        </a:spcBef>
                        <a:spcAft>
                          <a:spcPts val="0"/>
                        </a:spcAft>
                        <a:buNone/>
                      </a:pPr>
                      <a:endParaRPr sz="1500" b="1">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edf3ecb708_0_194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LER </a:t>
            </a:r>
            <a:r>
              <a:rPr lang="en" sz="3200"/>
              <a:t>Deep Dives</a:t>
            </a:r>
            <a:r>
              <a:rPr lang="en"/>
              <a:t> for the Instruction and Environment Domains</a:t>
            </a:r>
            <a:endParaRPr>
              <a:solidFill>
                <a:schemeClr val="dk1"/>
              </a:solidFill>
            </a:endParaRPr>
          </a:p>
        </p:txBody>
      </p:sp>
      <p:sp>
        <p:nvSpPr>
          <p:cNvPr id="612" name="Google Shape;612;g2edf3ecb708_0_19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edf3ecb708_0_82"/>
          <p:cNvSpPr txBox="1">
            <a:spLocks noGrp="1"/>
          </p:cNvSpPr>
          <p:nvPr>
            <p:ph type="title"/>
          </p:nvPr>
        </p:nvSpPr>
        <p:spPr>
          <a:xfrm>
            <a:off x="509800" y="445025"/>
            <a:ext cx="8344200" cy="878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SzPts val="2800"/>
              <a:buNone/>
            </a:pPr>
            <a:r>
              <a:rPr lang="en" b="1">
                <a:solidFill>
                  <a:schemeClr val="dk1"/>
                </a:solidFill>
                <a:latin typeface="Public Sans"/>
                <a:ea typeface="Public Sans"/>
                <a:cs typeface="Public Sans"/>
                <a:sym typeface="Public Sans"/>
              </a:rPr>
              <a:t>A Message from Louisiana State Superintendent, Dr. Cade Brumley</a:t>
            </a:r>
            <a:endParaRPr>
              <a:solidFill>
                <a:schemeClr val="dk1"/>
              </a:solidFill>
            </a:endParaRPr>
          </a:p>
        </p:txBody>
      </p:sp>
      <p:sp>
        <p:nvSpPr>
          <p:cNvPr id="423" name="Google Shape;423;g2edf3ecb708_0_82"/>
          <p:cNvSpPr txBox="1"/>
          <p:nvPr/>
        </p:nvSpPr>
        <p:spPr>
          <a:xfrm>
            <a:off x="601875" y="1323700"/>
            <a:ext cx="3551700" cy="316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800">
                <a:solidFill>
                  <a:schemeClr val="dk2"/>
                </a:solidFill>
                <a:latin typeface="Public Sans"/>
                <a:ea typeface="Public Sans"/>
                <a:cs typeface="Public Sans"/>
                <a:sym typeface="Public Sans"/>
              </a:rPr>
              <a:t>As you listen to Dr. Brumley’s message about</a:t>
            </a:r>
            <a:r>
              <a:rPr lang="en" sz="1800" i="1">
                <a:solidFill>
                  <a:schemeClr val="dk2"/>
                </a:solidFill>
                <a:latin typeface="Public Sans"/>
                <a:ea typeface="Public Sans"/>
                <a:cs typeface="Public Sans"/>
                <a:sym typeface="Public Sans"/>
              </a:rPr>
              <a:t> </a:t>
            </a:r>
            <a:r>
              <a:rPr lang="en" sz="1800" b="1">
                <a:solidFill>
                  <a:schemeClr val="dk2"/>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LEADS</a:t>
            </a:r>
            <a:r>
              <a:rPr lang="en" sz="1800" i="1">
                <a:solidFill>
                  <a:schemeClr val="dk2"/>
                </a:solidFill>
                <a:latin typeface="Public Sans"/>
                <a:ea typeface="Public Sans"/>
                <a:cs typeface="Public Sans"/>
                <a:sym typeface="Public Sans"/>
              </a:rPr>
              <a:t>,</a:t>
            </a:r>
            <a:r>
              <a:rPr lang="en" sz="1800">
                <a:solidFill>
                  <a:schemeClr val="dk2"/>
                </a:solidFill>
                <a:latin typeface="Public Sans"/>
                <a:ea typeface="Public Sans"/>
                <a:cs typeface="Public Sans"/>
                <a:sym typeface="Public Sans"/>
              </a:rPr>
              <a:t> the Louisiana Educator Advancement and Development System, take note of what resonates with you. </a:t>
            </a:r>
            <a:endParaRPr sz="1800">
              <a:solidFill>
                <a:schemeClr val="dk2"/>
              </a:solidFill>
              <a:latin typeface="Public Sans"/>
              <a:ea typeface="Public Sans"/>
              <a:cs typeface="Public Sans"/>
              <a:sym typeface="Public Sans"/>
            </a:endParaRPr>
          </a:p>
        </p:txBody>
      </p:sp>
      <p:sp>
        <p:nvSpPr>
          <p:cNvPr id="424" name="Google Shape;424;g2edf3ecb708_0_82"/>
          <p:cNvSpPr txBox="1"/>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rgbClr val="FFFFFF"/>
                </a:solidFill>
                <a:latin typeface="Public Sans Medium"/>
                <a:ea typeface="Public Sans Medium"/>
                <a:cs typeface="Public Sans Medium"/>
                <a:sym typeface="Public Sans Medium"/>
              </a:rPr>
              <a:t>2</a:t>
            </a:fld>
            <a:endParaRPr sz="1100">
              <a:solidFill>
                <a:srgbClr val="FFFFFF"/>
              </a:solidFill>
              <a:latin typeface="Public Sans Medium"/>
              <a:ea typeface="Public Sans Medium"/>
              <a:cs typeface="Public Sans Medium"/>
              <a:sym typeface="Public Sans Medium"/>
            </a:endParaRPr>
          </a:p>
        </p:txBody>
      </p:sp>
      <p:pic>
        <p:nvPicPr>
          <p:cNvPr id="425" name="Google Shape;425;g2edf3ecb708_0_82" title="1. LER Teacher Training Supt. Brumley_Clip 1_Video Message.mp4">
            <a:hlinkClick r:id="rId3"/>
          </p:cNvPr>
          <p:cNvPicPr preferRelativeResize="0"/>
          <p:nvPr/>
        </p:nvPicPr>
        <p:blipFill>
          <a:blip r:embed="rId4">
            <a:alphaModFix/>
          </a:blip>
          <a:stretch>
            <a:fillRect/>
          </a:stretch>
        </p:blipFill>
        <p:spPr>
          <a:xfrm>
            <a:off x="4088886" y="1323700"/>
            <a:ext cx="4685626" cy="2635664"/>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2edf3ecb708_0_1950"/>
          <p:cNvSpPr txBox="1">
            <a:spLocks noGrp="1"/>
          </p:cNvSpPr>
          <p:nvPr>
            <p:ph type="title"/>
          </p:nvPr>
        </p:nvSpPr>
        <p:spPr>
          <a:xfrm>
            <a:off x="204125" y="288594"/>
            <a:ext cx="8520600" cy="97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Trainer Model: </a:t>
            </a:r>
            <a:r>
              <a:rPr lang="en" sz="2700">
                <a:solidFill>
                  <a:schemeClr val="dk1"/>
                </a:solidFill>
              </a:rPr>
              <a:t>Analysis of </a:t>
            </a:r>
            <a:r>
              <a:rPr lang="en" sz="2700" i="1">
                <a:solidFill>
                  <a:schemeClr val="dk1"/>
                </a:solidFill>
              </a:rPr>
              <a:t>Activities and Materials </a:t>
            </a:r>
            <a:r>
              <a:rPr lang="en" sz="2700">
                <a:solidFill>
                  <a:schemeClr val="dk1"/>
                </a:solidFill>
              </a:rPr>
              <a:t>to Determine the Essence of the Indicator</a:t>
            </a:r>
            <a:endParaRPr sz="2700">
              <a:solidFill>
                <a:schemeClr val="dk1"/>
              </a:solidFill>
            </a:endParaRPr>
          </a:p>
        </p:txBody>
      </p:sp>
      <p:sp>
        <p:nvSpPr>
          <p:cNvPr id="618" name="Google Shape;618;g2edf3ecb708_0_195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20</a:t>
            </a:fld>
            <a:endParaRPr/>
          </a:p>
        </p:txBody>
      </p:sp>
      <p:sp>
        <p:nvSpPr>
          <p:cNvPr id="619" name="Google Shape;619;g2edf3ecb708_0_1950"/>
          <p:cNvSpPr txBox="1">
            <a:spLocks noGrp="1"/>
          </p:cNvSpPr>
          <p:nvPr>
            <p:ph type="body" idx="1"/>
          </p:nvPr>
        </p:nvSpPr>
        <p:spPr>
          <a:xfrm>
            <a:off x="322474" y="1521400"/>
            <a:ext cx="8283900" cy="32766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1800"/>
              <a:buNone/>
            </a:pPr>
            <a:r>
              <a:rPr lang="en" sz="2000">
                <a:solidFill>
                  <a:schemeClr val="dk2"/>
                </a:solidFill>
              </a:rPr>
              <a:t>As you observe the trainer model, have the </a:t>
            </a:r>
            <a:r>
              <a:rPr lang="en" sz="2000" b="1">
                <a:solidFill>
                  <a:schemeClr val="dk2"/>
                </a:solidFill>
              </a:rPr>
              <a:t>rubric, </a:t>
            </a:r>
            <a:r>
              <a:rPr lang="en" sz="2000">
                <a:solidFill>
                  <a:schemeClr val="dk2"/>
                </a:solidFill>
              </a:rPr>
              <a:t>a </a:t>
            </a:r>
            <a:r>
              <a:rPr lang="en" sz="2000" b="1">
                <a:solidFill>
                  <a:schemeClr val="dk2"/>
                </a:solidFill>
              </a:rPr>
              <a:t>pen,</a:t>
            </a:r>
            <a:r>
              <a:rPr lang="en" sz="2000">
                <a:solidFill>
                  <a:schemeClr val="dk2"/>
                </a:solidFill>
              </a:rPr>
              <a:t> and a </a:t>
            </a:r>
            <a:r>
              <a:rPr lang="en" sz="2000" b="1">
                <a:solidFill>
                  <a:schemeClr val="dk2"/>
                </a:solidFill>
              </a:rPr>
              <a:t>highlighter</a:t>
            </a:r>
            <a:r>
              <a:rPr lang="en" sz="2000">
                <a:solidFill>
                  <a:schemeClr val="dk2"/>
                </a:solidFill>
              </a:rPr>
              <a:t> ready to take notes.</a:t>
            </a:r>
            <a:endParaRPr sz="2000">
              <a:solidFill>
                <a:schemeClr val="dk2"/>
              </a:solidFill>
            </a:endParaRPr>
          </a:p>
        </p:txBody>
      </p:sp>
      <p:pic>
        <p:nvPicPr>
          <p:cNvPr id="620" name="Google Shape;620;g2edf3ecb708_0_1950" descr="C:\Users\Sheila\AppData\Local\Microsoft\Windows\INetCache\IE\KBLW1RTD\MC900442096[1].wmf"/>
          <p:cNvPicPr preferRelativeResize="0"/>
          <p:nvPr/>
        </p:nvPicPr>
        <p:blipFill rotWithShape="1">
          <a:blip r:embed="rId3">
            <a:alphaModFix/>
          </a:blip>
          <a:srcRect/>
          <a:stretch/>
        </p:blipFill>
        <p:spPr>
          <a:xfrm>
            <a:off x="3308541" y="2212286"/>
            <a:ext cx="2910413" cy="2154270"/>
          </a:xfrm>
          <a:prstGeom prst="rect">
            <a:avLst/>
          </a:prstGeom>
          <a:noFill/>
          <a:ln>
            <a:noFill/>
          </a:ln>
        </p:spPr>
      </p:pic>
      <p:sp>
        <p:nvSpPr>
          <p:cNvPr id="621" name="Google Shape;621;g2edf3ecb708_0_1950"/>
          <p:cNvSpPr/>
          <p:nvPr/>
        </p:nvSpPr>
        <p:spPr>
          <a:xfrm>
            <a:off x="6310401" y="1949250"/>
            <a:ext cx="1638900" cy="851100"/>
          </a:xfrm>
          <a:prstGeom prst="wedgeRectCallout">
            <a:avLst>
              <a:gd name="adj1" fmla="val -125108"/>
              <a:gd name="adj2" fmla="val 22301"/>
            </a:avLst>
          </a:prstGeom>
          <a:solidFill>
            <a:schemeClr val="lt1"/>
          </a:solidFill>
          <a:ln w="25400" cap="flat" cmpd="sng">
            <a:solidFill>
              <a:schemeClr val="dk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385463"/>
                </a:solidFill>
                <a:latin typeface="Calibri"/>
                <a:ea typeface="Calibri"/>
                <a:cs typeface="Calibri"/>
                <a:sym typeface="Calibri"/>
              </a:rPr>
              <a:t>Activities and Materials                  Think Aloud</a:t>
            </a:r>
            <a:endParaRPr sz="1050" b="1" i="0" u="none" strike="noStrike" cap="none">
              <a:solidFill>
                <a:srgbClr val="385463"/>
              </a:solidFill>
              <a:latin typeface="Calibri"/>
              <a:ea typeface="Calibri"/>
              <a:cs typeface="Calibri"/>
              <a:sym typeface="Calibri"/>
            </a:endParaRPr>
          </a:p>
        </p:txBody>
      </p:sp>
      <p:sp>
        <p:nvSpPr>
          <p:cNvPr id="622" name="Google Shape;622;g2edf3ecb708_0_1950"/>
          <p:cNvSpPr txBox="1"/>
          <p:nvPr/>
        </p:nvSpPr>
        <p:spPr>
          <a:xfrm>
            <a:off x="6774725" y="10475"/>
            <a:ext cx="23691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4-5</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2edf3ecb708_0_1959"/>
          <p:cNvSpPr txBox="1">
            <a:spLocks noGrp="1"/>
          </p:cNvSpPr>
          <p:nvPr>
            <p:ph type="title"/>
          </p:nvPr>
        </p:nvSpPr>
        <p:spPr>
          <a:xfrm>
            <a:off x="348150" y="347572"/>
            <a:ext cx="8520600" cy="11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3-Step A</a:t>
            </a:r>
            <a:r>
              <a:rPr lang="en" sz="2800">
                <a:solidFill>
                  <a:schemeClr val="dk1"/>
                </a:solidFill>
              </a:rPr>
              <a:t>nalysis of the </a:t>
            </a:r>
            <a:r>
              <a:rPr lang="en">
                <a:solidFill>
                  <a:schemeClr val="dk1"/>
                </a:solidFill>
              </a:rPr>
              <a:t>D</a:t>
            </a:r>
            <a:r>
              <a:rPr lang="en" sz="2800">
                <a:solidFill>
                  <a:schemeClr val="dk1"/>
                </a:solidFill>
              </a:rPr>
              <a:t>escriptors for the Activities and Materials</a:t>
            </a:r>
            <a:r>
              <a:rPr lang="en">
                <a:solidFill>
                  <a:schemeClr val="dk1"/>
                </a:solidFill>
              </a:rPr>
              <a:t> I</a:t>
            </a:r>
            <a:r>
              <a:rPr lang="en" sz="2800">
                <a:solidFill>
                  <a:schemeClr val="dk1"/>
                </a:solidFill>
              </a:rPr>
              <a:t>ndicator</a:t>
            </a:r>
            <a:endParaRPr>
              <a:solidFill>
                <a:schemeClr val="dk1"/>
              </a:solidFill>
            </a:endParaRPr>
          </a:p>
        </p:txBody>
      </p:sp>
      <p:sp>
        <p:nvSpPr>
          <p:cNvPr id="628" name="Google Shape;628;g2edf3ecb708_0_195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21</a:t>
            </a:fld>
            <a:endParaRPr/>
          </a:p>
        </p:txBody>
      </p:sp>
      <p:sp>
        <p:nvSpPr>
          <p:cNvPr id="629" name="Google Shape;629;g2edf3ecb708_0_1959"/>
          <p:cNvSpPr txBox="1"/>
          <p:nvPr/>
        </p:nvSpPr>
        <p:spPr>
          <a:xfrm>
            <a:off x="430050" y="1619117"/>
            <a:ext cx="8283900" cy="28155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2"/>
              </a:buClr>
              <a:buSzPts val="1800"/>
              <a:buFont typeface="Public Sans"/>
              <a:buAutoNum type="arabicPeriod"/>
            </a:pPr>
            <a:r>
              <a:rPr lang="en" sz="1800" b="1" i="0" u="none" strike="noStrike" cap="none">
                <a:solidFill>
                  <a:schemeClr val="dk2"/>
                </a:solidFill>
                <a:latin typeface="Public Sans"/>
                <a:ea typeface="Public Sans"/>
                <a:cs typeface="Public Sans"/>
                <a:sym typeface="Public Sans"/>
              </a:rPr>
              <a:t>Compar</a:t>
            </a:r>
            <a:r>
              <a:rPr lang="en" sz="1800" b="1">
                <a:solidFill>
                  <a:schemeClr val="dk2"/>
                </a:solidFill>
                <a:latin typeface="Public Sans"/>
                <a:ea typeface="Public Sans"/>
                <a:cs typeface="Public Sans"/>
                <a:sym typeface="Public Sans"/>
              </a:rPr>
              <a:t>e</a:t>
            </a:r>
            <a:r>
              <a:rPr lang="en" sz="1800" b="1" i="0" u="none" strike="noStrike" cap="none">
                <a:solidFill>
                  <a:schemeClr val="dk2"/>
                </a:solidFill>
                <a:latin typeface="Public Sans"/>
                <a:ea typeface="Public Sans"/>
                <a:cs typeface="Public Sans"/>
                <a:sym typeface="Public Sans"/>
              </a:rPr>
              <a:t> changes in the descriptors </a:t>
            </a:r>
            <a:r>
              <a:rPr lang="en" sz="1800" i="0" u="none" strike="noStrike" cap="none">
                <a:solidFill>
                  <a:schemeClr val="dk2"/>
                </a:solidFill>
                <a:latin typeface="Public Sans"/>
                <a:ea typeface="Public Sans"/>
                <a:cs typeface="Public Sans"/>
                <a:sym typeface="Public Sans"/>
              </a:rPr>
              <a:t>across performance levels, focusing on shifts in frequency v</a:t>
            </a:r>
            <a:r>
              <a:rPr lang="en" sz="1800">
                <a:solidFill>
                  <a:schemeClr val="dk2"/>
                </a:solidFill>
                <a:latin typeface="Public Sans"/>
                <a:ea typeface="Public Sans"/>
                <a:cs typeface="Public Sans"/>
                <a:sym typeface="Public Sans"/>
              </a:rPr>
              <a:t>ocabulary and </a:t>
            </a:r>
            <a:r>
              <a:rPr lang="en" sz="1800" i="0" u="none" strike="noStrike" cap="none">
                <a:solidFill>
                  <a:schemeClr val="dk2"/>
                </a:solidFill>
                <a:latin typeface="Public Sans"/>
                <a:ea typeface="Public Sans"/>
                <a:cs typeface="Public Sans"/>
                <a:sym typeface="Public Sans"/>
              </a:rPr>
              <a:t>the role of student ownership.</a:t>
            </a:r>
            <a:endParaRPr sz="1800">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AutoNum type="arabicPeriod"/>
            </a:pPr>
            <a:r>
              <a:rPr lang="en" sz="1800" b="1" i="0" u="none" strike="noStrike" cap="none">
                <a:solidFill>
                  <a:schemeClr val="dk2"/>
                </a:solidFill>
                <a:latin typeface="Public Sans"/>
                <a:ea typeface="Public Sans"/>
                <a:cs typeface="Public Sans"/>
                <a:sym typeface="Public Sans"/>
              </a:rPr>
              <a:t>Highlight key words </a:t>
            </a:r>
            <a:r>
              <a:rPr lang="en" sz="1800" i="0" u="none" strike="noStrike" cap="none">
                <a:solidFill>
                  <a:schemeClr val="dk2"/>
                </a:solidFill>
                <a:latin typeface="Public Sans"/>
                <a:ea typeface="Public Sans"/>
                <a:cs typeface="Public Sans"/>
                <a:sym typeface="Public Sans"/>
              </a:rPr>
              <a:t>in each descriptor, within the At Expectations/Proficient Level (3). </a:t>
            </a:r>
            <a:endParaRPr sz="1800">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AutoNum type="arabicPeriod"/>
            </a:pPr>
            <a:r>
              <a:rPr lang="en" sz="1800" b="1" i="0" u="none" strike="noStrike" cap="none">
                <a:solidFill>
                  <a:schemeClr val="dk2"/>
                </a:solidFill>
                <a:latin typeface="Public Sans"/>
                <a:ea typeface="Public Sans"/>
                <a:cs typeface="Public Sans"/>
                <a:sym typeface="Public Sans"/>
              </a:rPr>
              <a:t>Identify the essence </a:t>
            </a:r>
            <a:r>
              <a:rPr lang="en" sz="1800" i="0" u="none" strike="noStrike" cap="none">
                <a:solidFill>
                  <a:schemeClr val="dk2"/>
                </a:solidFill>
                <a:latin typeface="Public Sans"/>
                <a:ea typeface="Public Sans"/>
                <a:cs typeface="Public Sans"/>
                <a:sym typeface="Public Sans"/>
              </a:rPr>
              <a:t>of the indicator and record it in 2-3 words. </a:t>
            </a:r>
            <a:endParaRPr sz="1800">
              <a:solidFill>
                <a:schemeClr val="dk2"/>
              </a:solidFill>
              <a:latin typeface="Public Sans"/>
              <a:ea typeface="Public Sans"/>
              <a:cs typeface="Public Sans"/>
              <a:sym typeface="Public Sans"/>
            </a:endParaRPr>
          </a:p>
          <a:p>
            <a:pPr marL="457200" marR="0" lvl="0" indent="-171450" algn="l" rtl="0">
              <a:lnSpc>
                <a:spcPct val="90000"/>
              </a:lnSpc>
              <a:spcBef>
                <a:spcPts val="1000"/>
              </a:spcBef>
              <a:spcAft>
                <a:spcPts val="0"/>
              </a:spcAft>
              <a:buClr>
                <a:srgbClr val="385463"/>
              </a:buClr>
              <a:buSzPts val="1800"/>
              <a:buFont typeface="Arial"/>
              <a:buNone/>
            </a:pPr>
            <a:endParaRPr sz="2400" b="0" i="0" u="none" strike="noStrike" cap="none">
              <a:solidFill>
                <a:schemeClr val="dk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2edf3ecb708_0_196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22</a:t>
            </a:fld>
            <a:endParaRPr/>
          </a:p>
        </p:txBody>
      </p:sp>
      <p:sp>
        <p:nvSpPr>
          <p:cNvPr id="635" name="Google Shape;635;g2edf3ecb708_0_1965"/>
          <p:cNvSpPr txBox="1">
            <a:spLocks noGrp="1"/>
          </p:cNvSpPr>
          <p:nvPr>
            <p:ph type="title"/>
          </p:nvPr>
        </p:nvSpPr>
        <p:spPr>
          <a:xfrm>
            <a:off x="311700" y="130827"/>
            <a:ext cx="8520600" cy="77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solidFill>
                  <a:schemeClr val="dk1"/>
                </a:solidFill>
              </a:rPr>
              <a:t>Differences across the performance levels and key words help to capture the </a:t>
            </a:r>
            <a:r>
              <a:rPr lang="en" sz="2300" i="1">
                <a:solidFill>
                  <a:schemeClr val="dk1"/>
                </a:solidFill>
              </a:rPr>
              <a:t>essence</a:t>
            </a:r>
            <a:r>
              <a:rPr lang="en" sz="2300">
                <a:solidFill>
                  <a:schemeClr val="dk1"/>
                </a:solidFill>
              </a:rPr>
              <a:t> of the indicator.</a:t>
            </a:r>
            <a:endParaRPr sz="2700">
              <a:solidFill>
                <a:schemeClr val="dk1"/>
              </a:solidFill>
            </a:endParaRPr>
          </a:p>
        </p:txBody>
      </p:sp>
      <p:graphicFrame>
        <p:nvGraphicFramePr>
          <p:cNvPr id="636" name="Google Shape;636;g2edf3ecb708_0_1965"/>
          <p:cNvGraphicFramePr/>
          <p:nvPr/>
        </p:nvGraphicFramePr>
        <p:xfrm>
          <a:off x="128429" y="1051480"/>
          <a:ext cx="8908800" cy="4067325"/>
        </p:xfrm>
        <a:graphic>
          <a:graphicData uri="http://schemas.openxmlformats.org/drawingml/2006/table">
            <a:tbl>
              <a:tblPr>
                <a:noFill/>
                <a:tableStyleId>{3404DB4A-59E5-4D15-B049-6D6F4677BAE1}</a:tableStyleId>
              </a:tblPr>
              <a:tblGrid>
                <a:gridCol w="1007850">
                  <a:extLst>
                    <a:ext uri="{9D8B030D-6E8A-4147-A177-3AD203B41FA5}">
                      <a16:colId xmlns:a16="http://schemas.microsoft.com/office/drawing/2014/main" val="20000"/>
                    </a:ext>
                  </a:extLst>
                </a:gridCol>
                <a:gridCol w="2835050">
                  <a:extLst>
                    <a:ext uri="{9D8B030D-6E8A-4147-A177-3AD203B41FA5}">
                      <a16:colId xmlns:a16="http://schemas.microsoft.com/office/drawing/2014/main" val="20001"/>
                    </a:ext>
                  </a:extLst>
                </a:gridCol>
                <a:gridCol w="2515950">
                  <a:extLst>
                    <a:ext uri="{9D8B030D-6E8A-4147-A177-3AD203B41FA5}">
                      <a16:colId xmlns:a16="http://schemas.microsoft.com/office/drawing/2014/main" val="20002"/>
                    </a:ext>
                  </a:extLst>
                </a:gridCol>
                <a:gridCol w="2549950">
                  <a:extLst>
                    <a:ext uri="{9D8B030D-6E8A-4147-A177-3AD203B41FA5}">
                      <a16:colId xmlns:a16="http://schemas.microsoft.com/office/drawing/2014/main" val="20003"/>
                    </a:ext>
                  </a:extLst>
                </a:gridCol>
              </a:tblGrid>
              <a:tr h="278650">
                <a:tc gridSpan="4">
                  <a:txBody>
                    <a:bodyPr/>
                    <a:lstStyle/>
                    <a:p>
                      <a:pPr marL="0" marR="0" lvl="0" indent="0" algn="ctr" rtl="0">
                        <a:lnSpc>
                          <a:spcPct val="100000"/>
                        </a:lnSpc>
                        <a:spcBef>
                          <a:spcPts val="0"/>
                        </a:spcBef>
                        <a:spcAft>
                          <a:spcPts val="0"/>
                        </a:spcAft>
                        <a:buClr>
                          <a:srgbClr val="000000"/>
                        </a:buClr>
                        <a:buSzPts val="2400"/>
                        <a:buFont typeface="Arial"/>
                        <a:buNone/>
                      </a:pPr>
                      <a:r>
                        <a:rPr lang="en" sz="1800" b="1" u="none" strike="noStrike" cap="none">
                          <a:solidFill>
                            <a:schemeClr val="lt1"/>
                          </a:solidFill>
                          <a:latin typeface="Public Sans"/>
                          <a:ea typeface="Public Sans"/>
                          <a:cs typeface="Public Sans"/>
                          <a:sym typeface="Public Sans"/>
                        </a:rPr>
                        <a:t>Instruction Domain</a:t>
                      </a:r>
                      <a:endParaRPr sz="1100" u="none" strike="noStrike" cap="none">
                        <a:latin typeface="Public Sans"/>
                        <a:ea typeface="Public Sans"/>
                        <a:cs typeface="Public Sans"/>
                        <a:sym typeface="Public Sans"/>
                      </a:endParaRPr>
                    </a:p>
                  </a:txBody>
                  <a:tcPr marL="48275" marR="48275" marT="0" marB="0" anchor="ctr">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solidFill>
                      <a:srgbClr val="134F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0250">
                <a:tc>
                  <a:txBody>
                    <a:bodyPr/>
                    <a:lstStyle/>
                    <a:p>
                      <a:pPr marL="0" marR="0" lvl="0" indent="0" algn="ctr" rtl="0">
                        <a:lnSpc>
                          <a:spcPct val="100000"/>
                        </a:lnSpc>
                        <a:spcBef>
                          <a:spcPts val="0"/>
                        </a:spcBef>
                        <a:spcAft>
                          <a:spcPts val="0"/>
                        </a:spcAft>
                        <a:buClr>
                          <a:srgbClr val="000000"/>
                        </a:buClr>
                        <a:buSzPts val="1300"/>
                        <a:buFont typeface="Arial"/>
                        <a:buNone/>
                      </a:pPr>
                      <a:endParaRPr sz="1000" u="none" strike="noStrike" cap="none">
                        <a:solidFill>
                          <a:schemeClr val="lt1"/>
                        </a:solidFill>
                        <a:latin typeface="Public Sans"/>
                        <a:ea typeface="Public Sans"/>
                        <a:cs typeface="Public Sans"/>
                        <a:sym typeface="Public Sans"/>
                      </a:endParaRPr>
                    </a:p>
                  </a:txBody>
                  <a:tcPr marL="48275" marR="48275" marT="0" marB="0" anchor="ctr">
                    <a:lnL w="19050" cap="flat" cmpd="sng">
                      <a:solidFill>
                        <a:srgbClr val="CCCCCC"/>
                      </a:solidFill>
                      <a:prstDash val="solid"/>
                      <a:round/>
                      <a:headEnd type="none" w="sm" len="sm"/>
                      <a:tailEnd type="none" w="sm" len="sm"/>
                    </a:lnL>
                    <a:lnR w="9525" cap="flat" cmpd="sng">
                      <a:solidFill>
                        <a:srgbClr val="191919"/>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 sz="1400" u="none" strike="noStrike" cap="none">
                          <a:solidFill>
                            <a:schemeClr val="lt1"/>
                          </a:solidFill>
                          <a:latin typeface="Public Sans"/>
                          <a:ea typeface="Public Sans"/>
                          <a:cs typeface="Public Sans"/>
                          <a:sym typeface="Public Sans"/>
                        </a:rPr>
                        <a:t>Significantly Above Expectations (5)</a:t>
                      </a:r>
                      <a:endParaRPr sz="1400" u="none" strike="noStrike" cap="none">
                        <a:solidFill>
                          <a:schemeClr val="lt1"/>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900"/>
                        <a:buFont typeface="Arial"/>
                        <a:buNone/>
                      </a:pPr>
                      <a:r>
                        <a:rPr lang="en">
                          <a:solidFill>
                            <a:schemeClr val="lt1"/>
                          </a:solidFill>
                          <a:latin typeface="Public Sans"/>
                          <a:ea typeface="Public Sans"/>
                          <a:cs typeface="Public Sans"/>
                          <a:sym typeface="Public Sans"/>
                        </a:rPr>
                        <a:t>Exemplary</a:t>
                      </a:r>
                      <a:endParaRPr>
                        <a:solidFill>
                          <a:schemeClr val="lt1"/>
                        </a:solidFill>
                        <a:latin typeface="Public Sans"/>
                        <a:ea typeface="Public Sans"/>
                        <a:cs typeface="Public Sans"/>
                        <a:sym typeface="Public Sans"/>
                      </a:endParaRPr>
                    </a:p>
                  </a:txBody>
                  <a:tcPr marL="64400" marR="644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chemeClr val="lt1"/>
                        </a:buClr>
                        <a:buSzPts val="1900"/>
                        <a:buFont typeface="Arial"/>
                        <a:buNone/>
                      </a:pPr>
                      <a:r>
                        <a:rPr lang="en" sz="1400" u="none" strike="noStrike" cap="none">
                          <a:solidFill>
                            <a:schemeClr val="lt1"/>
                          </a:solidFill>
                          <a:latin typeface="Public Sans"/>
                          <a:ea typeface="Public Sans"/>
                          <a:cs typeface="Public Sans"/>
                          <a:sym typeface="Public Sans"/>
                        </a:rPr>
                        <a:t>At Expectations (3)</a:t>
                      </a:r>
                      <a:endParaRPr sz="1400" u="none" strike="noStrike" cap="none">
                        <a:solidFill>
                          <a:schemeClr val="lt1"/>
                        </a:solidFill>
                        <a:latin typeface="Public Sans"/>
                        <a:ea typeface="Public Sans"/>
                        <a:cs typeface="Public Sans"/>
                        <a:sym typeface="Public Sans"/>
                      </a:endParaRPr>
                    </a:p>
                    <a:p>
                      <a:pPr marL="0" marR="0" lvl="0" indent="0" algn="ctr" rtl="0">
                        <a:lnSpc>
                          <a:spcPct val="100000"/>
                        </a:lnSpc>
                        <a:spcBef>
                          <a:spcPts val="0"/>
                        </a:spcBef>
                        <a:spcAft>
                          <a:spcPts val="0"/>
                        </a:spcAft>
                        <a:buClr>
                          <a:schemeClr val="lt1"/>
                        </a:buClr>
                        <a:buSzPts val="1900"/>
                        <a:buFont typeface="Arial"/>
                        <a:buNone/>
                      </a:pPr>
                      <a:r>
                        <a:rPr lang="en">
                          <a:solidFill>
                            <a:schemeClr val="lt1"/>
                          </a:solidFill>
                          <a:latin typeface="Public Sans"/>
                          <a:ea typeface="Public Sans"/>
                          <a:cs typeface="Public Sans"/>
                          <a:sym typeface="Public Sans"/>
                        </a:rPr>
                        <a:t>Proficient</a:t>
                      </a:r>
                      <a:endParaRPr>
                        <a:solidFill>
                          <a:schemeClr val="lt1"/>
                        </a:solidFill>
                        <a:latin typeface="Public Sans"/>
                        <a:ea typeface="Public Sans"/>
                        <a:cs typeface="Public Sans"/>
                        <a:sym typeface="Public Sans"/>
                      </a:endParaRPr>
                    </a:p>
                  </a:txBody>
                  <a:tcPr marL="64400" marR="644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 sz="1400" u="none" strike="noStrike" cap="none">
                          <a:solidFill>
                            <a:schemeClr val="lt1"/>
                          </a:solidFill>
                          <a:latin typeface="Public Sans"/>
                          <a:ea typeface="Public Sans"/>
                          <a:cs typeface="Public Sans"/>
                          <a:sym typeface="Public Sans"/>
                        </a:rPr>
                        <a:t>Significantly Below Expectations (1) Unsatisfactory </a:t>
                      </a:r>
                      <a:endParaRPr sz="1100" u="none" strike="noStrike" cap="none">
                        <a:latin typeface="Public Sans"/>
                        <a:ea typeface="Public Sans"/>
                        <a:cs typeface="Public Sans"/>
                        <a:sym typeface="Public Sans"/>
                      </a:endParaRPr>
                    </a:p>
                  </a:txBody>
                  <a:tcPr marL="64400" marR="64400" marT="0" marB="0" anchor="ctr">
                    <a:lnL w="9525" cap="flat" cmpd="sng">
                      <a:solidFill>
                        <a:srgbClr val="191919"/>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3975">
                <a:tc>
                  <a:txBody>
                    <a:bodyPr/>
                    <a:lstStyle/>
                    <a:p>
                      <a:pPr marL="0" marR="0" lvl="0" indent="0" algn="l" rtl="0">
                        <a:lnSpc>
                          <a:spcPct val="83333"/>
                        </a:lnSpc>
                        <a:spcBef>
                          <a:spcPts val="0"/>
                        </a:spcBef>
                        <a:spcAft>
                          <a:spcPts val="0"/>
                        </a:spcAft>
                        <a:buClr>
                          <a:srgbClr val="000000"/>
                        </a:buClr>
                        <a:buSzPts val="900"/>
                        <a:buFont typeface="Arial"/>
                        <a:buNone/>
                      </a:pPr>
                      <a:endParaRPr sz="800" i="1">
                        <a:solidFill>
                          <a:schemeClr val="dk2"/>
                        </a:solidFill>
                        <a:latin typeface="Public Sans"/>
                        <a:ea typeface="Public Sans"/>
                        <a:cs typeface="Public Sans"/>
                        <a:sym typeface="Public Sans"/>
                      </a:endParaRPr>
                    </a:p>
                    <a:p>
                      <a:pPr marL="0" marR="0" lvl="0" indent="0" algn="l" rtl="0">
                        <a:lnSpc>
                          <a:spcPct val="83333"/>
                        </a:lnSpc>
                        <a:spcBef>
                          <a:spcPts val="0"/>
                        </a:spcBef>
                        <a:spcAft>
                          <a:spcPts val="0"/>
                        </a:spcAft>
                        <a:buClr>
                          <a:srgbClr val="000000"/>
                        </a:buClr>
                        <a:buSzPts val="900"/>
                        <a:buFont typeface="Arial"/>
                        <a:buNone/>
                      </a:pPr>
                      <a:r>
                        <a:rPr lang="en" sz="800" i="1" u="none" strike="noStrike" cap="none">
                          <a:solidFill>
                            <a:schemeClr val="dk2"/>
                          </a:solidFill>
                          <a:latin typeface="Public Sans"/>
                          <a:ea typeface="Public Sans"/>
                          <a:cs typeface="Public Sans"/>
                          <a:sym typeface="Public Sans"/>
                        </a:rPr>
                        <a:t>Description of performance level</a:t>
                      </a:r>
                      <a:endParaRPr sz="1000" u="none" strike="noStrike" cap="none">
                        <a:solidFill>
                          <a:schemeClr val="dk2"/>
                        </a:solidFill>
                        <a:latin typeface="Public Sans"/>
                        <a:ea typeface="Public Sans"/>
                        <a:cs typeface="Public Sans"/>
                        <a:sym typeface="Public Sans"/>
                      </a:endParaRPr>
                    </a:p>
                  </a:txBody>
                  <a:tcPr marL="68600" marR="68600" marT="0" marB="0">
                    <a:lnL w="19050" cap="flat" cmpd="sng">
                      <a:solidFill>
                        <a:srgbClr val="CCCCCC"/>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tc>
                  <a:txBody>
                    <a:bodyPr/>
                    <a:lstStyle/>
                    <a:p>
                      <a:pPr marL="159385" marR="0" lvl="0" indent="0" algn="l" rtl="0">
                        <a:lnSpc>
                          <a:spcPct val="85000"/>
                        </a:lnSpc>
                        <a:spcBef>
                          <a:spcPts val="0"/>
                        </a:spcBef>
                        <a:spcAft>
                          <a:spcPts val="0"/>
                        </a:spcAft>
                        <a:buClr>
                          <a:srgbClr val="000000"/>
                        </a:buClr>
                        <a:buSzPts val="900"/>
                        <a:buFont typeface="Arial"/>
                        <a:buNone/>
                      </a:pPr>
                      <a:r>
                        <a:rPr lang="en" sz="900" i="1" u="none" strike="noStrike" cap="none">
                          <a:solidFill>
                            <a:schemeClr val="dk2"/>
                          </a:solidFill>
                          <a:latin typeface="Public Sans"/>
                          <a:ea typeface="Public Sans"/>
                          <a:cs typeface="Public Sans"/>
                          <a:sym typeface="Public Sans"/>
                        </a:rPr>
                        <a:t>Consistent Evidence of Student-Centered Learning/Student Ownership of Learning – </a:t>
                      </a:r>
                      <a:br>
                        <a:rPr lang="en" sz="900" i="1" u="none" strike="noStrike" cap="none">
                          <a:solidFill>
                            <a:schemeClr val="dk2"/>
                          </a:solidFill>
                          <a:latin typeface="Public Sans"/>
                          <a:ea typeface="Public Sans"/>
                          <a:cs typeface="Public Sans"/>
                          <a:sym typeface="Public Sans"/>
                        </a:rPr>
                      </a:br>
                      <a:r>
                        <a:rPr lang="en" sz="900" i="1">
                          <a:solidFill>
                            <a:schemeClr val="dk2"/>
                          </a:solidFill>
                          <a:latin typeface="Public Sans"/>
                          <a:ea typeface="Public Sans"/>
                          <a:cs typeface="Public Sans"/>
                          <a:sym typeface="Public Sans"/>
                        </a:rPr>
                        <a:t>Teacher </a:t>
                      </a:r>
                      <a:r>
                        <a:rPr lang="en" sz="900" i="1" u="none" strike="noStrike" cap="none">
                          <a:solidFill>
                            <a:schemeClr val="dk2"/>
                          </a:solidFill>
                          <a:latin typeface="Public Sans"/>
                          <a:ea typeface="Public Sans"/>
                          <a:cs typeface="Public Sans"/>
                          <a:sym typeface="Public Sans"/>
                        </a:rPr>
                        <a:t>and Students Facilitate the Learning</a:t>
                      </a:r>
                      <a:endParaRPr sz="1100" u="none" strike="noStrike" cap="none">
                        <a:solidFill>
                          <a:schemeClr val="dk2"/>
                        </a:solidFill>
                        <a:latin typeface="Public Sans"/>
                        <a:ea typeface="Public Sans"/>
                        <a:cs typeface="Public Sans"/>
                        <a:sym typeface="Public Sans"/>
                      </a:endParaRPr>
                    </a:p>
                  </a:txBody>
                  <a:tcPr marL="68600" marR="686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tc>
                  <a:txBody>
                    <a:bodyPr/>
                    <a:lstStyle/>
                    <a:p>
                      <a:pPr marL="159385" marR="0" lvl="0" indent="0" algn="l" rtl="0">
                        <a:lnSpc>
                          <a:spcPct val="85000"/>
                        </a:lnSpc>
                        <a:spcBef>
                          <a:spcPts val="0"/>
                        </a:spcBef>
                        <a:spcAft>
                          <a:spcPts val="0"/>
                        </a:spcAft>
                        <a:buClr>
                          <a:srgbClr val="000000"/>
                        </a:buClr>
                        <a:buSzPts val="900"/>
                        <a:buFont typeface="Arial"/>
                        <a:buNone/>
                      </a:pPr>
                      <a:r>
                        <a:rPr lang="en" sz="900" i="1" u="none" strike="noStrike" cap="none">
                          <a:solidFill>
                            <a:schemeClr val="dk2"/>
                          </a:solidFill>
                          <a:latin typeface="Public Sans"/>
                          <a:ea typeface="Public Sans"/>
                          <a:cs typeface="Public Sans"/>
                          <a:sym typeface="Public Sans"/>
                        </a:rPr>
                        <a:t>Some Evidence of Student-Centered Learning/Student Ownership of Learning – </a:t>
                      </a:r>
                      <a:br>
                        <a:rPr lang="en" sz="900" i="1" u="none" strike="noStrike" cap="none">
                          <a:solidFill>
                            <a:schemeClr val="dk2"/>
                          </a:solidFill>
                          <a:latin typeface="Public Sans"/>
                          <a:ea typeface="Public Sans"/>
                          <a:cs typeface="Public Sans"/>
                          <a:sym typeface="Public Sans"/>
                        </a:rPr>
                      </a:br>
                      <a:r>
                        <a:rPr lang="en" sz="900" i="1">
                          <a:solidFill>
                            <a:schemeClr val="dk2"/>
                          </a:solidFill>
                          <a:latin typeface="Public Sans"/>
                          <a:ea typeface="Public Sans"/>
                          <a:cs typeface="Public Sans"/>
                          <a:sym typeface="Public Sans"/>
                        </a:rPr>
                        <a:t>Teache</a:t>
                      </a:r>
                      <a:r>
                        <a:rPr lang="en" sz="900" i="1" u="none" strike="noStrike" cap="none">
                          <a:solidFill>
                            <a:schemeClr val="dk2"/>
                          </a:solidFill>
                          <a:latin typeface="Public Sans"/>
                          <a:ea typeface="Public Sans"/>
                          <a:cs typeface="Public Sans"/>
                          <a:sym typeface="Public Sans"/>
                        </a:rPr>
                        <a:t>r Facilitates the Learning</a:t>
                      </a:r>
                      <a:endParaRPr sz="1100" u="none" strike="noStrike" cap="none">
                        <a:solidFill>
                          <a:schemeClr val="dk2"/>
                        </a:solidFill>
                        <a:latin typeface="Public Sans"/>
                        <a:ea typeface="Public Sans"/>
                        <a:cs typeface="Public Sans"/>
                        <a:sym typeface="Public Sans"/>
                      </a:endParaRPr>
                    </a:p>
                  </a:txBody>
                  <a:tcPr marL="68600" marR="686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tc>
                  <a:txBody>
                    <a:bodyPr/>
                    <a:lstStyle/>
                    <a:p>
                      <a:pPr marL="159385" marR="0" lvl="0" indent="0" algn="l" rtl="0">
                        <a:lnSpc>
                          <a:spcPct val="85000"/>
                        </a:lnSpc>
                        <a:spcBef>
                          <a:spcPts val="0"/>
                        </a:spcBef>
                        <a:spcAft>
                          <a:spcPts val="0"/>
                        </a:spcAft>
                        <a:buClr>
                          <a:srgbClr val="000000"/>
                        </a:buClr>
                        <a:buSzPts val="900"/>
                        <a:buFont typeface="Arial"/>
                        <a:buNone/>
                      </a:pPr>
                      <a:r>
                        <a:rPr lang="en" sz="900" i="1" u="none" strike="noStrike" cap="none">
                          <a:solidFill>
                            <a:schemeClr val="dk2"/>
                          </a:solidFill>
                          <a:latin typeface="Public Sans"/>
                          <a:ea typeface="Public Sans"/>
                          <a:cs typeface="Public Sans"/>
                          <a:sym typeface="Public Sans"/>
                        </a:rPr>
                        <a:t>Minimal Evidence of Student Ownership of Learning –Heavy Emphasis on </a:t>
                      </a:r>
                      <a:r>
                        <a:rPr lang="en" sz="900" i="1">
                          <a:solidFill>
                            <a:schemeClr val="dk2"/>
                          </a:solidFill>
                          <a:latin typeface="Public Sans"/>
                          <a:ea typeface="Public Sans"/>
                          <a:cs typeface="Public Sans"/>
                          <a:sym typeface="Public Sans"/>
                        </a:rPr>
                        <a:t>Teacher </a:t>
                      </a:r>
                      <a:r>
                        <a:rPr lang="en" sz="900" i="1" u="none" strike="noStrike" cap="none">
                          <a:solidFill>
                            <a:schemeClr val="dk2"/>
                          </a:solidFill>
                          <a:latin typeface="Public Sans"/>
                          <a:ea typeface="Public Sans"/>
                          <a:cs typeface="Public Sans"/>
                          <a:sym typeface="Public Sans"/>
                        </a:rPr>
                        <a:t>Direction</a:t>
                      </a:r>
                      <a:endParaRPr sz="1100" u="none" strike="noStrike" cap="none">
                        <a:solidFill>
                          <a:schemeClr val="dk2"/>
                        </a:solidFill>
                        <a:latin typeface="Public Sans"/>
                        <a:ea typeface="Public Sans"/>
                        <a:cs typeface="Public Sans"/>
                        <a:sym typeface="Public Sans"/>
                      </a:endParaRPr>
                    </a:p>
                  </a:txBody>
                  <a:tcPr marL="68600" marR="68600" marT="0" marB="0" anchor="ctr">
                    <a:lnL w="9525" cap="flat" cmpd="sng">
                      <a:solidFill>
                        <a:srgbClr val="191919"/>
                      </a:solidFill>
                      <a:prstDash val="solid"/>
                      <a:round/>
                      <a:headEnd type="none" w="sm" len="sm"/>
                      <a:tailEnd type="none" w="sm" len="sm"/>
                    </a:lnL>
                    <a:lnR w="19050" cap="flat" cmpd="sng">
                      <a:solidFill>
                        <a:srgbClr val="CCCCCC"/>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extLst>
                  <a:ext uri="{0D108BD9-81ED-4DB2-BD59-A6C34878D82A}">
                    <a16:rowId xmlns:a16="http://schemas.microsoft.com/office/drawing/2014/main" val="10002"/>
                  </a:ext>
                </a:extLst>
              </a:tr>
              <a:tr h="2704450">
                <a:tc>
                  <a:txBody>
                    <a:bodyPr/>
                    <a:lstStyle/>
                    <a:p>
                      <a:pPr marL="0" marR="0" lvl="0" indent="0" algn="l" rtl="0">
                        <a:lnSpc>
                          <a:spcPct val="100000"/>
                        </a:lnSpc>
                        <a:spcBef>
                          <a:spcPts val="0"/>
                        </a:spcBef>
                        <a:spcAft>
                          <a:spcPts val="0"/>
                        </a:spcAft>
                        <a:buClr>
                          <a:srgbClr val="000000"/>
                        </a:buClr>
                        <a:buSzPts val="2100"/>
                        <a:buFont typeface="Arial"/>
                        <a:buNone/>
                      </a:pPr>
                      <a:endParaRPr sz="1300" b="1">
                        <a:solidFill>
                          <a:schemeClr val="dk1"/>
                        </a:solidFill>
                        <a:latin typeface="Public Sans"/>
                        <a:ea typeface="Public Sans"/>
                        <a:cs typeface="Public Sans"/>
                        <a:sym typeface="Public Sans"/>
                      </a:endParaRPr>
                    </a:p>
                  </a:txBody>
                  <a:tcPr marL="48275" marR="48275" marT="0" marB="0" anchor="ctr" anchorCtr="1">
                    <a:lnL w="19050" cap="flat" cmpd="sng">
                      <a:solidFill>
                        <a:srgbClr val="CCCCCC"/>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tc>
                  <a:txBody>
                    <a:bodyPr/>
                    <a:lstStyle/>
                    <a:p>
                      <a:pPr marL="0" marR="103503" lvl="0" indent="0" algn="l" rtl="0">
                        <a:lnSpc>
                          <a:spcPct val="90000"/>
                        </a:lnSpc>
                        <a:spcBef>
                          <a:spcPts val="0"/>
                        </a:spcBef>
                        <a:spcAft>
                          <a:spcPts val="0"/>
                        </a:spcAft>
                        <a:buClr>
                          <a:srgbClr val="000000"/>
                        </a:buClr>
                        <a:buSzPts val="1200"/>
                        <a:buFont typeface="Arial"/>
                        <a:buNone/>
                      </a:pPr>
                      <a:endParaRPr sz="1200">
                        <a:solidFill>
                          <a:schemeClr val="dk1"/>
                        </a:solidFill>
                        <a:latin typeface="Public Sans"/>
                        <a:ea typeface="Public Sans"/>
                        <a:cs typeface="Public Sans"/>
                        <a:sym typeface="Public Sans"/>
                      </a:endParaRPr>
                    </a:p>
                    <a:p>
                      <a:pPr marL="0" marR="103503" lvl="0" indent="0" algn="l" rtl="0">
                        <a:lnSpc>
                          <a:spcPct val="90000"/>
                        </a:lnSpc>
                        <a:spcBef>
                          <a:spcPts val="0"/>
                        </a:spcBef>
                        <a:spcAft>
                          <a:spcPts val="0"/>
                        </a:spcAft>
                        <a:buClr>
                          <a:srgbClr val="000000"/>
                        </a:buClr>
                        <a:buSzPts val="1200"/>
                        <a:buFont typeface="Arial"/>
                        <a:buNone/>
                      </a:pPr>
                      <a:r>
                        <a:rPr lang="en" sz="1200" u="none" strike="noStrike" cap="none">
                          <a:solidFill>
                            <a:schemeClr val="dk2"/>
                          </a:solidFill>
                          <a:latin typeface="Public Sans"/>
                          <a:ea typeface="Public Sans"/>
                          <a:cs typeface="Public Sans"/>
                          <a:sym typeface="Public Sans"/>
                        </a:rPr>
                        <a:t>Activities and materials include</a:t>
                      </a:r>
                      <a:r>
                        <a:rPr lang="en" sz="1200" u="none" strike="noStrike" cap="none">
                          <a:solidFill>
                            <a:srgbClr val="E87A14"/>
                          </a:solidFill>
                          <a:latin typeface="Public Sans"/>
                          <a:ea typeface="Public Sans"/>
                          <a:cs typeface="Public Sans"/>
                          <a:sym typeface="Public Sans"/>
                        </a:rPr>
                        <a:t> </a:t>
                      </a:r>
                      <a:r>
                        <a:rPr lang="en" sz="1200" b="1" u="none" strike="noStrike" cap="none">
                          <a:solidFill>
                            <a:srgbClr val="E87A14"/>
                          </a:solidFill>
                          <a:latin typeface="Public Sans"/>
                          <a:ea typeface="Public Sans"/>
                          <a:cs typeface="Public Sans"/>
                          <a:sym typeface="Public Sans"/>
                        </a:rPr>
                        <a:t>all </a:t>
                      </a:r>
                      <a:r>
                        <a:rPr lang="en" sz="1200" u="none" strike="noStrike" cap="none">
                          <a:solidFill>
                            <a:schemeClr val="dk2"/>
                          </a:solidFill>
                          <a:latin typeface="Public Sans"/>
                          <a:ea typeface="Public Sans"/>
                          <a:cs typeface="Public Sans"/>
                          <a:sym typeface="Public Sans"/>
                        </a:rPr>
                        <a:t>of the following:</a:t>
                      </a:r>
                      <a:endParaRPr sz="1200" u="none" strike="noStrike" cap="none">
                        <a:solidFill>
                          <a:schemeClr val="dk2"/>
                        </a:solidFill>
                        <a:latin typeface="Public Sans"/>
                        <a:ea typeface="Public Sans"/>
                        <a:cs typeface="Public Sans"/>
                        <a:sym typeface="Public Sans"/>
                      </a:endParaRPr>
                    </a:p>
                    <a:p>
                      <a:pPr marL="342900" marR="103503" lvl="0" indent="-342900" algn="l" rtl="0">
                        <a:lnSpc>
                          <a:spcPct val="90000"/>
                        </a:lnSpc>
                        <a:spcBef>
                          <a:spcPts val="0"/>
                        </a:spcBef>
                        <a:spcAft>
                          <a:spcPts val="0"/>
                        </a:spcAft>
                        <a:buClr>
                          <a:schemeClr val="dk2"/>
                        </a:buClr>
                        <a:buSzPts val="1600"/>
                        <a:buFont typeface="Public Sans"/>
                        <a:buChar char="●"/>
                      </a:pPr>
                      <a:r>
                        <a:rPr lang="en" sz="1200" i="1" u="none" strike="noStrike" cap="none">
                          <a:solidFill>
                            <a:schemeClr val="dk2"/>
                          </a:solidFill>
                          <a:latin typeface="Public Sans"/>
                          <a:ea typeface="Public Sans"/>
                          <a:cs typeface="Public Sans"/>
                          <a:sym typeface="Public Sans"/>
                        </a:rPr>
                        <a:t>Content:</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support the lesson objectives;</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challenging;</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elicit a variety of thinking;</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provide time for reflection; and</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relevant to students’ lives</a:t>
                      </a:r>
                      <a:r>
                        <a:rPr lang="en" sz="1200">
                          <a:solidFill>
                            <a:schemeClr val="dk2"/>
                          </a:solidFill>
                          <a:latin typeface="Public Sans"/>
                          <a:ea typeface="Public Sans"/>
                          <a:cs typeface="Public Sans"/>
                          <a:sym typeface="Public Sans"/>
                        </a:rPr>
                        <a:t>.</a:t>
                      </a:r>
                      <a:endParaRPr sz="1200" u="none" strike="noStrike" cap="none">
                        <a:solidFill>
                          <a:schemeClr val="dk2"/>
                        </a:solidFill>
                        <a:latin typeface="Public Sans"/>
                        <a:ea typeface="Public Sans"/>
                        <a:cs typeface="Public Sans"/>
                        <a:sym typeface="Public Sans"/>
                      </a:endParaRPr>
                    </a:p>
                  </a:txBody>
                  <a:tcPr marL="68600" marR="68600" marT="0" marB="0">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tc>
                  <a:txBody>
                    <a:bodyPr/>
                    <a:lstStyle/>
                    <a:p>
                      <a:pPr marL="0" marR="106045" lvl="0" indent="0" algn="l" rtl="0">
                        <a:lnSpc>
                          <a:spcPct val="90000"/>
                        </a:lnSpc>
                        <a:spcBef>
                          <a:spcPts val="0"/>
                        </a:spcBef>
                        <a:spcAft>
                          <a:spcPts val="0"/>
                        </a:spcAft>
                        <a:buClr>
                          <a:srgbClr val="000000"/>
                        </a:buClr>
                        <a:buSzPts val="1200"/>
                        <a:buFont typeface="Arial"/>
                        <a:buNone/>
                      </a:pPr>
                      <a:endParaRPr sz="1200">
                        <a:solidFill>
                          <a:schemeClr val="dk1"/>
                        </a:solidFill>
                        <a:latin typeface="Public Sans"/>
                        <a:ea typeface="Public Sans"/>
                        <a:cs typeface="Public Sans"/>
                        <a:sym typeface="Public Sans"/>
                      </a:endParaRPr>
                    </a:p>
                    <a:p>
                      <a:pPr marL="0" marR="106045" lvl="0" indent="0" algn="l" rtl="0">
                        <a:lnSpc>
                          <a:spcPct val="90000"/>
                        </a:lnSpc>
                        <a:spcBef>
                          <a:spcPts val="0"/>
                        </a:spcBef>
                        <a:spcAft>
                          <a:spcPts val="0"/>
                        </a:spcAft>
                        <a:buClr>
                          <a:srgbClr val="000000"/>
                        </a:buClr>
                        <a:buSzPts val="1200"/>
                        <a:buFont typeface="Arial"/>
                        <a:buNone/>
                      </a:pPr>
                      <a:r>
                        <a:rPr lang="en" sz="1200" u="none" strike="noStrike" cap="none">
                          <a:solidFill>
                            <a:schemeClr val="dk2"/>
                          </a:solidFill>
                          <a:latin typeface="Public Sans"/>
                          <a:ea typeface="Public Sans"/>
                          <a:cs typeface="Public Sans"/>
                          <a:sym typeface="Public Sans"/>
                        </a:rPr>
                        <a:t>Activities and materials include a</a:t>
                      </a:r>
                      <a:r>
                        <a:rPr lang="en" sz="1200" u="none" strike="noStrike" cap="none">
                          <a:solidFill>
                            <a:schemeClr val="dk1"/>
                          </a:solidFill>
                          <a:latin typeface="Public Sans"/>
                          <a:ea typeface="Public Sans"/>
                          <a:cs typeface="Public Sans"/>
                          <a:sym typeface="Public Sans"/>
                        </a:rPr>
                        <a:t> </a:t>
                      </a:r>
                      <a:r>
                        <a:rPr lang="en" sz="1200" b="1" u="none" strike="noStrike" cap="none">
                          <a:solidFill>
                            <a:srgbClr val="E87A14"/>
                          </a:solidFill>
                          <a:latin typeface="Public Sans"/>
                          <a:ea typeface="Public Sans"/>
                          <a:cs typeface="Public Sans"/>
                          <a:sym typeface="Public Sans"/>
                        </a:rPr>
                        <a:t>majority</a:t>
                      </a:r>
                      <a:r>
                        <a:rPr lang="en" sz="1200" b="1" u="none" strike="noStrike" cap="none">
                          <a:solidFill>
                            <a:srgbClr val="000000"/>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of the following:</a:t>
                      </a:r>
                      <a:endParaRPr sz="1200" u="none" strike="noStrike" cap="none">
                        <a:solidFill>
                          <a:schemeClr val="dk2"/>
                        </a:solidFill>
                        <a:latin typeface="Public Sans"/>
                        <a:ea typeface="Public Sans"/>
                        <a:cs typeface="Public Sans"/>
                        <a:sym typeface="Public Sans"/>
                      </a:endParaRPr>
                    </a:p>
                    <a:p>
                      <a:pPr marL="342900" marR="103503" lvl="0" indent="-342900" algn="l" rtl="0">
                        <a:lnSpc>
                          <a:spcPct val="90000"/>
                        </a:lnSpc>
                        <a:spcBef>
                          <a:spcPts val="0"/>
                        </a:spcBef>
                        <a:spcAft>
                          <a:spcPts val="0"/>
                        </a:spcAft>
                        <a:buClr>
                          <a:schemeClr val="dk2"/>
                        </a:buClr>
                        <a:buSzPts val="1600"/>
                        <a:buFont typeface="Public Sans"/>
                        <a:buChar char="●"/>
                      </a:pPr>
                      <a:r>
                        <a:rPr lang="en" sz="1200" i="1" u="none" strike="noStrike" cap="none">
                          <a:solidFill>
                            <a:schemeClr val="dk2"/>
                          </a:solidFill>
                          <a:latin typeface="Public Sans"/>
                          <a:ea typeface="Public Sans"/>
                          <a:cs typeface="Public Sans"/>
                          <a:sym typeface="Public Sans"/>
                        </a:rPr>
                        <a:t>Content:</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support the lesson </a:t>
                      </a:r>
                      <a:r>
                        <a:rPr lang="en" sz="1200" u="none" strike="noStrike" cap="none">
                          <a:solidFill>
                            <a:srgbClr val="20B6A6"/>
                          </a:solidFill>
                          <a:latin typeface="Public Sans"/>
                          <a:ea typeface="Public Sans"/>
                          <a:cs typeface="Public Sans"/>
                          <a:sym typeface="Public Sans"/>
                        </a:rPr>
                        <a:t>objectives</a:t>
                      </a:r>
                      <a:r>
                        <a:rPr lang="en" sz="1200" u="none" strike="noStrike" cap="none">
                          <a:solidFill>
                            <a:schemeClr val="dk1"/>
                          </a:solidFill>
                          <a:latin typeface="Public Sans"/>
                          <a:ea typeface="Public Sans"/>
                          <a:cs typeface="Public Sans"/>
                          <a:sym typeface="Public Sans"/>
                        </a:rPr>
                        <a:t>;</a:t>
                      </a:r>
                      <a:endParaRPr sz="1200" u="none" strike="noStrike" cap="none">
                        <a:solidFill>
                          <a:schemeClr val="dk1"/>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are</a:t>
                      </a:r>
                      <a:r>
                        <a:rPr lang="en" sz="1200" u="none" strike="noStrike" cap="none">
                          <a:solidFill>
                            <a:srgbClr val="000000"/>
                          </a:solidFill>
                          <a:latin typeface="Public Sans"/>
                          <a:ea typeface="Public Sans"/>
                          <a:cs typeface="Public Sans"/>
                          <a:sym typeface="Public Sans"/>
                        </a:rPr>
                        <a:t> </a:t>
                      </a:r>
                      <a:r>
                        <a:rPr lang="en" sz="1200" u="none" strike="noStrike" cap="none">
                          <a:solidFill>
                            <a:srgbClr val="20B6A6"/>
                          </a:solidFill>
                          <a:latin typeface="Public Sans"/>
                          <a:ea typeface="Public Sans"/>
                          <a:cs typeface="Public Sans"/>
                          <a:sym typeface="Public Sans"/>
                        </a:rPr>
                        <a:t>challenging</a:t>
                      </a:r>
                      <a:r>
                        <a:rPr lang="en" sz="1200" u="none" strike="noStrike" cap="none">
                          <a:solidFill>
                            <a:schemeClr val="dk1"/>
                          </a:solidFill>
                          <a:latin typeface="Public Sans"/>
                          <a:ea typeface="Public Sans"/>
                          <a:cs typeface="Public Sans"/>
                          <a:sym typeface="Public Sans"/>
                        </a:rPr>
                        <a:t>;</a:t>
                      </a:r>
                      <a:endParaRPr sz="1200" u="none" strike="noStrike" cap="none">
                        <a:solidFill>
                          <a:schemeClr val="dk1"/>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elicit a variety of</a:t>
                      </a:r>
                      <a:r>
                        <a:rPr lang="en" sz="1200" u="none" strike="noStrike" cap="none">
                          <a:solidFill>
                            <a:schemeClr val="dk1"/>
                          </a:solidFill>
                          <a:latin typeface="Public Sans"/>
                          <a:ea typeface="Public Sans"/>
                          <a:cs typeface="Public Sans"/>
                          <a:sym typeface="Public Sans"/>
                        </a:rPr>
                        <a:t> </a:t>
                      </a:r>
                      <a:r>
                        <a:rPr lang="en" sz="1200" u="none" strike="noStrike" cap="none">
                          <a:solidFill>
                            <a:srgbClr val="20B6A6"/>
                          </a:solidFill>
                          <a:latin typeface="Public Sans"/>
                          <a:ea typeface="Public Sans"/>
                          <a:cs typeface="Public Sans"/>
                          <a:sym typeface="Public Sans"/>
                        </a:rPr>
                        <a:t>thinking</a:t>
                      </a:r>
                      <a:r>
                        <a:rPr lang="en" sz="1200" u="none" strike="noStrike" cap="none">
                          <a:solidFill>
                            <a:schemeClr val="dk1"/>
                          </a:solidFill>
                          <a:latin typeface="Public Sans"/>
                          <a:ea typeface="Public Sans"/>
                          <a:cs typeface="Public Sans"/>
                          <a:sym typeface="Public Sans"/>
                        </a:rPr>
                        <a:t>;</a:t>
                      </a:r>
                      <a:endParaRPr sz="1200" u="none" strike="noStrike" cap="none">
                        <a:solidFill>
                          <a:schemeClr val="dk1"/>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provide time for </a:t>
                      </a:r>
                      <a:r>
                        <a:rPr lang="en" sz="1200" u="none" strike="noStrike" cap="none">
                          <a:solidFill>
                            <a:srgbClr val="20B6A6"/>
                          </a:solidFill>
                          <a:latin typeface="Public Sans"/>
                          <a:ea typeface="Public Sans"/>
                          <a:cs typeface="Public Sans"/>
                          <a:sym typeface="Public Sans"/>
                        </a:rPr>
                        <a:t>reflection</a:t>
                      </a:r>
                      <a:r>
                        <a:rPr lang="en" sz="1200" u="none" strike="noStrike" cap="none">
                          <a:solidFill>
                            <a:schemeClr val="dk1"/>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and</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are</a:t>
                      </a:r>
                      <a:r>
                        <a:rPr lang="en" sz="1200" u="none" strike="noStrike" cap="none">
                          <a:solidFill>
                            <a:srgbClr val="000000"/>
                          </a:solidFill>
                          <a:latin typeface="Public Sans"/>
                          <a:ea typeface="Public Sans"/>
                          <a:cs typeface="Public Sans"/>
                          <a:sym typeface="Public Sans"/>
                        </a:rPr>
                        <a:t> </a:t>
                      </a:r>
                      <a:r>
                        <a:rPr lang="en" sz="1200" u="none" strike="noStrike" cap="none">
                          <a:solidFill>
                            <a:srgbClr val="20B6A6"/>
                          </a:solidFill>
                          <a:latin typeface="Public Sans"/>
                          <a:ea typeface="Public Sans"/>
                          <a:cs typeface="Public Sans"/>
                          <a:sym typeface="Public Sans"/>
                        </a:rPr>
                        <a:t>relevant</a:t>
                      </a:r>
                      <a:r>
                        <a:rPr lang="en" sz="1200" u="none" strike="noStrike" cap="none">
                          <a:solidFill>
                            <a:srgbClr val="000000"/>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to students’ lives</a:t>
                      </a:r>
                      <a:r>
                        <a:rPr lang="en" sz="1200">
                          <a:solidFill>
                            <a:schemeClr val="dk2"/>
                          </a:solidFill>
                          <a:latin typeface="Public Sans"/>
                          <a:ea typeface="Public Sans"/>
                          <a:cs typeface="Public Sans"/>
                          <a:sym typeface="Public Sans"/>
                        </a:rPr>
                        <a:t>.</a:t>
                      </a:r>
                      <a:endParaRPr sz="1200" u="none" strike="noStrike" cap="none">
                        <a:solidFill>
                          <a:schemeClr val="dk2"/>
                        </a:solidFill>
                        <a:latin typeface="Public Sans"/>
                        <a:ea typeface="Public Sans"/>
                        <a:cs typeface="Public Sans"/>
                        <a:sym typeface="Public Sans"/>
                      </a:endParaRPr>
                    </a:p>
                    <a:p>
                      <a:pPr marL="159385" marR="106045" lvl="0" indent="-92075" algn="l" rtl="0">
                        <a:lnSpc>
                          <a:spcPct val="70000"/>
                        </a:lnSpc>
                        <a:spcBef>
                          <a:spcPts val="0"/>
                        </a:spcBef>
                        <a:spcAft>
                          <a:spcPts val="0"/>
                        </a:spcAft>
                        <a:buClr>
                          <a:srgbClr val="000000"/>
                        </a:buClr>
                        <a:buSzPts val="1200"/>
                        <a:buFont typeface="Arial"/>
                        <a:buNone/>
                      </a:pPr>
                      <a:r>
                        <a:rPr lang="en" sz="1200" u="none" strike="noStrike" cap="none">
                          <a:solidFill>
                            <a:srgbClr val="000000"/>
                          </a:solidFill>
                          <a:latin typeface="Public Sans"/>
                          <a:ea typeface="Public Sans"/>
                          <a:cs typeface="Public Sans"/>
                          <a:sym typeface="Public Sans"/>
                        </a:rPr>
                        <a:t> </a:t>
                      </a:r>
                      <a:endParaRPr sz="1200" u="none" strike="noStrike" cap="none">
                        <a:latin typeface="Public Sans"/>
                        <a:ea typeface="Public Sans"/>
                        <a:cs typeface="Public Sans"/>
                        <a:sym typeface="Public Sans"/>
                      </a:endParaRPr>
                    </a:p>
                  </a:txBody>
                  <a:tcPr marL="68600" marR="68600" marT="0" marB="0">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tc>
                  <a:txBody>
                    <a:bodyPr/>
                    <a:lstStyle/>
                    <a:p>
                      <a:pPr marL="159385" marR="186055" lvl="0" indent="0" algn="l" rtl="0">
                        <a:lnSpc>
                          <a:spcPct val="90000"/>
                        </a:lnSpc>
                        <a:spcBef>
                          <a:spcPts val="0"/>
                        </a:spcBef>
                        <a:spcAft>
                          <a:spcPts val="0"/>
                        </a:spcAft>
                        <a:buClr>
                          <a:srgbClr val="000000"/>
                        </a:buClr>
                        <a:buSzPts val="1200"/>
                        <a:buFont typeface="Arial"/>
                        <a:buNone/>
                      </a:pPr>
                      <a:endParaRPr sz="1200">
                        <a:solidFill>
                          <a:schemeClr val="dk1"/>
                        </a:solidFill>
                        <a:latin typeface="Public Sans"/>
                        <a:ea typeface="Public Sans"/>
                        <a:cs typeface="Public Sans"/>
                        <a:sym typeface="Public Sans"/>
                      </a:endParaRPr>
                    </a:p>
                    <a:p>
                      <a:pPr marL="159385" marR="186055" lvl="0" indent="0" algn="l" rtl="0">
                        <a:lnSpc>
                          <a:spcPct val="90000"/>
                        </a:lnSpc>
                        <a:spcBef>
                          <a:spcPts val="0"/>
                        </a:spcBef>
                        <a:spcAft>
                          <a:spcPts val="0"/>
                        </a:spcAft>
                        <a:buClr>
                          <a:srgbClr val="000000"/>
                        </a:buClr>
                        <a:buSzPts val="1200"/>
                        <a:buFont typeface="Arial"/>
                        <a:buNone/>
                      </a:pPr>
                      <a:r>
                        <a:rPr lang="en" sz="1200" u="none" strike="noStrike" cap="none">
                          <a:solidFill>
                            <a:schemeClr val="dk2"/>
                          </a:solidFill>
                          <a:latin typeface="Public Sans"/>
                          <a:ea typeface="Public Sans"/>
                          <a:cs typeface="Public Sans"/>
                          <a:sym typeface="Public Sans"/>
                        </a:rPr>
                        <a:t>Activities and materials include </a:t>
                      </a:r>
                      <a:r>
                        <a:rPr lang="en" sz="1200" b="1" u="none" strike="noStrike" cap="none">
                          <a:solidFill>
                            <a:srgbClr val="E87A14"/>
                          </a:solidFill>
                          <a:latin typeface="Public Sans"/>
                          <a:ea typeface="Public Sans"/>
                          <a:cs typeface="Public Sans"/>
                          <a:sym typeface="Public Sans"/>
                        </a:rPr>
                        <a:t>few</a:t>
                      </a:r>
                      <a:r>
                        <a:rPr lang="en" sz="1200" b="1" u="none" strike="noStrike" cap="none">
                          <a:solidFill>
                            <a:srgbClr val="000000"/>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of the following:</a:t>
                      </a:r>
                      <a:endParaRPr sz="1200" u="none" strike="noStrike" cap="none">
                        <a:solidFill>
                          <a:schemeClr val="dk2"/>
                        </a:solidFill>
                        <a:latin typeface="Public Sans"/>
                        <a:ea typeface="Public Sans"/>
                        <a:cs typeface="Public Sans"/>
                        <a:sym typeface="Public Sans"/>
                      </a:endParaRPr>
                    </a:p>
                    <a:p>
                      <a:pPr marL="342900" marR="103503" lvl="0" indent="-342900" algn="l" rtl="0">
                        <a:lnSpc>
                          <a:spcPct val="90000"/>
                        </a:lnSpc>
                        <a:spcBef>
                          <a:spcPts val="0"/>
                        </a:spcBef>
                        <a:spcAft>
                          <a:spcPts val="0"/>
                        </a:spcAft>
                        <a:buClr>
                          <a:schemeClr val="dk2"/>
                        </a:buClr>
                        <a:buSzPts val="1600"/>
                        <a:buFont typeface="Public Sans"/>
                        <a:buChar char="●"/>
                      </a:pPr>
                      <a:r>
                        <a:rPr lang="en" sz="1200" i="1" u="none" strike="noStrike" cap="none">
                          <a:solidFill>
                            <a:schemeClr val="dk2"/>
                          </a:solidFill>
                          <a:latin typeface="Public Sans"/>
                          <a:ea typeface="Public Sans"/>
                          <a:cs typeface="Public Sans"/>
                          <a:sym typeface="Public Sans"/>
                        </a:rPr>
                        <a:t>Content</a:t>
                      </a:r>
                      <a:r>
                        <a:rPr lang="en" sz="1200" u="none" strike="noStrike" cap="none">
                          <a:solidFill>
                            <a:schemeClr val="dk2"/>
                          </a:solidFill>
                          <a:latin typeface="Public Sans"/>
                          <a:ea typeface="Public Sans"/>
                          <a:cs typeface="Public Sans"/>
                          <a:sym typeface="Public Sans"/>
                        </a:rPr>
                        <a:t>:</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support the lesson objectives;</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challenging;</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elicit a variety of thinking;</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provide time for reflection; or</a:t>
                      </a:r>
                      <a:endParaRPr sz="1200" u="none" strike="noStrike" cap="none">
                        <a:solidFill>
                          <a:schemeClr val="dk2"/>
                        </a:solidFill>
                        <a:latin typeface="Public Sans"/>
                        <a:ea typeface="Public Sans"/>
                        <a:cs typeface="Public Sans"/>
                        <a:sym typeface="Public Sans"/>
                      </a:endParaRPr>
                    </a:p>
                    <a:p>
                      <a:pPr marL="742950" marR="103503"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relevant to students’ lives</a:t>
                      </a:r>
                      <a:r>
                        <a:rPr lang="en" sz="1200">
                          <a:solidFill>
                            <a:schemeClr val="dk2"/>
                          </a:solidFill>
                          <a:latin typeface="Public Sans"/>
                          <a:ea typeface="Public Sans"/>
                          <a:cs typeface="Public Sans"/>
                          <a:sym typeface="Public Sans"/>
                        </a:rPr>
                        <a:t>.</a:t>
                      </a:r>
                      <a:endParaRPr sz="1200" u="none" strike="noStrike" cap="none">
                        <a:solidFill>
                          <a:schemeClr val="dk2"/>
                        </a:solidFill>
                        <a:latin typeface="Public Sans"/>
                        <a:ea typeface="Public Sans"/>
                        <a:cs typeface="Public Sans"/>
                        <a:sym typeface="Public Sans"/>
                      </a:endParaRPr>
                    </a:p>
                  </a:txBody>
                  <a:tcPr marL="68600" marR="68600" marT="0" marB="0">
                    <a:lnL w="9525" cap="flat" cmpd="sng">
                      <a:solidFill>
                        <a:srgbClr val="191919"/>
                      </a:solidFill>
                      <a:prstDash val="solid"/>
                      <a:round/>
                      <a:headEnd type="none" w="sm" len="sm"/>
                      <a:tailEnd type="none" w="sm" len="sm"/>
                    </a:lnL>
                    <a:lnR w="19050" cap="flat" cmpd="sng">
                      <a:solidFill>
                        <a:srgbClr val="CCCCCC"/>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
        <p:nvSpPr>
          <p:cNvPr id="637" name="Google Shape;637;g2edf3ecb708_0_1965"/>
          <p:cNvSpPr txBox="1"/>
          <p:nvPr/>
        </p:nvSpPr>
        <p:spPr>
          <a:xfrm>
            <a:off x="128425" y="3907575"/>
            <a:ext cx="1348500" cy="1208700"/>
          </a:xfrm>
          <a:prstGeom prst="rect">
            <a:avLst/>
          </a:prstGeom>
          <a:solidFill>
            <a:srgbClr val="F9DABD"/>
          </a:solidFill>
          <a:ln w="12700" cap="flat" cmpd="sng">
            <a:solidFill>
              <a:srgbClr val="9AB185"/>
            </a:solidFill>
            <a:prstDash val="solid"/>
            <a:miter lim="800000"/>
            <a:headEnd type="none" w="sm" len="sm"/>
            <a:tailEnd type="none" w="sm" len="sm"/>
          </a:ln>
        </p:spPr>
        <p:txBody>
          <a:bodyPr spcFirstLastPara="1" wrap="square" lIns="68550" tIns="34275" rIns="68550" bIns="34275" anchor="t" anchorCtr="0">
            <a:normAutofit fontScale="92500"/>
          </a:bodyPr>
          <a:lstStyle/>
          <a:p>
            <a:pPr marL="0" marR="0" lvl="0" indent="0" algn="l" rtl="0">
              <a:lnSpc>
                <a:spcPct val="90000"/>
              </a:lnSpc>
              <a:spcBef>
                <a:spcPts val="0"/>
              </a:spcBef>
              <a:spcAft>
                <a:spcPts val="0"/>
              </a:spcAft>
              <a:buClr>
                <a:srgbClr val="385463"/>
              </a:buClr>
              <a:buSzPct val="100000"/>
              <a:buFont typeface="Arial"/>
              <a:buNone/>
            </a:pPr>
            <a:r>
              <a:rPr lang="en" sz="1350" b="1" i="1" strike="noStrike" cap="none">
                <a:solidFill>
                  <a:schemeClr val="dk2"/>
                </a:solidFill>
                <a:latin typeface="Public Sans"/>
                <a:ea typeface="Public Sans"/>
                <a:cs typeface="Public Sans"/>
                <a:sym typeface="Public Sans"/>
              </a:rPr>
              <a:t>Essence</a:t>
            </a:r>
            <a:r>
              <a:rPr lang="en" sz="1350" b="1" i="0" u="none" strike="noStrike" cap="none">
                <a:solidFill>
                  <a:schemeClr val="dk2"/>
                </a:solidFill>
                <a:latin typeface="Public Sans"/>
                <a:ea typeface="Public Sans"/>
                <a:cs typeface="Public Sans"/>
                <a:sym typeface="Public Sans"/>
              </a:rPr>
              <a:t>: </a:t>
            </a:r>
            <a:endParaRPr sz="1050" b="1" i="0" u="none" strike="noStrike" cap="none">
              <a:solidFill>
                <a:schemeClr val="dk2"/>
              </a:solidFill>
              <a:latin typeface="Public Sans"/>
              <a:ea typeface="Public Sans"/>
              <a:cs typeface="Public Sans"/>
              <a:sym typeface="Public Sans"/>
            </a:endParaRPr>
          </a:p>
          <a:p>
            <a:pPr marL="214307" marR="0" lvl="0" indent="-183942"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Objectives</a:t>
            </a:r>
            <a:endParaRPr sz="1350" b="1" i="0" u="none" strike="noStrike" cap="none">
              <a:solidFill>
                <a:schemeClr val="dk2"/>
              </a:solidFill>
              <a:latin typeface="Public Sans"/>
              <a:ea typeface="Public Sans"/>
              <a:cs typeface="Public Sans"/>
              <a:sym typeface="Public Sans"/>
            </a:endParaRPr>
          </a:p>
          <a:p>
            <a:pPr marL="214307" marR="0" lvl="0" indent="-183942" algn="l" rtl="0">
              <a:lnSpc>
                <a:spcPct val="90000"/>
              </a:lnSpc>
              <a:spcBef>
                <a:spcPts val="0"/>
              </a:spcBef>
              <a:spcAft>
                <a:spcPts val="0"/>
              </a:spcAft>
              <a:buClr>
                <a:schemeClr val="dk2"/>
              </a:buClr>
              <a:buSzPct val="140740"/>
              <a:buFont typeface="Public Sans"/>
              <a:buChar char="•"/>
            </a:pPr>
            <a:r>
              <a:rPr lang="en" sz="1350" b="1">
                <a:solidFill>
                  <a:schemeClr val="dk2"/>
                </a:solidFill>
                <a:latin typeface="Public Sans"/>
                <a:ea typeface="Public Sans"/>
                <a:cs typeface="Public Sans"/>
                <a:sym typeface="Public Sans"/>
              </a:rPr>
              <a:t>Challenging</a:t>
            </a:r>
            <a:endParaRPr sz="1350" b="1">
              <a:solidFill>
                <a:schemeClr val="dk2"/>
              </a:solidFill>
              <a:latin typeface="Public Sans"/>
              <a:ea typeface="Public Sans"/>
              <a:cs typeface="Public Sans"/>
              <a:sym typeface="Public Sans"/>
            </a:endParaRPr>
          </a:p>
          <a:p>
            <a:pPr marL="214307" marR="0" lvl="0" indent="-183942"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Thinking</a:t>
            </a:r>
            <a:endParaRPr sz="1800" b="1" i="0" u="none" strike="noStrike" cap="none">
              <a:solidFill>
                <a:schemeClr val="dk2"/>
              </a:solidFill>
              <a:latin typeface="Public Sans"/>
              <a:ea typeface="Public Sans"/>
              <a:cs typeface="Public Sans"/>
              <a:sym typeface="Public Sans"/>
            </a:endParaRPr>
          </a:p>
          <a:p>
            <a:pPr marL="214307" marR="0" lvl="0" indent="-183942"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Reflection</a:t>
            </a:r>
            <a:endParaRPr sz="1050" b="1" i="0" u="none" strike="noStrike" cap="none">
              <a:solidFill>
                <a:schemeClr val="dk2"/>
              </a:solidFill>
              <a:latin typeface="Public Sans"/>
              <a:ea typeface="Public Sans"/>
              <a:cs typeface="Public Sans"/>
              <a:sym typeface="Public Sans"/>
            </a:endParaRPr>
          </a:p>
          <a:p>
            <a:pPr marL="214307" marR="0" lvl="0" indent="-183942"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Relevant</a:t>
            </a:r>
            <a:endParaRPr sz="1350" b="1" i="0" u="none" strike="noStrike" cap="none">
              <a:solidFill>
                <a:schemeClr val="dk2"/>
              </a:solidFill>
              <a:latin typeface="Public Sans"/>
              <a:ea typeface="Public Sans"/>
              <a:cs typeface="Public Sans"/>
              <a:sym typeface="Public Sans"/>
            </a:endParaRPr>
          </a:p>
        </p:txBody>
      </p:sp>
      <p:sp>
        <p:nvSpPr>
          <p:cNvPr id="638" name="Google Shape;638;g2edf3ecb708_0_1965"/>
          <p:cNvSpPr txBox="1"/>
          <p:nvPr/>
        </p:nvSpPr>
        <p:spPr>
          <a:xfrm>
            <a:off x="52225" y="2411875"/>
            <a:ext cx="10203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2"/>
                </a:solidFill>
                <a:latin typeface="Public Sans"/>
                <a:ea typeface="Public Sans"/>
                <a:cs typeface="Public Sans"/>
                <a:sym typeface="Public Sans"/>
              </a:rPr>
              <a:t>Activities and Materials (ACT)</a:t>
            </a:r>
            <a:r>
              <a:rPr lang="en" sz="900" b="1">
                <a:solidFill>
                  <a:schemeClr val="dk2"/>
                </a:solidFill>
                <a:latin typeface="Public Sans"/>
                <a:ea typeface="Public Sans"/>
                <a:cs typeface="Public Sans"/>
                <a:sym typeface="Public Sans"/>
              </a:rPr>
              <a:t> </a:t>
            </a:r>
            <a:endParaRPr sz="900" b="1">
              <a:solidFill>
                <a:schemeClr val="dk2"/>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edf3ecb708_0_2155"/>
          <p:cNvSpPr txBox="1"/>
          <p:nvPr/>
        </p:nvSpPr>
        <p:spPr>
          <a:xfrm>
            <a:off x="532385" y="1322358"/>
            <a:ext cx="8424000" cy="3363600"/>
          </a:xfrm>
          <a:prstGeom prst="rect">
            <a:avLst/>
          </a:prstGeom>
          <a:noFill/>
          <a:ln>
            <a:noFill/>
          </a:ln>
        </p:spPr>
        <p:txBody>
          <a:bodyPr spcFirstLastPara="1" wrap="square" lIns="68550" tIns="34275" rIns="68550" bIns="34275" anchor="t" anchorCtr="0">
            <a:normAutofit/>
          </a:bodyPr>
          <a:lstStyle/>
          <a:p>
            <a:pPr marL="38100" marR="0" lvl="0" indent="0" algn="ctr" rtl="0">
              <a:lnSpc>
                <a:spcPct val="90000"/>
              </a:lnSpc>
              <a:spcBef>
                <a:spcPts val="750"/>
              </a:spcBef>
              <a:spcAft>
                <a:spcPts val="0"/>
              </a:spcAft>
              <a:buClr>
                <a:srgbClr val="385463"/>
              </a:buClr>
              <a:buSzPts val="2800"/>
              <a:buFont typeface="Arial"/>
              <a:buNone/>
            </a:pPr>
            <a:endParaRPr>
              <a:solidFill>
                <a:schemeClr val="dk2"/>
              </a:solidFill>
            </a:endParaRPr>
          </a:p>
          <a:p>
            <a:pPr marL="38100" marR="0" lvl="0" indent="0" algn="l" rtl="0">
              <a:lnSpc>
                <a:spcPct val="90000"/>
              </a:lnSpc>
              <a:spcBef>
                <a:spcPts val="750"/>
              </a:spcBef>
              <a:spcAft>
                <a:spcPts val="0"/>
              </a:spcAft>
              <a:buClr>
                <a:srgbClr val="385463"/>
              </a:buClr>
              <a:buSzPts val="2800"/>
              <a:buFont typeface="Arial"/>
              <a:buNone/>
            </a:pPr>
            <a:endParaRPr sz="1800" b="0" i="0" u="none" strike="noStrike" cap="none">
              <a:solidFill>
                <a:schemeClr val="dk2"/>
              </a:solidFill>
              <a:latin typeface="Calibri"/>
              <a:ea typeface="Calibri"/>
              <a:cs typeface="Calibri"/>
              <a:sym typeface="Calibri"/>
            </a:endParaRPr>
          </a:p>
        </p:txBody>
      </p:sp>
      <p:grpSp>
        <p:nvGrpSpPr>
          <p:cNvPr id="644" name="Google Shape;644;g2edf3ecb708_0_2155"/>
          <p:cNvGrpSpPr/>
          <p:nvPr/>
        </p:nvGrpSpPr>
        <p:grpSpPr>
          <a:xfrm>
            <a:off x="1692062" y="3452154"/>
            <a:ext cx="6009666" cy="916483"/>
            <a:chOff x="70402" y="495092"/>
            <a:chExt cx="8012888" cy="1221978"/>
          </a:xfrm>
        </p:grpSpPr>
        <p:sp>
          <p:nvSpPr>
            <p:cNvPr id="645" name="Google Shape;645;g2edf3ecb708_0_2155"/>
            <p:cNvSpPr txBox="1"/>
            <p:nvPr/>
          </p:nvSpPr>
          <p:spPr>
            <a:xfrm>
              <a:off x="70402" y="511070"/>
              <a:ext cx="2060100" cy="1206000"/>
            </a:xfrm>
            <a:prstGeom prst="rect">
              <a:avLst/>
            </a:prstGeom>
            <a:solidFill>
              <a:srgbClr val="428E9B"/>
            </a:solidFill>
            <a:ln>
              <a:noFill/>
            </a:ln>
          </p:spPr>
          <p:txBody>
            <a:bodyPr spcFirstLastPara="1" wrap="square" lIns="74275" tIns="74275" rIns="74275" bIns="74275" anchor="ctr" anchorCtr="0">
              <a:noAutofit/>
            </a:bodyPr>
            <a:lstStyle/>
            <a:p>
              <a:pPr marL="0" marR="0" lvl="0" indent="0" algn="ctr" rtl="0">
                <a:lnSpc>
                  <a:spcPct val="90000"/>
                </a:lnSpc>
                <a:spcBef>
                  <a:spcPts val="0"/>
                </a:spcBef>
                <a:spcAft>
                  <a:spcPts val="0"/>
                </a:spcAft>
                <a:buClr>
                  <a:srgbClr val="FFFFFF"/>
                </a:buClr>
                <a:buSzPts val="1950"/>
                <a:buFont typeface="Arial"/>
                <a:buNone/>
              </a:pPr>
              <a:r>
                <a:rPr lang="en" sz="1950" b="0" i="0" u="none" strike="noStrike" cap="none">
                  <a:solidFill>
                    <a:srgbClr val="FFFFFF"/>
                  </a:solidFill>
                  <a:latin typeface="Calibri"/>
                  <a:ea typeface="Calibri"/>
                  <a:cs typeface="Calibri"/>
                  <a:sym typeface="Calibri"/>
                </a:rPr>
                <a:t>Activities and Materials</a:t>
              </a:r>
              <a:endParaRPr sz="1950" b="0" i="0" u="none" strike="noStrike" cap="none">
                <a:solidFill>
                  <a:srgbClr val="FFFFFF"/>
                </a:solidFill>
                <a:latin typeface="Calibri"/>
                <a:ea typeface="Calibri"/>
                <a:cs typeface="Calibri"/>
                <a:sym typeface="Calibri"/>
              </a:endParaRPr>
            </a:p>
          </p:txBody>
        </p:sp>
        <p:sp>
          <p:nvSpPr>
            <p:cNvPr id="646" name="Google Shape;646;g2edf3ecb708_0_2155"/>
            <p:cNvSpPr/>
            <p:nvPr/>
          </p:nvSpPr>
          <p:spPr>
            <a:xfrm>
              <a:off x="2355850" y="731763"/>
              <a:ext cx="452700" cy="529500"/>
            </a:xfrm>
            <a:prstGeom prst="rightArrow">
              <a:avLst>
                <a:gd name="adj1" fmla="val 60000"/>
                <a:gd name="adj2" fmla="val 50000"/>
              </a:avLst>
            </a:prstGeom>
            <a:solidFill>
              <a:srgbClr val="A8B4C6"/>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47" name="Google Shape;647;g2edf3ecb708_0_2155"/>
            <p:cNvSpPr txBox="1"/>
            <p:nvPr/>
          </p:nvSpPr>
          <p:spPr>
            <a:xfrm>
              <a:off x="2355850" y="104086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75"/>
                <a:buFont typeface="Arial"/>
                <a:buNone/>
              </a:pPr>
              <a:endParaRPr sz="1575" b="0" i="0" u="none" strike="noStrike" cap="none">
                <a:solidFill>
                  <a:srgbClr val="FFFFFF"/>
                </a:solidFill>
                <a:latin typeface="Calibri"/>
                <a:ea typeface="Calibri"/>
                <a:cs typeface="Calibri"/>
                <a:sym typeface="Calibri"/>
              </a:endParaRPr>
            </a:p>
          </p:txBody>
        </p:sp>
        <p:sp>
          <p:nvSpPr>
            <p:cNvPr id="648" name="Google Shape;648;g2edf3ecb708_0_2155"/>
            <p:cNvSpPr txBox="1"/>
            <p:nvPr/>
          </p:nvSpPr>
          <p:spPr>
            <a:xfrm>
              <a:off x="3033928" y="495092"/>
              <a:ext cx="2060100" cy="1206000"/>
            </a:xfrm>
            <a:prstGeom prst="rect">
              <a:avLst/>
            </a:prstGeom>
            <a:solidFill>
              <a:srgbClr val="428E9B"/>
            </a:solidFill>
            <a:ln>
              <a:noFill/>
            </a:ln>
          </p:spPr>
          <p:txBody>
            <a:bodyPr spcFirstLastPara="1" wrap="square" lIns="74275" tIns="74275" rIns="74275" bIns="74275" anchor="ctr" anchorCtr="0">
              <a:noAutofit/>
            </a:bodyPr>
            <a:lstStyle/>
            <a:p>
              <a:pPr marL="0" marR="0" lvl="0" indent="0" algn="ctr" rtl="0">
                <a:lnSpc>
                  <a:spcPct val="90000"/>
                </a:lnSpc>
                <a:spcBef>
                  <a:spcPts val="0"/>
                </a:spcBef>
                <a:spcAft>
                  <a:spcPts val="0"/>
                </a:spcAft>
                <a:buClr>
                  <a:srgbClr val="FFFFFF"/>
                </a:buClr>
                <a:buSzPts val="1950"/>
                <a:buFont typeface="Arial"/>
                <a:buNone/>
              </a:pPr>
              <a:r>
                <a:rPr lang="en" sz="1950" b="0" i="0" u="none" strike="noStrike" cap="none">
                  <a:solidFill>
                    <a:srgbClr val="FFFFFF"/>
                  </a:solidFill>
                  <a:latin typeface="Calibri"/>
                  <a:ea typeface="Calibri"/>
                  <a:cs typeface="Calibri"/>
                  <a:sym typeface="Calibri"/>
                </a:rPr>
                <a:t>Thinking</a:t>
              </a:r>
              <a:endParaRPr sz="1950" b="0" i="0" u="none" strike="noStrike" cap="none">
                <a:solidFill>
                  <a:srgbClr val="FFFFFF"/>
                </a:solidFill>
                <a:latin typeface="Calibri"/>
                <a:ea typeface="Calibri"/>
                <a:cs typeface="Calibri"/>
                <a:sym typeface="Calibri"/>
              </a:endParaRPr>
            </a:p>
          </p:txBody>
        </p:sp>
        <p:sp>
          <p:nvSpPr>
            <p:cNvPr id="649" name="Google Shape;649;g2edf3ecb708_0_2155"/>
            <p:cNvSpPr/>
            <p:nvPr/>
          </p:nvSpPr>
          <p:spPr>
            <a:xfrm>
              <a:off x="5345112" y="934963"/>
              <a:ext cx="452700" cy="529500"/>
            </a:xfrm>
            <a:prstGeom prst="rightArrow">
              <a:avLst>
                <a:gd name="adj1" fmla="val 60000"/>
                <a:gd name="adj2" fmla="val 50000"/>
              </a:avLst>
            </a:prstGeom>
            <a:solidFill>
              <a:srgbClr val="A8B4C6"/>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50" name="Google Shape;650;g2edf3ecb708_0_2155"/>
            <p:cNvSpPr txBox="1"/>
            <p:nvPr/>
          </p:nvSpPr>
          <p:spPr>
            <a:xfrm>
              <a:off x="5345112" y="124406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75"/>
                <a:buFont typeface="Arial"/>
                <a:buNone/>
              </a:pPr>
              <a:endParaRPr sz="1575" b="0" i="0" u="none" strike="noStrike" cap="none">
                <a:solidFill>
                  <a:srgbClr val="FFFFFF"/>
                </a:solidFill>
                <a:latin typeface="Calibri"/>
                <a:ea typeface="Calibri"/>
                <a:cs typeface="Calibri"/>
                <a:sym typeface="Calibri"/>
              </a:endParaRPr>
            </a:p>
          </p:txBody>
        </p:sp>
        <p:sp>
          <p:nvSpPr>
            <p:cNvPr id="651" name="Google Shape;651;g2edf3ecb708_0_2155"/>
            <p:cNvSpPr txBox="1"/>
            <p:nvPr/>
          </p:nvSpPr>
          <p:spPr>
            <a:xfrm>
              <a:off x="6023190" y="495092"/>
              <a:ext cx="2060100" cy="1206000"/>
            </a:xfrm>
            <a:prstGeom prst="rect">
              <a:avLst/>
            </a:prstGeom>
            <a:solidFill>
              <a:srgbClr val="428E9B"/>
            </a:solidFill>
            <a:ln>
              <a:noFill/>
            </a:ln>
          </p:spPr>
          <p:txBody>
            <a:bodyPr spcFirstLastPara="1" wrap="square" lIns="74275" tIns="74275" rIns="74275" bIns="74275" anchor="ctr" anchorCtr="0">
              <a:noAutofit/>
            </a:bodyPr>
            <a:lstStyle/>
            <a:p>
              <a:pPr marL="0" marR="0" lvl="0" indent="0" algn="ctr" rtl="0">
                <a:lnSpc>
                  <a:spcPct val="90000"/>
                </a:lnSpc>
                <a:spcBef>
                  <a:spcPts val="0"/>
                </a:spcBef>
                <a:spcAft>
                  <a:spcPts val="0"/>
                </a:spcAft>
                <a:buClr>
                  <a:srgbClr val="FFFFFF"/>
                </a:buClr>
                <a:buSzPts val="1950"/>
                <a:buFont typeface="Arial"/>
                <a:buNone/>
              </a:pPr>
              <a:r>
                <a:rPr lang="en" sz="1950" b="0" i="0" u="none" strike="noStrike" cap="none">
                  <a:solidFill>
                    <a:srgbClr val="FFFFFF"/>
                  </a:solidFill>
                  <a:latin typeface="Calibri"/>
                  <a:ea typeface="Calibri"/>
                  <a:cs typeface="Calibri"/>
                  <a:sym typeface="Calibri"/>
                </a:rPr>
                <a:t>Problem Solving</a:t>
              </a:r>
              <a:endParaRPr sz="1950" b="0" i="0" u="none" strike="noStrike" cap="none">
                <a:solidFill>
                  <a:srgbClr val="FFFFFF"/>
                </a:solidFill>
                <a:latin typeface="Calibri"/>
                <a:ea typeface="Calibri"/>
                <a:cs typeface="Calibri"/>
                <a:sym typeface="Calibri"/>
              </a:endParaRPr>
            </a:p>
          </p:txBody>
        </p:sp>
      </p:grpSp>
      <p:sp>
        <p:nvSpPr>
          <p:cNvPr id="652" name="Google Shape;652;g2edf3ecb708_0_2155"/>
          <p:cNvSpPr txBox="1">
            <a:spLocks noGrp="1"/>
          </p:cNvSpPr>
          <p:nvPr>
            <p:ph type="title"/>
          </p:nvPr>
        </p:nvSpPr>
        <p:spPr>
          <a:xfrm>
            <a:off x="311700" y="329075"/>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90">
                <a:solidFill>
                  <a:schemeClr val="dk1"/>
                </a:solidFill>
              </a:rPr>
              <a:t>Part 1 in the Rubric Deep Dive: Analyze the Indicators </a:t>
            </a:r>
            <a:r>
              <a:rPr lang="en" sz="2490" i="1">
                <a:solidFill>
                  <a:schemeClr val="dk1"/>
                </a:solidFill>
              </a:rPr>
              <a:t>Activities and Materials</a:t>
            </a:r>
            <a:r>
              <a:rPr lang="en" sz="2490">
                <a:solidFill>
                  <a:schemeClr val="dk1"/>
                </a:solidFill>
              </a:rPr>
              <a:t>, </a:t>
            </a:r>
            <a:r>
              <a:rPr lang="en" sz="2490" i="1">
                <a:solidFill>
                  <a:schemeClr val="dk1"/>
                </a:solidFill>
              </a:rPr>
              <a:t>Thinking</a:t>
            </a:r>
            <a:r>
              <a:rPr lang="en" sz="2490">
                <a:solidFill>
                  <a:schemeClr val="dk1"/>
                </a:solidFill>
              </a:rPr>
              <a:t>, and </a:t>
            </a:r>
            <a:r>
              <a:rPr lang="en" sz="2490" i="1">
                <a:solidFill>
                  <a:schemeClr val="dk1"/>
                </a:solidFill>
              </a:rPr>
              <a:t>Problem Solving</a:t>
            </a:r>
            <a:endParaRPr/>
          </a:p>
        </p:txBody>
      </p:sp>
      <p:sp>
        <p:nvSpPr>
          <p:cNvPr id="653" name="Google Shape;653;g2edf3ecb708_0_2155"/>
          <p:cNvSpPr txBox="1">
            <a:spLocks noGrp="1"/>
          </p:cNvSpPr>
          <p:nvPr>
            <p:ph type="body" idx="1"/>
          </p:nvPr>
        </p:nvSpPr>
        <p:spPr>
          <a:xfrm>
            <a:off x="311700" y="1259075"/>
            <a:ext cx="8520600" cy="3363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AutoNum type="arabicPeriod"/>
            </a:pPr>
            <a:r>
              <a:rPr lang="en" b="1" dirty="0">
                <a:solidFill>
                  <a:schemeClr val="dk2"/>
                </a:solidFill>
              </a:rPr>
              <a:t>Compare changes in the descriptors </a:t>
            </a:r>
            <a:r>
              <a:rPr lang="en" dirty="0">
                <a:solidFill>
                  <a:schemeClr val="dk2"/>
                </a:solidFill>
              </a:rPr>
              <a:t>across performance levels, focusing on shifts in frequency vocabulary and the role of student ownership.</a:t>
            </a:r>
            <a:endParaRPr dirty="0">
              <a:solidFill>
                <a:schemeClr val="dk2"/>
              </a:solidFill>
            </a:endParaRPr>
          </a:p>
          <a:p>
            <a:pPr marL="457200" lvl="0" indent="-342900" algn="l" rtl="0">
              <a:lnSpc>
                <a:spcPct val="100000"/>
              </a:lnSpc>
              <a:spcBef>
                <a:spcPts val="1000"/>
              </a:spcBef>
              <a:spcAft>
                <a:spcPts val="0"/>
              </a:spcAft>
              <a:buClr>
                <a:schemeClr val="dk2"/>
              </a:buClr>
              <a:buSzPts val="1800"/>
              <a:buAutoNum type="arabicPeriod"/>
            </a:pPr>
            <a:r>
              <a:rPr lang="en" b="1" dirty="0">
                <a:solidFill>
                  <a:schemeClr val="dk2"/>
                </a:solidFill>
              </a:rPr>
              <a:t>Highlight key words </a:t>
            </a:r>
            <a:r>
              <a:rPr lang="en" dirty="0">
                <a:solidFill>
                  <a:schemeClr val="dk2"/>
                </a:solidFill>
              </a:rPr>
              <a:t>in each descriptor, within the At Expectations/Proficient Level (3). </a:t>
            </a:r>
            <a:endParaRPr dirty="0">
              <a:solidFill>
                <a:schemeClr val="dk2"/>
              </a:solidFill>
            </a:endParaRPr>
          </a:p>
          <a:p>
            <a:pPr marL="457200" lvl="0" indent="-342900" algn="l" rtl="0">
              <a:lnSpc>
                <a:spcPct val="100000"/>
              </a:lnSpc>
              <a:spcBef>
                <a:spcPts val="1000"/>
              </a:spcBef>
              <a:spcAft>
                <a:spcPts val="0"/>
              </a:spcAft>
              <a:buClr>
                <a:schemeClr val="dk2"/>
              </a:buClr>
              <a:buSzPts val="1800"/>
              <a:buAutoNum type="arabicPeriod"/>
            </a:pPr>
            <a:r>
              <a:rPr lang="en" b="1" dirty="0">
                <a:solidFill>
                  <a:schemeClr val="dk2"/>
                </a:solidFill>
              </a:rPr>
              <a:t>Identify the essence </a:t>
            </a:r>
            <a:r>
              <a:rPr lang="en" dirty="0">
                <a:solidFill>
                  <a:schemeClr val="dk2"/>
                </a:solidFill>
              </a:rPr>
              <a:t>of the indicator and record it in 2-3 words</a:t>
            </a:r>
            <a:r>
              <a:rPr lang="en" b="1" dirty="0">
                <a:solidFill>
                  <a:schemeClr val="dk2"/>
                </a:solidFill>
              </a:rPr>
              <a:t>. </a:t>
            </a:r>
            <a:r>
              <a:rPr lang="en" dirty="0">
                <a:solidFill>
                  <a:schemeClr val="dk2"/>
                </a:solidFill>
              </a:rPr>
              <a:t> </a:t>
            </a:r>
            <a:endParaRPr dirty="0">
              <a:solidFill>
                <a:schemeClr val="dk2"/>
              </a:solidFill>
            </a:endParaRPr>
          </a:p>
        </p:txBody>
      </p:sp>
      <p:sp>
        <p:nvSpPr>
          <p:cNvPr id="654" name="Google Shape;654;g2edf3ecb708_0_215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655" name="Google Shape;655;g2edf3ecb708_0_2155"/>
          <p:cNvSpPr txBox="1"/>
          <p:nvPr/>
        </p:nvSpPr>
        <p:spPr>
          <a:xfrm>
            <a:off x="6892300" y="10475"/>
            <a:ext cx="22515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4-7</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2edf3ecb708_0_217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661" name="Google Shape;661;g2edf3ecb708_0_2178"/>
          <p:cNvSpPr txBox="1"/>
          <p:nvPr/>
        </p:nvSpPr>
        <p:spPr>
          <a:xfrm>
            <a:off x="436375" y="1416175"/>
            <a:ext cx="8277600" cy="3273600"/>
          </a:xfrm>
          <a:prstGeom prst="rect">
            <a:avLst/>
          </a:prstGeom>
          <a:noFill/>
          <a:ln>
            <a:noFill/>
          </a:ln>
        </p:spPr>
        <p:txBody>
          <a:bodyPr spcFirstLastPara="1" wrap="square" lIns="68550" tIns="34275" rIns="68550" bIns="34275" anchor="t" anchorCtr="0">
            <a:normAutofit/>
          </a:bodyPr>
          <a:lstStyle/>
          <a:p>
            <a:pPr marL="457200" marR="0" lvl="0" indent="-355600" algn="l" rtl="0">
              <a:lnSpc>
                <a:spcPct val="100000"/>
              </a:lnSpc>
              <a:spcBef>
                <a:spcPts val="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Student</a:t>
            </a:r>
            <a:r>
              <a:rPr lang="en" sz="2000" i="0" u="none" strike="noStrike" cap="none">
                <a:solidFill>
                  <a:schemeClr val="dk2"/>
                </a:solidFill>
                <a:latin typeface="Public Sans"/>
                <a:ea typeface="Public Sans"/>
                <a:cs typeface="Public Sans"/>
                <a:sym typeface="Public Sans"/>
              </a:rPr>
              <a:t> evidence: What students say, do, make, and produce</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a:solidFill>
                  <a:schemeClr val="dk2"/>
                </a:solidFill>
                <a:latin typeface="Public Sans"/>
                <a:ea typeface="Public Sans"/>
                <a:cs typeface="Public Sans"/>
                <a:sym typeface="Public Sans"/>
              </a:rPr>
              <a:t>Teacher </a:t>
            </a:r>
            <a:r>
              <a:rPr lang="en" sz="2000" i="0" u="none" strike="noStrike" cap="none">
                <a:solidFill>
                  <a:schemeClr val="dk2"/>
                </a:solidFill>
                <a:latin typeface="Public Sans"/>
                <a:ea typeface="Public Sans"/>
                <a:cs typeface="Public Sans"/>
                <a:sym typeface="Public Sans"/>
              </a:rPr>
              <a:t>evidence: What the </a:t>
            </a:r>
            <a:r>
              <a:rPr lang="en" sz="2000">
                <a:solidFill>
                  <a:schemeClr val="dk2"/>
                </a:solidFill>
                <a:latin typeface="Public Sans"/>
                <a:ea typeface="Public Sans"/>
                <a:cs typeface="Public Sans"/>
                <a:sym typeface="Public Sans"/>
              </a:rPr>
              <a:t>teacher </a:t>
            </a:r>
            <a:r>
              <a:rPr lang="en" sz="2000" i="0" u="none" strike="noStrike" cap="none">
                <a:solidFill>
                  <a:schemeClr val="dk2"/>
                </a:solidFill>
                <a:latin typeface="Public Sans"/>
                <a:ea typeface="Public Sans"/>
                <a:cs typeface="Public Sans"/>
                <a:sym typeface="Public Sans"/>
              </a:rPr>
              <a:t>says and does </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Visual</a:t>
            </a:r>
            <a:r>
              <a:rPr lang="en" sz="2000" i="0" u="none" strike="noStrike" cap="none">
                <a:solidFill>
                  <a:schemeClr val="dk2"/>
                </a:solidFill>
                <a:latin typeface="Public Sans"/>
                <a:ea typeface="Public Sans"/>
                <a:cs typeface="Public Sans"/>
                <a:sym typeface="Public Sans"/>
              </a:rPr>
              <a:t> evidence: Wording from visuals used during the lesson</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Task</a:t>
            </a:r>
            <a:r>
              <a:rPr lang="en" sz="2000" i="0" u="none" strike="noStrike" cap="none">
                <a:solidFill>
                  <a:schemeClr val="dk2"/>
                </a:solidFill>
                <a:latin typeface="Public Sans"/>
                <a:ea typeface="Public Sans"/>
                <a:cs typeface="Public Sans"/>
                <a:sym typeface="Public Sans"/>
              </a:rPr>
              <a:t> evidence: Wording from tasks or assignments in which students engage</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Impact</a:t>
            </a:r>
            <a:r>
              <a:rPr lang="en" sz="2000" i="0" u="none" strike="noStrike" cap="none">
                <a:solidFill>
                  <a:schemeClr val="dk2"/>
                </a:solidFill>
                <a:latin typeface="Public Sans"/>
                <a:ea typeface="Public Sans"/>
                <a:cs typeface="Public Sans"/>
                <a:sym typeface="Public Sans"/>
              </a:rPr>
              <a:t> evidence: What impacted student mastery of the lesson objective?</a:t>
            </a:r>
            <a:endParaRPr sz="1600">
              <a:solidFill>
                <a:schemeClr val="dk2"/>
              </a:solidFill>
              <a:latin typeface="Public Sans"/>
              <a:ea typeface="Public Sans"/>
              <a:cs typeface="Public Sans"/>
              <a:sym typeface="Public Sans"/>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662" name="Google Shape;662;g2edf3ecb708_0_2178"/>
          <p:cNvSpPr txBox="1"/>
          <p:nvPr/>
        </p:nvSpPr>
        <p:spPr>
          <a:xfrm>
            <a:off x="436375" y="368237"/>
            <a:ext cx="8277600" cy="9900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chemeClr val="dk1"/>
                </a:solidFill>
                <a:latin typeface="Public Sans"/>
                <a:ea typeface="Public Sans"/>
                <a:cs typeface="Public Sans"/>
                <a:sym typeface="Public Sans"/>
              </a:rPr>
              <a:t>Look for the 5 types of high-quality evidence. </a:t>
            </a:r>
            <a:endParaRPr>
              <a:solidFill>
                <a:schemeClr val="dk1"/>
              </a:solidFill>
            </a:endParaRPr>
          </a:p>
        </p:txBody>
      </p:sp>
      <p:sp>
        <p:nvSpPr>
          <p:cNvPr id="663" name="Google Shape;663;g2edf3ecb708_0_2178"/>
          <p:cNvSpPr txBox="1"/>
          <p:nvPr/>
        </p:nvSpPr>
        <p:spPr>
          <a:xfrm>
            <a:off x="7046750" y="10475"/>
            <a:ext cx="2097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8</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2edf3ecb708_0_218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669" name="Google Shape;669;g2edf3ecb708_0_2185"/>
          <p:cNvSpPr txBox="1"/>
          <p:nvPr/>
        </p:nvSpPr>
        <p:spPr>
          <a:xfrm>
            <a:off x="554108" y="1732312"/>
            <a:ext cx="8268900" cy="32607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Time</a:t>
            </a:r>
            <a:r>
              <a:rPr lang="en" sz="1800" b="0" i="0" u="none" strike="noStrike" cap="none">
                <a:solidFill>
                  <a:schemeClr val="dk2"/>
                </a:solidFill>
                <a:latin typeface="Public Sans"/>
                <a:ea typeface="Public Sans"/>
                <a:cs typeface="Public Sans"/>
                <a:sym typeface="Public Sans"/>
              </a:rPr>
              <a:t>: Capture the length of different segments of the lesson.</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Abbreviate</a:t>
            </a:r>
            <a:r>
              <a:rPr lang="en" sz="1800" b="0" i="0" u="none" strike="noStrike" cap="none">
                <a:solidFill>
                  <a:schemeClr val="dk2"/>
                </a:solidFill>
                <a:latin typeface="Public Sans"/>
                <a:ea typeface="Public Sans"/>
                <a:cs typeface="Public Sans"/>
                <a:sym typeface="Public Sans"/>
              </a:rPr>
              <a:t>: When necessary, abbreviate; after the lesson, write out what you abbreviated.</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Verbatim</a:t>
            </a:r>
            <a:r>
              <a:rPr lang="en" sz="1800" b="0" i="0" u="none" strike="noStrike" cap="none">
                <a:solidFill>
                  <a:schemeClr val="dk2"/>
                </a:solidFill>
                <a:latin typeface="Public Sans"/>
                <a:ea typeface="Public Sans"/>
                <a:cs typeface="Public Sans"/>
                <a:sym typeface="Public Sans"/>
              </a:rPr>
              <a:t>: Capture verbatim dialogue when possible.</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Paraphrase</a:t>
            </a:r>
            <a:r>
              <a:rPr lang="en" sz="1800" b="0" i="0" u="none" strike="noStrike" cap="none">
                <a:solidFill>
                  <a:schemeClr val="dk2"/>
                </a:solidFill>
                <a:latin typeface="Public Sans"/>
                <a:ea typeface="Public Sans"/>
                <a:cs typeface="Public Sans"/>
                <a:sym typeface="Public Sans"/>
              </a:rPr>
              <a:t>: Use parentheses to indicate paraphrasing.</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Circulate</a:t>
            </a:r>
            <a:r>
              <a:rPr lang="en" sz="1800" b="0" i="0" u="none" strike="noStrike" cap="none">
                <a:solidFill>
                  <a:schemeClr val="dk2"/>
                </a:solidFill>
                <a:latin typeface="Public Sans"/>
                <a:ea typeface="Public Sans"/>
                <a:cs typeface="Public Sans"/>
                <a:sym typeface="Public Sans"/>
              </a:rPr>
              <a:t>: Circulate as necessary to collect evidence from the </a:t>
            </a:r>
            <a:r>
              <a:rPr lang="en" sz="1800">
                <a:solidFill>
                  <a:schemeClr val="dk2"/>
                </a:solidFill>
                <a:latin typeface="Public Sans"/>
                <a:ea typeface="Public Sans"/>
                <a:cs typeface="Public Sans"/>
                <a:sym typeface="Public Sans"/>
              </a:rPr>
              <a:t>teacher</a:t>
            </a:r>
            <a:r>
              <a:rPr lang="en" sz="1800" b="0" i="0" u="none" strike="noStrike" cap="none">
                <a:solidFill>
                  <a:schemeClr val="dk2"/>
                </a:solidFill>
                <a:latin typeface="Public Sans"/>
                <a:ea typeface="Public Sans"/>
                <a:cs typeface="Public Sans"/>
                <a:sym typeface="Public Sans"/>
              </a:rPr>
              <a:t>, students, and student work.</a:t>
            </a:r>
            <a:endParaRPr sz="1800">
              <a:solidFill>
                <a:schemeClr val="dk2"/>
              </a:solidFill>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670" name="Google Shape;670;g2edf3ecb708_0_2185"/>
          <p:cNvSpPr txBox="1"/>
          <p:nvPr/>
        </p:nvSpPr>
        <p:spPr>
          <a:xfrm>
            <a:off x="431074" y="520500"/>
            <a:ext cx="8459700" cy="9102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1500"/>
              <a:buFont typeface="Calibri"/>
              <a:buNone/>
            </a:pPr>
            <a:r>
              <a:rPr lang="en" sz="2800" b="1" i="0" u="none" strike="noStrike" cap="none">
                <a:solidFill>
                  <a:schemeClr val="dk1"/>
                </a:solidFill>
                <a:latin typeface="Public Sans"/>
                <a:ea typeface="Public Sans"/>
                <a:cs typeface="Public Sans"/>
                <a:sym typeface="Public Sans"/>
              </a:rPr>
              <a:t>Techniques </a:t>
            </a:r>
            <a:r>
              <a:rPr lang="en" sz="2800" b="1">
                <a:solidFill>
                  <a:schemeClr val="dk1"/>
                </a:solidFill>
                <a:latin typeface="Public Sans"/>
                <a:ea typeface="Public Sans"/>
                <a:cs typeface="Public Sans"/>
                <a:sym typeface="Public Sans"/>
              </a:rPr>
              <a:t>to C</a:t>
            </a:r>
            <a:r>
              <a:rPr lang="en" sz="2800" b="1" i="0" u="none" strike="noStrike" cap="none">
                <a:solidFill>
                  <a:schemeClr val="dk1"/>
                </a:solidFill>
                <a:latin typeface="Public Sans"/>
                <a:ea typeface="Public Sans"/>
                <a:cs typeface="Public Sans"/>
                <a:sym typeface="Public Sans"/>
              </a:rPr>
              <a:t>ontextualize </a:t>
            </a:r>
            <a:r>
              <a:rPr lang="en" sz="2800" b="1">
                <a:solidFill>
                  <a:schemeClr val="dk1"/>
                </a:solidFill>
                <a:latin typeface="Public Sans"/>
                <a:ea typeface="Public Sans"/>
                <a:cs typeface="Public Sans"/>
                <a:sym typeface="Public Sans"/>
              </a:rPr>
              <a:t>E</a:t>
            </a:r>
            <a:r>
              <a:rPr lang="en" sz="2800" b="1" i="0" u="none" strike="noStrike" cap="none">
                <a:solidFill>
                  <a:schemeClr val="dk1"/>
                </a:solidFill>
                <a:latin typeface="Public Sans"/>
                <a:ea typeface="Public Sans"/>
                <a:cs typeface="Public Sans"/>
                <a:sym typeface="Public Sans"/>
              </a:rPr>
              <a:t>vidence and </a:t>
            </a:r>
            <a:r>
              <a:rPr lang="en" sz="2800" b="1">
                <a:solidFill>
                  <a:schemeClr val="dk1"/>
                </a:solidFill>
                <a:latin typeface="Public Sans"/>
                <a:ea typeface="Public Sans"/>
                <a:cs typeface="Public Sans"/>
                <a:sym typeface="Public Sans"/>
              </a:rPr>
              <a:t>G</a:t>
            </a:r>
            <a:r>
              <a:rPr lang="en" sz="2800" b="1" i="0" u="none" strike="noStrike" cap="none">
                <a:solidFill>
                  <a:schemeClr val="dk1"/>
                </a:solidFill>
                <a:latin typeface="Public Sans"/>
                <a:ea typeface="Public Sans"/>
                <a:cs typeface="Public Sans"/>
                <a:sym typeface="Public Sans"/>
              </a:rPr>
              <a:t>ather </a:t>
            </a:r>
            <a:r>
              <a:rPr lang="en" sz="2800" b="1">
                <a:solidFill>
                  <a:schemeClr val="dk1"/>
                </a:solidFill>
                <a:latin typeface="Public Sans"/>
                <a:ea typeface="Public Sans"/>
                <a:cs typeface="Public Sans"/>
                <a:sym typeface="Public Sans"/>
              </a:rPr>
              <a:t>W</a:t>
            </a:r>
            <a:r>
              <a:rPr lang="en" sz="2800" b="1" i="0" u="none" strike="noStrike" cap="none">
                <a:solidFill>
                  <a:schemeClr val="dk1"/>
                </a:solidFill>
                <a:latin typeface="Public Sans"/>
                <a:ea typeface="Public Sans"/>
                <a:cs typeface="Public Sans"/>
                <a:sym typeface="Public Sans"/>
              </a:rPr>
              <a:t>hat is </a:t>
            </a:r>
            <a:r>
              <a:rPr lang="en" sz="2800" b="1">
                <a:solidFill>
                  <a:schemeClr val="dk1"/>
                </a:solidFill>
                <a:latin typeface="Public Sans"/>
                <a:ea typeface="Public Sans"/>
                <a:cs typeface="Public Sans"/>
                <a:sym typeface="Public Sans"/>
              </a:rPr>
              <a:t>M</a:t>
            </a:r>
            <a:r>
              <a:rPr lang="en" sz="2800" b="1" i="0" u="none" strike="noStrike" cap="none">
                <a:solidFill>
                  <a:schemeClr val="dk1"/>
                </a:solidFill>
                <a:latin typeface="Public Sans"/>
                <a:ea typeface="Public Sans"/>
                <a:cs typeface="Public Sans"/>
                <a:sym typeface="Public Sans"/>
              </a:rPr>
              <a:t>ost </a:t>
            </a:r>
            <a:r>
              <a:rPr lang="en" sz="2800" b="1">
                <a:solidFill>
                  <a:schemeClr val="dk1"/>
                </a:solidFill>
                <a:latin typeface="Public Sans"/>
                <a:ea typeface="Public Sans"/>
                <a:cs typeface="Public Sans"/>
                <a:sym typeface="Public Sans"/>
              </a:rPr>
              <a:t>I</a:t>
            </a:r>
            <a:r>
              <a:rPr lang="en" sz="2800" b="1" i="0" u="none" strike="noStrike" cap="none">
                <a:solidFill>
                  <a:schemeClr val="dk1"/>
                </a:solidFill>
                <a:latin typeface="Public Sans"/>
                <a:ea typeface="Public Sans"/>
                <a:cs typeface="Public Sans"/>
                <a:sym typeface="Public Sans"/>
              </a:rPr>
              <a:t>mportant</a:t>
            </a:r>
            <a:endParaRPr>
              <a:solidFill>
                <a:schemeClr val="dk1"/>
              </a:solidFill>
            </a:endParaRPr>
          </a:p>
        </p:txBody>
      </p:sp>
      <p:sp>
        <p:nvSpPr>
          <p:cNvPr id="671" name="Google Shape;671;g2edf3ecb708_0_2185"/>
          <p:cNvSpPr txBox="1"/>
          <p:nvPr/>
        </p:nvSpPr>
        <p:spPr>
          <a:xfrm>
            <a:off x="7046750" y="10475"/>
            <a:ext cx="2097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8</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2edf3ecb708_0_219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
        <p:nvSpPr>
          <p:cNvPr id="677" name="Google Shape;677;g2edf3ecb708_0_2192"/>
          <p:cNvSpPr txBox="1"/>
          <p:nvPr/>
        </p:nvSpPr>
        <p:spPr>
          <a:xfrm>
            <a:off x="464550" y="1748100"/>
            <a:ext cx="4517400" cy="26307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Clip time</a:t>
            </a:r>
            <a:r>
              <a:rPr lang="en" sz="1800" b="0" i="0" u="none" strike="noStrike" cap="none">
                <a:solidFill>
                  <a:schemeClr val="dk2"/>
                </a:solidFill>
                <a:latin typeface="Public Sans"/>
                <a:ea typeface="Public Sans"/>
                <a:cs typeface="Public Sans"/>
                <a:sym typeface="Public Sans"/>
              </a:rPr>
              <a:t>: 5:20</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Content</a:t>
            </a:r>
            <a:r>
              <a:rPr lang="en" sz="1800" b="0" i="0" u="none" strike="noStrike" cap="none">
                <a:solidFill>
                  <a:schemeClr val="dk2"/>
                </a:solidFill>
                <a:latin typeface="Public Sans"/>
                <a:ea typeface="Public Sans"/>
                <a:cs typeface="Public Sans"/>
                <a:sym typeface="Public Sans"/>
              </a:rPr>
              <a:t>: Middle School Social Studies</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Modality</a:t>
            </a:r>
            <a:r>
              <a:rPr lang="en" sz="1800" b="0" i="0" u="none" strike="noStrike" cap="none">
                <a:solidFill>
                  <a:schemeClr val="dk2"/>
                </a:solidFill>
                <a:latin typeface="Public Sans"/>
                <a:ea typeface="Public Sans"/>
                <a:cs typeface="Public Sans"/>
                <a:sym typeface="Public Sans"/>
              </a:rPr>
              <a:t>: Virtual</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Your Role</a:t>
            </a:r>
            <a:r>
              <a:rPr lang="en" sz="1800" b="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b="0" i="0" u="none" strike="noStrike" cap="none">
                <a:solidFill>
                  <a:schemeClr val="dk2"/>
                </a:solidFill>
                <a:latin typeface="Public Sans"/>
                <a:ea typeface="Public Sans"/>
                <a:cs typeface="Public Sans"/>
                <a:sym typeface="Public Sans"/>
              </a:rPr>
              <a:t>Gather </a:t>
            </a:r>
            <a:r>
              <a:rPr lang="en" sz="1800">
                <a:solidFill>
                  <a:schemeClr val="dk2"/>
                </a:solidFill>
                <a:latin typeface="Public Sans"/>
                <a:ea typeface="Public Sans"/>
                <a:cs typeface="Public Sans"/>
                <a:sym typeface="Public Sans"/>
              </a:rPr>
              <a:t>teacher </a:t>
            </a:r>
            <a:r>
              <a:rPr lang="en" sz="1800" b="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Activities &amp; Materials</a:t>
            </a:r>
            <a:r>
              <a:rPr lang="en" sz="1800" b="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Thinking</a:t>
            </a:r>
            <a:r>
              <a:rPr lang="en" sz="1800" b="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Problem Solving</a:t>
            </a:r>
            <a:endParaRPr sz="1800" b="1" i="0" u="none" strike="noStrike" cap="none">
              <a:solidFill>
                <a:schemeClr val="dk2"/>
              </a:solidFill>
              <a:latin typeface="Public Sans"/>
              <a:ea typeface="Public Sans"/>
              <a:cs typeface="Public Sans"/>
              <a:sym typeface="Public Sans"/>
            </a:endParaRPr>
          </a:p>
        </p:txBody>
      </p:sp>
      <p:sp>
        <p:nvSpPr>
          <p:cNvPr id="678" name="Google Shape;678;g2edf3ecb708_0_2192"/>
          <p:cNvSpPr txBox="1"/>
          <p:nvPr/>
        </p:nvSpPr>
        <p:spPr>
          <a:xfrm>
            <a:off x="428851" y="468875"/>
            <a:ext cx="8286300" cy="10239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rgbClr val="FFFFFF"/>
              </a:buClr>
              <a:buSzPts val="3556"/>
              <a:buFont typeface="Calibri"/>
              <a:buNone/>
            </a:pPr>
            <a:r>
              <a:rPr lang="en" sz="2400" b="1">
                <a:solidFill>
                  <a:schemeClr val="dk1"/>
                </a:solidFill>
                <a:latin typeface="Public Sans"/>
                <a:ea typeface="Public Sans"/>
                <a:cs typeface="Public Sans"/>
                <a:sym typeface="Public Sans"/>
              </a:rPr>
              <a:t>Part 2 in the Rubric Deep Dive: Observe a Video Lesson  Clip and Capture Evidence for </a:t>
            </a:r>
            <a:r>
              <a:rPr lang="en" sz="2400" b="1" i="1">
                <a:solidFill>
                  <a:schemeClr val="dk1"/>
                </a:solidFill>
                <a:latin typeface="Public Sans"/>
                <a:ea typeface="Public Sans"/>
                <a:cs typeface="Public Sans"/>
                <a:sym typeface="Public Sans"/>
              </a:rPr>
              <a:t>Activities and Materials</a:t>
            </a:r>
            <a:r>
              <a:rPr lang="en" sz="2400" b="1">
                <a:solidFill>
                  <a:schemeClr val="dk1"/>
                </a:solidFill>
                <a:latin typeface="Public Sans"/>
                <a:ea typeface="Public Sans"/>
                <a:cs typeface="Public Sans"/>
                <a:sym typeface="Public Sans"/>
              </a:rPr>
              <a:t>, </a:t>
            </a:r>
            <a:r>
              <a:rPr lang="en" sz="2400" b="1" i="1">
                <a:solidFill>
                  <a:schemeClr val="dk1"/>
                </a:solidFill>
                <a:latin typeface="Public Sans"/>
                <a:ea typeface="Public Sans"/>
                <a:cs typeface="Public Sans"/>
                <a:sym typeface="Public Sans"/>
              </a:rPr>
              <a:t>Thinking</a:t>
            </a:r>
            <a:r>
              <a:rPr lang="en" sz="2400" b="1">
                <a:solidFill>
                  <a:schemeClr val="dk1"/>
                </a:solidFill>
                <a:latin typeface="Public Sans"/>
                <a:ea typeface="Public Sans"/>
                <a:cs typeface="Public Sans"/>
                <a:sym typeface="Public Sans"/>
              </a:rPr>
              <a:t>, </a:t>
            </a:r>
            <a:r>
              <a:rPr lang="en" sz="2400" b="1" i="1">
                <a:solidFill>
                  <a:schemeClr val="dk1"/>
                </a:solidFill>
                <a:latin typeface="Public Sans"/>
                <a:ea typeface="Public Sans"/>
                <a:cs typeface="Public Sans"/>
                <a:sym typeface="Public Sans"/>
              </a:rPr>
              <a:t>Problem Solving</a:t>
            </a:r>
            <a:endParaRPr>
              <a:solidFill>
                <a:schemeClr val="dk1"/>
              </a:solidFill>
            </a:endParaRPr>
          </a:p>
        </p:txBody>
      </p:sp>
      <p:sp>
        <p:nvSpPr>
          <p:cNvPr id="679" name="Google Shape;679;g2edf3ecb708_0_2192"/>
          <p:cNvSpPr txBox="1"/>
          <p:nvPr/>
        </p:nvSpPr>
        <p:spPr>
          <a:xfrm>
            <a:off x="6833500" y="10475"/>
            <a:ext cx="23103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4-7</a:t>
            </a:r>
            <a:endParaRPr i="0" u="none" strike="noStrike" cap="none">
              <a:solidFill>
                <a:srgbClr val="FFFFFF"/>
              </a:solidFill>
              <a:latin typeface="Public Sans"/>
              <a:ea typeface="Public Sans"/>
              <a:cs typeface="Public Sans"/>
              <a:sym typeface="Public Sans"/>
            </a:endParaRPr>
          </a:p>
        </p:txBody>
      </p:sp>
      <p:pic>
        <p:nvPicPr>
          <p:cNvPr id="680" name="Google Shape;680;g2edf3ecb708_0_2192" title="2. LER Teacher Training_Clip 2_AM THK PS.cc.mp4">
            <a:hlinkClick r:id="rId3"/>
          </p:cNvPr>
          <p:cNvPicPr preferRelativeResize="0"/>
          <p:nvPr/>
        </p:nvPicPr>
        <p:blipFill>
          <a:blip r:embed="rId4">
            <a:alphaModFix/>
          </a:blip>
          <a:stretch>
            <a:fillRect/>
          </a:stretch>
        </p:blipFill>
        <p:spPr>
          <a:xfrm>
            <a:off x="5078382" y="1645175"/>
            <a:ext cx="3636769" cy="20055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fade">
                                      <p:cBhvr>
                                        <p:cTn id="7" dur="10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2edf3ecb708_0_220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686" name="Google Shape;686;g2edf3ecb708_0_2200"/>
          <p:cNvSpPr txBox="1"/>
          <p:nvPr/>
        </p:nvSpPr>
        <p:spPr>
          <a:xfrm>
            <a:off x="524425" y="1290700"/>
            <a:ext cx="8211300" cy="3237600"/>
          </a:xfrm>
          <a:prstGeom prst="rect">
            <a:avLst/>
          </a:prstGeom>
          <a:noFill/>
          <a:ln>
            <a:noFill/>
          </a:ln>
        </p:spPr>
        <p:txBody>
          <a:bodyPr spcFirstLastPara="1" wrap="square" lIns="68550" tIns="34275" rIns="68550" bIns="34275" anchor="t" anchorCtr="0">
            <a:normAutofit/>
          </a:bodyPr>
          <a:lstStyle/>
          <a:p>
            <a:pPr marL="457200" marR="0" lvl="0" indent="-279400" algn="l" rtl="0">
              <a:lnSpc>
                <a:spcPct val="100000"/>
              </a:lnSpc>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What evidence did you capture for </a:t>
            </a:r>
            <a:r>
              <a:rPr lang="en" sz="1800" b="1">
                <a:solidFill>
                  <a:schemeClr val="dk2"/>
                </a:solidFill>
                <a:latin typeface="Public Sans"/>
                <a:ea typeface="Public Sans"/>
                <a:cs typeface="Public Sans"/>
                <a:sym typeface="Public Sans"/>
              </a:rPr>
              <a:t>Activities &amp; Materials, Thinking, </a:t>
            </a:r>
            <a:r>
              <a:rPr lang="en" sz="1800">
                <a:solidFill>
                  <a:schemeClr val="dk2"/>
                </a:solidFill>
                <a:latin typeface="Public Sans"/>
                <a:ea typeface="Public Sans"/>
                <a:cs typeface="Public Sans"/>
                <a:sym typeface="Public Sans"/>
              </a:rPr>
              <a:t>and </a:t>
            </a:r>
            <a:r>
              <a:rPr lang="en" sz="1800" b="1">
                <a:solidFill>
                  <a:schemeClr val="dk2"/>
                </a:solidFill>
                <a:latin typeface="Public Sans"/>
                <a:ea typeface="Public Sans"/>
                <a:cs typeface="Public Sans"/>
                <a:sym typeface="Public Sans"/>
              </a:rPr>
              <a:t>Problem Solving? </a:t>
            </a:r>
            <a:endParaRPr sz="1800" b="1">
              <a:solidFill>
                <a:schemeClr val="dk2"/>
              </a:solidFill>
              <a:latin typeface="Public Sans"/>
              <a:ea typeface="Public Sans"/>
              <a:cs typeface="Public Sans"/>
              <a:sym typeface="Public Sans"/>
            </a:endParaRPr>
          </a:p>
          <a:p>
            <a:pPr marL="457200" marR="0" lvl="0" indent="-279400" algn="l" rtl="0">
              <a:lnSpc>
                <a:spcPct val="100000"/>
              </a:lnSpc>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What similarities do you notice between the evidence you captured and the elements of effective instruction on your placemat consensus map?</a:t>
            </a:r>
            <a:endParaRPr sz="1800">
              <a:solidFill>
                <a:schemeClr val="dk2"/>
              </a:solidFill>
              <a:latin typeface="Public Sans"/>
              <a:ea typeface="Public Sans"/>
              <a:cs typeface="Public Sans"/>
              <a:sym typeface="Public Sans"/>
            </a:endParaRPr>
          </a:p>
          <a:p>
            <a:pPr marL="457200" marR="0" lvl="0" indent="-165100" algn="l" rtl="0">
              <a:lnSpc>
                <a:spcPct val="100000"/>
              </a:lnSpc>
              <a:spcBef>
                <a:spcPts val="1000"/>
              </a:spcBef>
              <a:spcAft>
                <a:spcPts val="0"/>
              </a:spcAft>
              <a:buClr>
                <a:srgbClr val="385463"/>
              </a:buClr>
              <a:buSzPts val="2800"/>
              <a:buFont typeface="Arial"/>
              <a:buNone/>
            </a:pPr>
            <a:endParaRPr sz="2000" b="0" i="0" u="none" strike="noStrike" cap="none">
              <a:solidFill>
                <a:srgbClr val="385463"/>
              </a:solidFill>
              <a:latin typeface="Calibri"/>
              <a:ea typeface="Calibri"/>
              <a:cs typeface="Calibri"/>
              <a:sym typeface="Calibri"/>
            </a:endParaRPr>
          </a:p>
          <a:p>
            <a:pPr marL="0" marR="0" lvl="0" indent="0" algn="l" rtl="0">
              <a:lnSpc>
                <a:spcPct val="100000"/>
              </a:lnSpc>
              <a:spcBef>
                <a:spcPts val="1000"/>
              </a:spcBef>
              <a:spcAft>
                <a:spcPts val="100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687" name="Google Shape;687;g2edf3ecb708_0_2200"/>
          <p:cNvSpPr txBox="1"/>
          <p:nvPr/>
        </p:nvSpPr>
        <p:spPr>
          <a:xfrm>
            <a:off x="633984" y="380495"/>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4400"/>
              <a:buFont typeface="Calibri"/>
              <a:buNone/>
            </a:pPr>
            <a:r>
              <a:rPr lang="en" sz="2800" b="1" i="0" u="none" strike="noStrike" cap="none">
                <a:solidFill>
                  <a:schemeClr val="dk1"/>
                </a:solidFill>
                <a:latin typeface="Public Sans"/>
                <a:ea typeface="Public Sans"/>
                <a:cs typeface="Public Sans"/>
                <a:sym typeface="Public Sans"/>
              </a:rPr>
              <a:t>Review and Discuss </a:t>
            </a:r>
            <a:r>
              <a:rPr lang="en" sz="2800" b="1">
                <a:solidFill>
                  <a:schemeClr val="dk1"/>
                </a:solidFill>
                <a:latin typeface="Public Sans"/>
                <a:ea typeface="Public Sans"/>
                <a:cs typeface="Public Sans"/>
                <a:sym typeface="Public Sans"/>
              </a:rPr>
              <a:t>E</a:t>
            </a:r>
            <a:r>
              <a:rPr lang="en" sz="2800" b="1" i="0" u="none" strike="noStrike" cap="none">
                <a:solidFill>
                  <a:schemeClr val="dk1"/>
                </a:solidFill>
                <a:latin typeface="Public Sans"/>
                <a:ea typeface="Public Sans"/>
                <a:cs typeface="Public Sans"/>
                <a:sym typeface="Public Sans"/>
              </a:rPr>
              <a:t>vidence </a:t>
            </a:r>
            <a:r>
              <a:rPr lang="en" sz="2800" b="1">
                <a:solidFill>
                  <a:schemeClr val="dk1"/>
                </a:solidFill>
                <a:latin typeface="Public Sans"/>
                <a:ea typeface="Public Sans"/>
                <a:cs typeface="Public Sans"/>
                <a:sym typeface="Public Sans"/>
              </a:rPr>
              <a:t>C</a:t>
            </a:r>
            <a:r>
              <a:rPr lang="en" sz="2800" b="1" i="0" u="none" strike="noStrike" cap="none">
                <a:solidFill>
                  <a:schemeClr val="dk1"/>
                </a:solidFill>
                <a:latin typeface="Public Sans"/>
                <a:ea typeface="Public Sans"/>
                <a:cs typeface="Public Sans"/>
                <a:sym typeface="Public Sans"/>
              </a:rPr>
              <a:t>ollected</a:t>
            </a:r>
            <a:r>
              <a:rPr lang="en" sz="2800" b="1">
                <a:solidFill>
                  <a:schemeClr val="dk1"/>
                </a:solidFill>
                <a:latin typeface="Public Sans"/>
                <a:ea typeface="Public Sans"/>
                <a:cs typeface="Public Sans"/>
                <a:sym typeface="Public Sans"/>
              </a:rPr>
              <a:t> </a:t>
            </a:r>
            <a:r>
              <a:rPr lang="en" sz="2800" b="1" i="0" u="none" strike="noStrike" cap="none">
                <a:solidFill>
                  <a:schemeClr val="dk1"/>
                </a:solidFill>
                <a:latin typeface="Public Sans"/>
                <a:ea typeface="Public Sans"/>
                <a:cs typeface="Public Sans"/>
                <a:sym typeface="Public Sans"/>
              </a:rPr>
              <a:t>with </a:t>
            </a:r>
            <a:r>
              <a:rPr lang="en" sz="2800" b="1">
                <a:solidFill>
                  <a:schemeClr val="dk1"/>
                </a:solidFill>
                <a:latin typeface="Public Sans"/>
                <a:ea typeface="Public Sans"/>
                <a:cs typeface="Public Sans"/>
                <a:sym typeface="Public Sans"/>
              </a:rPr>
              <a:t>Y</a:t>
            </a:r>
            <a:r>
              <a:rPr lang="en" sz="2800" b="1" i="0" u="none" strike="noStrike" cap="none">
                <a:solidFill>
                  <a:schemeClr val="dk1"/>
                </a:solidFill>
                <a:latin typeface="Public Sans"/>
                <a:ea typeface="Public Sans"/>
                <a:cs typeface="Public Sans"/>
                <a:sym typeface="Public Sans"/>
              </a:rPr>
              <a:t>our </a:t>
            </a:r>
            <a:r>
              <a:rPr lang="en" sz="2800" b="1">
                <a:solidFill>
                  <a:schemeClr val="dk1"/>
                </a:solidFill>
                <a:latin typeface="Public Sans"/>
                <a:ea typeface="Public Sans"/>
                <a:cs typeface="Public Sans"/>
                <a:sym typeface="Public Sans"/>
              </a:rPr>
              <a:t>T</a:t>
            </a:r>
            <a:r>
              <a:rPr lang="en" sz="2800" b="1" i="0" u="none" strike="noStrike" cap="none">
                <a:solidFill>
                  <a:schemeClr val="dk1"/>
                </a:solidFill>
                <a:latin typeface="Public Sans"/>
                <a:ea typeface="Public Sans"/>
                <a:cs typeface="Public Sans"/>
                <a:sym typeface="Public Sans"/>
              </a:rPr>
              <a:t>able </a:t>
            </a:r>
            <a:r>
              <a:rPr lang="en" sz="2800" b="1">
                <a:solidFill>
                  <a:schemeClr val="dk1"/>
                </a:solidFill>
                <a:latin typeface="Public Sans"/>
                <a:ea typeface="Public Sans"/>
                <a:cs typeface="Public Sans"/>
                <a:sym typeface="Public Sans"/>
              </a:rPr>
              <a:t>G</a:t>
            </a:r>
            <a:r>
              <a:rPr lang="en" sz="2800" b="1" i="0" u="none" strike="noStrike" cap="none">
                <a:solidFill>
                  <a:schemeClr val="dk1"/>
                </a:solidFill>
                <a:latin typeface="Public Sans"/>
                <a:ea typeface="Public Sans"/>
                <a:cs typeface="Public Sans"/>
                <a:sym typeface="Public Sans"/>
              </a:rPr>
              <a:t>roup</a:t>
            </a:r>
            <a:endParaRPr>
              <a:solidFill>
                <a:schemeClr val="dk1"/>
              </a:solidFill>
            </a:endParaRPr>
          </a:p>
        </p:txBody>
      </p:sp>
      <p:sp>
        <p:nvSpPr>
          <p:cNvPr id="688" name="Google Shape;688;g2edf3ecb708_0_2200"/>
          <p:cNvSpPr txBox="1"/>
          <p:nvPr/>
        </p:nvSpPr>
        <p:spPr>
          <a:xfrm>
            <a:off x="6818800" y="10475"/>
            <a:ext cx="2325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4-7</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2edf3ecb708_0_2207"/>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Evidence for Middle School Social Studies Clip</a:t>
            </a:r>
            <a:endParaRPr/>
          </a:p>
        </p:txBody>
      </p:sp>
      <p:sp>
        <p:nvSpPr>
          <p:cNvPr id="694" name="Google Shape;694;g2edf3ecb708_0_220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graphicFrame>
        <p:nvGraphicFramePr>
          <p:cNvPr id="695" name="Google Shape;695;g2edf3ecb708_0_2207"/>
          <p:cNvGraphicFramePr/>
          <p:nvPr/>
        </p:nvGraphicFramePr>
        <p:xfrm>
          <a:off x="124088" y="878625"/>
          <a:ext cx="8895825" cy="4175050"/>
        </p:xfrm>
        <a:graphic>
          <a:graphicData uri="http://schemas.openxmlformats.org/drawingml/2006/table">
            <a:tbl>
              <a:tblPr>
                <a:noFill/>
                <a:tableStyleId>{25AC75E2-7B15-4955-91EF-E2794479CF78}</a:tableStyleId>
              </a:tblPr>
              <a:tblGrid>
                <a:gridCol w="3071325">
                  <a:extLst>
                    <a:ext uri="{9D8B030D-6E8A-4147-A177-3AD203B41FA5}">
                      <a16:colId xmlns:a16="http://schemas.microsoft.com/office/drawing/2014/main" val="20000"/>
                    </a:ext>
                  </a:extLst>
                </a:gridCol>
                <a:gridCol w="2982950">
                  <a:extLst>
                    <a:ext uri="{9D8B030D-6E8A-4147-A177-3AD203B41FA5}">
                      <a16:colId xmlns:a16="http://schemas.microsoft.com/office/drawing/2014/main" val="20001"/>
                    </a:ext>
                  </a:extLst>
                </a:gridCol>
                <a:gridCol w="2841550">
                  <a:extLst>
                    <a:ext uri="{9D8B030D-6E8A-4147-A177-3AD203B41FA5}">
                      <a16:colId xmlns:a16="http://schemas.microsoft.com/office/drawing/2014/main" val="20002"/>
                    </a:ext>
                  </a:extLst>
                </a:gridCol>
              </a:tblGrid>
              <a:tr h="542850">
                <a:tc>
                  <a:txBody>
                    <a:bodyPr/>
                    <a:lstStyle/>
                    <a:p>
                      <a:pPr marL="0" lvl="0" indent="0" algn="ctr" rtl="0">
                        <a:spcBef>
                          <a:spcPts val="0"/>
                        </a:spcBef>
                        <a:spcAft>
                          <a:spcPts val="0"/>
                        </a:spcAft>
                        <a:buNone/>
                      </a:pPr>
                      <a:r>
                        <a:rPr lang="en" sz="1500" b="1">
                          <a:solidFill>
                            <a:srgbClr val="4E4E51"/>
                          </a:solidFill>
                          <a:latin typeface="Public Sans"/>
                          <a:ea typeface="Public Sans"/>
                          <a:cs typeface="Public Sans"/>
                          <a:sym typeface="Public Sans"/>
                        </a:rPr>
                        <a:t>Activities and Materials</a:t>
                      </a:r>
                      <a:endParaRPr sz="15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500" b="1">
                          <a:solidFill>
                            <a:srgbClr val="4E4E51"/>
                          </a:solidFill>
                          <a:latin typeface="Public Sans"/>
                          <a:ea typeface="Public Sans"/>
                          <a:cs typeface="Public Sans"/>
                          <a:sym typeface="Public Sans"/>
                        </a:rPr>
                        <a:t>Thinking</a:t>
                      </a:r>
                      <a:endParaRPr sz="15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500" b="1">
                          <a:solidFill>
                            <a:srgbClr val="4E4E51"/>
                          </a:solidFill>
                          <a:latin typeface="Public Sans"/>
                          <a:ea typeface="Public Sans"/>
                          <a:cs typeface="Public Sans"/>
                          <a:sym typeface="Public Sans"/>
                        </a:rPr>
                        <a:t>Problem Solving</a:t>
                      </a:r>
                      <a:endParaRPr sz="15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3632025">
                <a:tc>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content is challenging and elicits a variety of thinking from students,</a:t>
                      </a:r>
                      <a:r>
                        <a:rPr lang="en" sz="1000">
                          <a:solidFill>
                            <a:srgbClr val="4E4E51"/>
                          </a:solidFill>
                          <a:latin typeface="Public Sans"/>
                          <a:ea typeface="Public Sans"/>
                          <a:cs typeface="Public Sans"/>
                          <a:sym typeface="Public Sans"/>
                        </a:rPr>
                        <a:t> as they are prepared to engage in a pop-up debate, with written responses that included claims with justification based on previous synthesis and analysis of the text. “How did the American colonists react to the acts and legislation that the British Parliament imposed upon them and were the colonists’ reactions, including destroying property and violence in their protests justified?”</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activity was student-centered as it provided opportunities for student-to-student interaction:</a:t>
                      </a:r>
                      <a:r>
                        <a:rPr lang="en" sz="1000">
                          <a:solidFill>
                            <a:srgbClr val="4E4E51"/>
                          </a:solidFill>
                          <a:latin typeface="Public Sans"/>
                          <a:ea typeface="Public Sans"/>
                          <a:cs typeface="Public Sans"/>
                          <a:sym typeface="Public Sans"/>
                        </a:rPr>
                        <a:t> T- “Kaleb, start with your response. Others can pop in to agree or disagree with you and provide evidence.”  Three students shared their perspectives, and two students agreed that the American colonists were justified in reacting to British Parliament taxation by destroying property and violently protesting. One student disagreed, “I disagree because, they did go through a lot, but that doesn’t give them the right to break the law.” </a:t>
                      </a:r>
                      <a:endParaRPr sz="10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Students actively engaged in multiple types of thinking:</a:t>
                      </a:r>
                      <a:endParaRPr sz="1000" b="1">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Analytical thinking-</a:t>
                      </a:r>
                      <a:r>
                        <a:rPr lang="en" sz="1000">
                          <a:solidFill>
                            <a:srgbClr val="4E4E51"/>
                          </a:solidFill>
                          <a:latin typeface="Public Sans"/>
                          <a:ea typeface="Public Sans"/>
                          <a:cs typeface="Public Sans"/>
                          <a:sym typeface="Public Sans"/>
                        </a:rPr>
                        <a:t> Students analyzed and evaluated the American colonists’ reactions to British taxation and formulated claims/justifications to support their stance.</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Research-based thinking- </a:t>
                      </a:r>
                      <a:r>
                        <a:rPr lang="en" sz="1000">
                          <a:solidFill>
                            <a:srgbClr val="4E4E51"/>
                          </a:solidFill>
                          <a:latin typeface="Public Sans"/>
                          <a:ea typeface="Public Sans"/>
                          <a:cs typeface="Public Sans"/>
                          <a:sym typeface="Public Sans"/>
                        </a:rPr>
                        <a:t>Students explored a variety of ideas/perspectives and used the text to support their claims. T- “Were they (colonists) right to protest that way? That’s what we’re exploring.” S2- “I agree with Evan…because they had to pay for so many taxes…” S3- “I disagree because…that doesn’t give them the right to break the law.” Kaleb- “Why y’all disagree?...If you were in a place where someone kept adding taxes…but he (British) kept making easy money…”</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Students analyzed problems from multiple perspectives and viewpoints</a:t>
                      </a:r>
                      <a:r>
                        <a:rPr lang="en" sz="1000">
                          <a:solidFill>
                            <a:srgbClr val="4E4E51"/>
                          </a:solidFill>
                          <a:latin typeface="Public Sans"/>
                          <a:ea typeface="Public Sans"/>
                          <a:cs typeface="Public Sans"/>
                          <a:sym typeface="Public Sans"/>
                        </a:rPr>
                        <a:t> </a:t>
                      </a:r>
                      <a:r>
                        <a:rPr lang="en" sz="1000" i="1">
                          <a:solidFill>
                            <a:srgbClr val="4E4E51"/>
                          </a:solidFill>
                          <a:latin typeface="Public Sans"/>
                          <a:ea typeface="Public Sans"/>
                          <a:cs typeface="Public Sans"/>
                          <a:sym typeface="Public Sans"/>
                        </a:rPr>
                        <a:t>(see RB thinking evidence above)</a:t>
                      </a:r>
                      <a:endParaRPr sz="1000" i="1">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Students engaged in activities that reinforced several problem-solving types:</a:t>
                      </a:r>
                      <a:endParaRPr sz="1000" b="1">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Identifying relevant/irrelevant information-</a:t>
                      </a:r>
                      <a:r>
                        <a:rPr lang="en" sz="1000">
                          <a:solidFill>
                            <a:srgbClr val="4E4E51"/>
                          </a:solidFill>
                          <a:latin typeface="Public Sans"/>
                          <a:ea typeface="Public Sans"/>
                          <a:cs typeface="Public Sans"/>
                          <a:sym typeface="Public Sans"/>
                        </a:rPr>
                        <a:t>Students had to identify relevant evidence from the text to support their claim of whether or not the American colonists’ reactions to taxation were justified. Kaleb- “American colonists were right…In the text it said, ‘When the Parliament passed the Stamp Act in 1765…”</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Drawing conclusions/justifying solutions- </a:t>
                      </a:r>
                      <a:r>
                        <a:rPr lang="en" sz="1000">
                          <a:solidFill>
                            <a:srgbClr val="4E4E51"/>
                          </a:solidFill>
                          <a:latin typeface="Public Sans"/>
                          <a:ea typeface="Public Sans"/>
                          <a:cs typeface="Public Sans"/>
                          <a:sym typeface="Public Sans"/>
                        </a:rPr>
                        <a:t>Based on analysis and evaluation of the text, students developed claims and identified evidence from the text to support their claims.</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Generating ideas- </a:t>
                      </a:r>
                      <a:r>
                        <a:rPr lang="en" sz="1000">
                          <a:solidFill>
                            <a:srgbClr val="4E4E51"/>
                          </a:solidFill>
                          <a:latin typeface="Public Sans"/>
                          <a:ea typeface="Public Sans"/>
                          <a:cs typeface="Public Sans"/>
                          <a:sym typeface="Public Sans"/>
                        </a:rPr>
                        <a:t>Students were required to develop a claim, to generate ideas/perspectives as to whether American colonists were justified or not in their reactions to British taxation.</a:t>
                      </a:r>
                      <a:endParaRPr sz="10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2edf3ecb708_0_314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
                <a:solidFill>
                  <a:schemeClr val="dk1"/>
                </a:solidFill>
              </a:rPr>
              <a:t>Break: 10 minutes</a:t>
            </a:r>
            <a:endParaRPr>
              <a:solidFill>
                <a:schemeClr val="dk1"/>
              </a:solidFill>
            </a:endParaRPr>
          </a:p>
        </p:txBody>
      </p:sp>
      <p:sp>
        <p:nvSpPr>
          <p:cNvPr id="701" name="Google Shape;701;g2edf3ecb708_0_314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edf3ecb708_0_1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Objectives</a:t>
            </a:r>
            <a:endParaRPr>
              <a:solidFill>
                <a:schemeClr val="dk1"/>
              </a:solidFill>
            </a:endParaRPr>
          </a:p>
        </p:txBody>
      </p:sp>
      <p:sp>
        <p:nvSpPr>
          <p:cNvPr id="431" name="Google Shape;431;g2edf3ecb708_0_15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b="1">
                <a:solidFill>
                  <a:schemeClr val="dk2"/>
                </a:solidFill>
              </a:rPr>
              <a:t>Construct knowledge</a:t>
            </a:r>
            <a:r>
              <a:rPr lang="en">
                <a:solidFill>
                  <a:schemeClr val="dk2"/>
                </a:solidFill>
              </a:rPr>
              <a:t> of the </a:t>
            </a:r>
            <a:r>
              <a:rPr lang="en" b="1">
                <a:solidFill>
                  <a:schemeClr val="dk2"/>
                </a:solidFill>
              </a:rPr>
              <a:t>Louisiana Educator Rubric</a:t>
            </a:r>
            <a:r>
              <a:rPr lang="en">
                <a:solidFill>
                  <a:schemeClr val="dk2"/>
                </a:solidFill>
              </a:rPr>
              <a:t> to develop a foundational understanding and working knowledge of the indicators and descriptors.</a:t>
            </a:r>
            <a:endParaRPr>
              <a:solidFill>
                <a:schemeClr val="dk2"/>
              </a:solidFill>
            </a:endParaRPr>
          </a:p>
          <a:p>
            <a:pPr marL="457200" lvl="0" indent="-342900" algn="l" rtl="0">
              <a:lnSpc>
                <a:spcPct val="100000"/>
              </a:lnSpc>
              <a:spcBef>
                <a:spcPts val="1000"/>
              </a:spcBef>
              <a:spcAft>
                <a:spcPts val="0"/>
              </a:spcAft>
              <a:buClr>
                <a:schemeClr val="dk2"/>
              </a:buClr>
              <a:buSzPts val="1800"/>
              <a:buFont typeface="Calibri"/>
              <a:buChar char="●"/>
            </a:pPr>
            <a:r>
              <a:rPr lang="en" b="1">
                <a:solidFill>
                  <a:schemeClr val="dk2"/>
                </a:solidFill>
              </a:rPr>
              <a:t>Examine </a:t>
            </a:r>
            <a:r>
              <a:rPr lang="en">
                <a:solidFill>
                  <a:schemeClr val="dk2"/>
                </a:solidFill>
              </a:rPr>
              <a:t>the Pre-Conference, Post-Conference, and Coaching and Support Cycle </a:t>
            </a:r>
            <a:r>
              <a:rPr lang="en" b="1">
                <a:solidFill>
                  <a:schemeClr val="dk2"/>
                </a:solidFill>
              </a:rPr>
              <a:t>evaluation components</a:t>
            </a:r>
            <a:r>
              <a:rPr lang="en">
                <a:solidFill>
                  <a:schemeClr val="dk2"/>
                </a:solidFill>
              </a:rPr>
              <a:t>.</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b="1">
                <a:solidFill>
                  <a:schemeClr val="dk2"/>
                </a:solidFill>
              </a:rPr>
              <a:t>Apply connections</a:t>
            </a:r>
            <a:r>
              <a:rPr lang="en">
                <a:solidFill>
                  <a:schemeClr val="dk2"/>
                </a:solidFill>
              </a:rPr>
              <a:t> between evidence and the Louisiana Educator Rubric to </a:t>
            </a:r>
            <a:r>
              <a:rPr lang="en" b="1">
                <a:solidFill>
                  <a:schemeClr val="dk2"/>
                </a:solidFill>
              </a:rPr>
              <a:t>define instructional effectiveness</a:t>
            </a:r>
            <a:r>
              <a:rPr lang="en">
                <a:solidFill>
                  <a:schemeClr val="dk2"/>
                </a:solidFill>
              </a:rPr>
              <a:t>.</a:t>
            </a:r>
            <a:endParaRPr>
              <a:solidFill>
                <a:schemeClr val="dk2"/>
              </a:solidFill>
            </a:endParaRPr>
          </a:p>
          <a:p>
            <a:pPr marL="114300" lvl="0" indent="0" algn="l" rtl="0">
              <a:lnSpc>
                <a:spcPct val="90000"/>
              </a:lnSpc>
              <a:spcBef>
                <a:spcPts val="1000"/>
              </a:spcBef>
              <a:spcAft>
                <a:spcPts val="0"/>
              </a:spcAft>
              <a:buSzPts val="1800"/>
              <a:buNone/>
            </a:pPr>
            <a:endParaRPr b="1"/>
          </a:p>
        </p:txBody>
      </p:sp>
      <p:sp>
        <p:nvSpPr>
          <p:cNvPr id="432" name="Google Shape;432;g2edf3ecb708_0_15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33" name="Google Shape;433;g2edf3ecb708_0_152"/>
          <p:cNvSpPr txBox="1"/>
          <p:nvPr/>
        </p:nvSpPr>
        <p:spPr>
          <a:xfrm>
            <a:off x="7046750" y="10475"/>
            <a:ext cx="2097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3</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edf3ecb708_0_221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707" name="Google Shape;707;g2edf3ecb708_0_2213"/>
          <p:cNvSpPr txBox="1"/>
          <p:nvPr/>
        </p:nvSpPr>
        <p:spPr>
          <a:xfrm>
            <a:off x="455025" y="1389175"/>
            <a:ext cx="8457600" cy="32193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2"/>
              </a:buClr>
              <a:buSzPts val="1800"/>
              <a:buFont typeface="Public Sans"/>
              <a:buAutoNum type="arabicPeriod"/>
            </a:pPr>
            <a:r>
              <a:rPr lang="en" sz="1800" b="1">
                <a:solidFill>
                  <a:schemeClr val="dk2"/>
                </a:solidFill>
                <a:latin typeface="Public Sans"/>
                <a:ea typeface="Public Sans"/>
                <a:cs typeface="Public Sans"/>
                <a:sym typeface="Public Sans"/>
              </a:rPr>
              <a:t>Compare changes in the descriptors </a:t>
            </a:r>
            <a:r>
              <a:rPr lang="en" sz="1800">
                <a:solidFill>
                  <a:schemeClr val="dk2"/>
                </a:solidFill>
                <a:latin typeface="Public Sans"/>
                <a:ea typeface="Public Sans"/>
                <a:cs typeface="Public Sans"/>
                <a:sym typeface="Public Sans"/>
              </a:rPr>
              <a:t>across performance levels, focusing on shifts in frequency vocabulary and the role of student ownership.</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Calibri"/>
              <a:buAutoNum type="arabicPeriod"/>
            </a:pPr>
            <a:r>
              <a:rPr lang="en" sz="1800" b="1">
                <a:solidFill>
                  <a:schemeClr val="dk2"/>
                </a:solidFill>
                <a:latin typeface="Public Sans"/>
                <a:ea typeface="Public Sans"/>
                <a:cs typeface="Public Sans"/>
                <a:sym typeface="Public Sans"/>
              </a:rPr>
              <a:t>Highlight key words </a:t>
            </a:r>
            <a:r>
              <a:rPr lang="en" sz="1800">
                <a:solidFill>
                  <a:schemeClr val="dk2"/>
                </a:solidFill>
                <a:latin typeface="Public Sans"/>
                <a:ea typeface="Public Sans"/>
                <a:cs typeface="Public Sans"/>
                <a:sym typeface="Public Sans"/>
              </a:rPr>
              <a:t>in each descriptor, within the At Expectations/Proficient Level (3). </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Calibri"/>
              <a:buAutoNum type="arabicPeriod"/>
            </a:pPr>
            <a:r>
              <a:rPr lang="en" sz="1800" b="1">
                <a:solidFill>
                  <a:schemeClr val="dk2"/>
                </a:solidFill>
                <a:latin typeface="Public Sans"/>
                <a:ea typeface="Public Sans"/>
                <a:cs typeface="Public Sans"/>
                <a:sym typeface="Public Sans"/>
              </a:rPr>
              <a:t>Identify the essence </a:t>
            </a:r>
            <a:r>
              <a:rPr lang="en" sz="1800">
                <a:solidFill>
                  <a:schemeClr val="dk2"/>
                </a:solidFill>
                <a:latin typeface="Public Sans"/>
                <a:ea typeface="Public Sans"/>
                <a:cs typeface="Public Sans"/>
                <a:sym typeface="Public Sans"/>
              </a:rPr>
              <a:t>of the indicator and record it in 2-3 words</a:t>
            </a:r>
            <a:r>
              <a:rPr lang="en" sz="1800" b="1">
                <a:solidFill>
                  <a:schemeClr val="dk2"/>
                </a:solidFill>
                <a:latin typeface="Public Sans"/>
                <a:ea typeface="Public Sans"/>
                <a:cs typeface="Public Sans"/>
                <a:sym typeface="Public Sans"/>
              </a:rPr>
              <a:t>. </a:t>
            </a:r>
            <a:r>
              <a:rPr lang="en" sz="1800">
                <a:solidFill>
                  <a:schemeClr val="dk2"/>
                </a:solidFill>
                <a:latin typeface="Public Sans"/>
                <a:ea typeface="Public Sans"/>
                <a:cs typeface="Public Sans"/>
                <a:sym typeface="Public Sans"/>
              </a:rPr>
              <a:t> </a:t>
            </a:r>
            <a:endParaRPr sz="1800" b="1">
              <a:solidFill>
                <a:srgbClr val="385463"/>
              </a:solidFill>
              <a:latin typeface="Public Sans"/>
              <a:ea typeface="Public Sans"/>
              <a:cs typeface="Public Sans"/>
              <a:sym typeface="Public Sans"/>
            </a:endParaRPr>
          </a:p>
          <a:p>
            <a:pPr marL="38100" marR="0" lvl="0" indent="0" algn="l" rtl="0">
              <a:lnSpc>
                <a:spcPct val="90000"/>
              </a:lnSpc>
              <a:spcBef>
                <a:spcPts val="1000"/>
              </a:spcBef>
              <a:spcAft>
                <a:spcPts val="0"/>
              </a:spcAft>
              <a:buClr>
                <a:srgbClr val="385463"/>
              </a:buClr>
              <a:buSzPts val="2800"/>
              <a:buFont typeface="Arial"/>
              <a:buNone/>
            </a:pPr>
            <a:endParaRPr sz="1800" b="0" i="0" u="none" strike="noStrike" cap="none">
              <a:solidFill>
                <a:srgbClr val="385463"/>
              </a:solidFill>
              <a:latin typeface="Calibri"/>
              <a:ea typeface="Calibri"/>
              <a:cs typeface="Calibri"/>
              <a:sym typeface="Calibri"/>
            </a:endParaRPr>
          </a:p>
        </p:txBody>
      </p:sp>
      <p:sp>
        <p:nvSpPr>
          <p:cNvPr id="708" name="Google Shape;708;g2edf3ecb708_0_2213"/>
          <p:cNvSpPr txBox="1"/>
          <p:nvPr/>
        </p:nvSpPr>
        <p:spPr>
          <a:xfrm>
            <a:off x="455025" y="379800"/>
            <a:ext cx="8457600" cy="1064100"/>
          </a:xfrm>
          <a:prstGeom prst="rect">
            <a:avLst/>
          </a:prstGeom>
          <a:noFill/>
          <a:ln>
            <a:noFill/>
          </a:ln>
        </p:spPr>
        <p:txBody>
          <a:bodyPr spcFirstLastPara="1" wrap="square" lIns="68550" tIns="34275" rIns="68550" bIns="34275" anchor="ctr" anchorCtr="0">
            <a:normAutofit fontScale="92500"/>
          </a:bodyPr>
          <a:lstStyle/>
          <a:p>
            <a:pPr marL="0" marR="0" lvl="0" indent="0" algn="l" rtl="0">
              <a:lnSpc>
                <a:spcPct val="90000"/>
              </a:lnSpc>
              <a:spcBef>
                <a:spcPts val="0"/>
              </a:spcBef>
              <a:spcAft>
                <a:spcPts val="0"/>
              </a:spcAft>
              <a:buClr>
                <a:srgbClr val="385463"/>
              </a:buClr>
              <a:buSzPct val="158558"/>
              <a:buFont typeface="Calibri"/>
              <a:buNone/>
            </a:pPr>
            <a:r>
              <a:rPr lang="en" sz="3000" b="1" i="0" strike="noStrike" cap="none">
                <a:solidFill>
                  <a:schemeClr val="dk1"/>
                </a:solidFill>
                <a:latin typeface="Public Sans"/>
                <a:ea typeface="Public Sans"/>
                <a:cs typeface="Public Sans"/>
                <a:sym typeface="Public Sans"/>
              </a:rPr>
              <a:t>Analyze the </a:t>
            </a:r>
            <a:r>
              <a:rPr lang="en" sz="3000" b="1">
                <a:solidFill>
                  <a:schemeClr val="dk1"/>
                </a:solidFill>
                <a:latin typeface="Public Sans"/>
                <a:ea typeface="Public Sans"/>
                <a:cs typeface="Public Sans"/>
                <a:sym typeface="Public Sans"/>
              </a:rPr>
              <a:t>I</a:t>
            </a:r>
            <a:r>
              <a:rPr lang="en" sz="3000" b="1" i="0" strike="noStrike" cap="none">
                <a:solidFill>
                  <a:schemeClr val="dk1"/>
                </a:solidFill>
                <a:latin typeface="Public Sans"/>
                <a:ea typeface="Public Sans"/>
                <a:cs typeface="Public Sans"/>
                <a:sym typeface="Public Sans"/>
              </a:rPr>
              <a:t>ndicators </a:t>
            </a:r>
            <a:r>
              <a:rPr lang="en" sz="3000" b="1" i="1" strike="noStrike" cap="none">
                <a:solidFill>
                  <a:schemeClr val="dk1"/>
                </a:solidFill>
                <a:latin typeface="Public Sans"/>
                <a:ea typeface="Public Sans"/>
                <a:cs typeface="Public Sans"/>
                <a:sym typeface="Public Sans"/>
              </a:rPr>
              <a:t>Standards and Objectives</a:t>
            </a:r>
            <a:r>
              <a:rPr lang="en" sz="3000" b="1" i="0" strike="noStrike" cap="none">
                <a:solidFill>
                  <a:schemeClr val="dk1"/>
                </a:solidFill>
                <a:latin typeface="Public Sans"/>
                <a:ea typeface="Public Sans"/>
                <a:cs typeface="Public Sans"/>
                <a:sym typeface="Public Sans"/>
              </a:rPr>
              <a:t>, </a:t>
            </a:r>
            <a:r>
              <a:rPr lang="en" sz="3000" b="1" i="1" strike="noStrike" cap="none">
                <a:solidFill>
                  <a:schemeClr val="dk1"/>
                </a:solidFill>
                <a:latin typeface="Public Sans"/>
                <a:ea typeface="Public Sans"/>
                <a:cs typeface="Public Sans"/>
                <a:sym typeface="Public Sans"/>
              </a:rPr>
              <a:t>Teacher Content Knowledge</a:t>
            </a:r>
            <a:r>
              <a:rPr lang="en" sz="3000" b="1" i="0" strike="noStrike" cap="none">
                <a:solidFill>
                  <a:schemeClr val="dk1"/>
                </a:solidFill>
                <a:latin typeface="Public Sans"/>
                <a:ea typeface="Public Sans"/>
                <a:cs typeface="Public Sans"/>
                <a:sym typeface="Public Sans"/>
              </a:rPr>
              <a:t>, and </a:t>
            </a:r>
            <a:r>
              <a:rPr lang="en" sz="3000" b="1" i="1" strike="noStrike" cap="none">
                <a:solidFill>
                  <a:schemeClr val="dk1"/>
                </a:solidFill>
                <a:latin typeface="Public Sans"/>
                <a:ea typeface="Public Sans"/>
                <a:cs typeface="Public Sans"/>
                <a:sym typeface="Public Sans"/>
              </a:rPr>
              <a:t>Expectations</a:t>
            </a:r>
            <a:endParaRPr>
              <a:solidFill>
                <a:schemeClr val="dk1"/>
              </a:solidFill>
            </a:endParaRPr>
          </a:p>
          <a:p>
            <a:pPr marL="0" marR="0" lvl="0" indent="0" algn="ctr" rtl="0">
              <a:lnSpc>
                <a:spcPct val="90000"/>
              </a:lnSpc>
              <a:spcBef>
                <a:spcPts val="0"/>
              </a:spcBef>
              <a:spcAft>
                <a:spcPts val="0"/>
              </a:spcAft>
              <a:buClr>
                <a:srgbClr val="385463"/>
              </a:buClr>
              <a:buSzPct val="217501"/>
              <a:buFont typeface="Calibri"/>
              <a:buNone/>
            </a:pPr>
            <a:endParaRPr sz="2187" b="1" i="0" u="none" strike="noStrike" cap="none">
              <a:solidFill>
                <a:srgbClr val="385463"/>
              </a:solidFill>
              <a:latin typeface="Calibri"/>
              <a:ea typeface="Calibri"/>
              <a:cs typeface="Calibri"/>
              <a:sym typeface="Calibri"/>
            </a:endParaRPr>
          </a:p>
        </p:txBody>
      </p:sp>
      <p:grpSp>
        <p:nvGrpSpPr>
          <p:cNvPr id="709" name="Google Shape;709;g2edf3ecb708_0_2213"/>
          <p:cNvGrpSpPr/>
          <p:nvPr/>
        </p:nvGrpSpPr>
        <p:grpSpPr>
          <a:xfrm>
            <a:off x="1678197" y="3244046"/>
            <a:ext cx="6085219" cy="960750"/>
            <a:chOff x="7143" y="355970"/>
            <a:chExt cx="8113625" cy="1281000"/>
          </a:xfrm>
        </p:grpSpPr>
        <p:sp>
          <p:nvSpPr>
            <p:cNvPr id="710" name="Google Shape;710;g2edf3ecb708_0_2213"/>
            <p:cNvSpPr/>
            <p:nvPr/>
          </p:nvSpPr>
          <p:spPr>
            <a:xfrm>
              <a:off x="7143" y="355970"/>
              <a:ext cx="2135100" cy="12810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11" name="Google Shape;711;g2edf3ecb708_0_2213"/>
            <p:cNvSpPr txBox="1"/>
            <p:nvPr/>
          </p:nvSpPr>
          <p:spPr>
            <a:xfrm>
              <a:off x="44665" y="393492"/>
              <a:ext cx="2060100" cy="1206000"/>
            </a:xfrm>
            <a:prstGeom prst="rect">
              <a:avLst/>
            </a:prstGeom>
            <a:solidFill>
              <a:srgbClr val="428E9B"/>
            </a:solid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Standards and Objectives</a:t>
              </a:r>
              <a:endParaRPr sz="1800" b="0" i="0" u="none" strike="noStrike" cap="none">
                <a:solidFill>
                  <a:srgbClr val="FFFFFF"/>
                </a:solidFill>
                <a:latin typeface="Calibri"/>
                <a:ea typeface="Calibri"/>
                <a:cs typeface="Calibri"/>
                <a:sym typeface="Calibri"/>
              </a:endParaRPr>
            </a:p>
          </p:txBody>
        </p:sp>
        <p:sp>
          <p:nvSpPr>
            <p:cNvPr id="712" name="Google Shape;712;g2edf3ecb708_0_2213"/>
            <p:cNvSpPr/>
            <p:nvPr/>
          </p:nvSpPr>
          <p:spPr>
            <a:xfrm>
              <a:off x="2355850" y="731763"/>
              <a:ext cx="452700" cy="529500"/>
            </a:xfrm>
            <a:prstGeom prst="rightArrow">
              <a:avLst>
                <a:gd name="adj1" fmla="val 60000"/>
                <a:gd name="adj2" fmla="val 50000"/>
              </a:avLst>
            </a:prstGeom>
            <a:solidFill>
              <a:srgbClr val="B7B7B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13" name="Google Shape;713;g2edf3ecb708_0_2213"/>
            <p:cNvSpPr txBox="1"/>
            <p:nvPr/>
          </p:nvSpPr>
          <p:spPr>
            <a:xfrm>
              <a:off x="3033928" y="393492"/>
              <a:ext cx="2060100" cy="1206000"/>
            </a:xfrm>
            <a:prstGeom prst="rect">
              <a:avLst/>
            </a:prstGeom>
            <a:solidFill>
              <a:srgbClr val="428E9B"/>
            </a:solid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Teacher Content Knowledge</a:t>
              </a:r>
              <a:endParaRPr sz="1800" b="0" i="0" u="none" strike="noStrike" cap="none">
                <a:solidFill>
                  <a:srgbClr val="FFFFFF"/>
                </a:solidFill>
                <a:latin typeface="Calibri"/>
                <a:ea typeface="Calibri"/>
                <a:cs typeface="Calibri"/>
                <a:sym typeface="Calibri"/>
              </a:endParaRPr>
            </a:p>
          </p:txBody>
        </p:sp>
        <p:sp>
          <p:nvSpPr>
            <p:cNvPr id="714" name="Google Shape;714;g2edf3ecb708_0_2213"/>
            <p:cNvSpPr/>
            <p:nvPr/>
          </p:nvSpPr>
          <p:spPr>
            <a:xfrm>
              <a:off x="5985668" y="355970"/>
              <a:ext cx="2135100" cy="12810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15" name="Google Shape;715;g2edf3ecb708_0_2213"/>
            <p:cNvSpPr txBox="1"/>
            <p:nvPr/>
          </p:nvSpPr>
          <p:spPr>
            <a:xfrm>
              <a:off x="6023190" y="393492"/>
              <a:ext cx="2060100" cy="1206000"/>
            </a:xfrm>
            <a:prstGeom prst="rect">
              <a:avLst/>
            </a:prstGeom>
            <a:solidFill>
              <a:srgbClr val="428E9B"/>
            </a:solid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Expectations</a:t>
              </a:r>
              <a:endParaRPr sz="1800" b="0" i="0" u="none" strike="noStrike" cap="none">
                <a:solidFill>
                  <a:srgbClr val="FFFFFF"/>
                </a:solidFill>
                <a:latin typeface="Calibri"/>
                <a:ea typeface="Calibri"/>
                <a:cs typeface="Calibri"/>
                <a:sym typeface="Calibri"/>
              </a:endParaRPr>
            </a:p>
          </p:txBody>
        </p:sp>
        <p:sp>
          <p:nvSpPr>
            <p:cNvPr id="716" name="Google Shape;716;g2edf3ecb708_0_2213"/>
            <p:cNvSpPr/>
            <p:nvPr/>
          </p:nvSpPr>
          <p:spPr>
            <a:xfrm>
              <a:off x="2996406" y="355970"/>
              <a:ext cx="2135100" cy="12810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lvl="0" indent="0" algn="ctr" rtl="0">
                <a:lnSpc>
                  <a:spcPct val="90000"/>
                </a:lnSpc>
                <a:spcBef>
                  <a:spcPts val="0"/>
                </a:spcBef>
                <a:spcAft>
                  <a:spcPts val="0"/>
                </a:spcAft>
                <a:buClr>
                  <a:schemeClr val="lt1"/>
                </a:buClr>
                <a:buSzPts val="1800"/>
                <a:buFont typeface="Arial"/>
                <a:buNone/>
              </a:pPr>
              <a:r>
                <a:rPr lang="en" sz="1800">
                  <a:solidFill>
                    <a:schemeClr val="lt1"/>
                  </a:solidFill>
                  <a:latin typeface="Calibri"/>
                  <a:ea typeface="Calibri"/>
                  <a:cs typeface="Calibri"/>
                  <a:sym typeface="Calibri"/>
                </a:rPr>
                <a:t>Teacher Content Knowledge</a:t>
              </a:r>
              <a:endParaRPr sz="1800">
                <a:solidFill>
                  <a:schemeClr val="lt1"/>
                </a:solidFill>
                <a:latin typeface="Calibri"/>
                <a:ea typeface="Calibri"/>
                <a:cs typeface="Calibri"/>
                <a:sym typeface="Calibri"/>
              </a:endParaRPr>
            </a:p>
          </p:txBody>
        </p:sp>
      </p:grpSp>
      <p:sp>
        <p:nvSpPr>
          <p:cNvPr id="717" name="Google Shape;717;g2edf3ecb708_0_2213"/>
          <p:cNvSpPr/>
          <p:nvPr/>
        </p:nvSpPr>
        <p:spPr>
          <a:xfrm>
            <a:off x="5633402" y="3525816"/>
            <a:ext cx="339600" cy="397200"/>
          </a:xfrm>
          <a:prstGeom prst="rightArrow">
            <a:avLst>
              <a:gd name="adj1" fmla="val 60000"/>
              <a:gd name="adj2" fmla="val 50000"/>
            </a:avLst>
          </a:prstGeom>
          <a:solidFill>
            <a:srgbClr val="B7B7B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18" name="Google Shape;718;g2edf3ecb708_0_2213"/>
          <p:cNvSpPr txBox="1"/>
          <p:nvPr/>
        </p:nvSpPr>
        <p:spPr>
          <a:xfrm>
            <a:off x="6730625" y="10475"/>
            <a:ext cx="24132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9-11</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2edf3ecb708_0_222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724" name="Google Shape;724;g2edf3ecb708_0_2229"/>
          <p:cNvSpPr txBox="1"/>
          <p:nvPr/>
        </p:nvSpPr>
        <p:spPr>
          <a:xfrm>
            <a:off x="590625" y="1751050"/>
            <a:ext cx="4743900" cy="25665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162"/>
              <a:buFont typeface="Arial"/>
              <a:buNone/>
            </a:pPr>
            <a:r>
              <a:rPr lang="en" sz="1800" b="1" i="0" u="none" strike="noStrike" cap="none" dirty="0">
                <a:solidFill>
                  <a:schemeClr val="dk2"/>
                </a:solidFill>
                <a:latin typeface="Public Sans"/>
                <a:ea typeface="Public Sans"/>
                <a:cs typeface="Public Sans"/>
                <a:sym typeface="Public Sans"/>
              </a:rPr>
              <a:t>Clip time</a:t>
            </a:r>
            <a:r>
              <a:rPr lang="en" sz="1800" b="0" i="0" u="none" strike="noStrike" cap="none" dirty="0">
                <a:solidFill>
                  <a:schemeClr val="dk2"/>
                </a:solidFill>
                <a:latin typeface="Public Sans"/>
                <a:ea typeface="Public Sans"/>
                <a:cs typeface="Public Sans"/>
                <a:sym typeface="Public Sans"/>
              </a:rPr>
              <a:t>: 4:11</a:t>
            </a:r>
            <a:endParaRPr sz="1800" b="0" i="0" u="none" strike="noStrike" cap="none" dirty="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dirty="0">
                <a:solidFill>
                  <a:schemeClr val="dk2"/>
                </a:solidFill>
                <a:latin typeface="Public Sans"/>
                <a:ea typeface="Public Sans"/>
                <a:cs typeface="Public Sans"/>
                <a:sym typeface="Public Sans"/>
              </a:rPr>
              <a:t>Content</a:t>
            </a:r>
            <a:r>
              <a:rPr lang="en" sz="1800" b="0" i="0" u="none" strike="noStrike" cap="none" dirty="0">
                <a:solidFill>
                  <a:schemeClr val="dk2"/>
                </a:solidFill>
                <a:latin typeface="Public Sans"/>
                <a:ea typeface="Public Sans"/>
                <a:cs typeface="Public Sans"/>
                <a:sym typeface="Public Sans"/>
              </a:rPr>
              <a:t>: Middle School ELA</a:t>
            </a:r>
            <a:endParaRPr sz="1800" b="0" i="0" u="none" strike="noStrike" cap="none" dirty="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dirty="0">
                <a:solidFill>
                  <a:schemeClr val="dk2"/>
                </a:solidFill>
                <a:latin typeface="Public Sans"/>
                <a:ea typeface="Public Sans"/>
                <a:cs typeface="Public Sans"/>
                <a:sym typeface="Public Sans"/>
              </a:rPr>
              <a:t>Modality</a:t>
            </a:r>
            <a:r>
              <a:rPr lang="en" sz="1800" b="0" i="0" u="none" strike="noStrike" cap="none" dirty="0">
                <a:solidFill>
                  <a:schemeClr val="dk2"/>
                </a:solidFill>
                <a:latin typeface="Public Sans"/>
                <a:ea typeface="Public Sans"/>
                <a:cs typeface="Public Sans"/>
                <a:sym typeface="Public Sans"/>
              </a:rPr>
              <a:t>: In Person</a:t>
            </a:r>
            <a:endParaRPr sz="1800" b="0" i="0" u="none" strike="noStrike" cap="none" dirty="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162"/>
              <a:buFont typeface="Arial"/>
              <a:buNone/>
            </a:pPr>
            <a:r>
              <a:rPr lang="en" sz="1800" b="1" i="0" u="none" strike="noStrike" cap="none" dirty="0">
                <a:solidFill>
                  <a:schemeClr val="dk2"/>
                </a:solidFill>
                <a:latin typeface="Public Sans"/>
                <a:ea typeface="Public Sans"/>
                <a:cs typeface="Public Sans"/>
                <a:sym typeface="Public Sans"/>
              </a:rPr>
              <a:t>Your Role</a:t>
            </a:r>
            <a:r>
              <a:rPr lang="en" sz="1800" b="0" i="0" u="none" strike="noStrike" cap="none" dirty="0">
                <a:solidFill>
                  <a:schemeClr val="dk2"/>
                </a:solidFill>
                <a:latin typeface="Public Sans"/>
                <a:ea typeface="Public Sans"/>
                <a:cs typeface="Public Sans"/>
                <a:sym typeface="Public Sans"/>
              </a:rPr>
              <a:t>:</a:t>
            </a:r>
            <a:r>
              <a:rPr lang="en" sz="1800" b="1" i="0" u="none" strike="noStrike" cap="none" dirty="0">
                <a:solidFill>
                  <a:schemeClr val="dk2"/>
                </a:solidFill>
                <a:latin typeface="Public Sans"/>
                <a:ea typeface="Public Sans"/>
                <a:cs typeface="Public Sans"/>
                <a:sym typeface="Public Sans"/>
              </a:rPr>
              <a:t> </a:t>
            </a:r>
            <a:r>
              <a:rPr lang="en" sz="1800" b="0" i="0" u="none" strike="noStrike" cap="none" dirty="0">
                <a:solidFill>
                  <a:schemeClr val="dk2"/>
                </a:solidFill>
                <a:latin typeface="Public Sans"/>
                <a:ea typeface="Public Sans"/>
                <a:cs typeface="Public Sans"/>
                <a:sym typeface="Public Sans"/>
              </a:rPr>
              <a:t>Gather </a:t>
            </a:r>
            <a:r>
              <a:rPr lang="en" sz="1800" dirty="0">
                <a:solidFill>
                  <a:schemeClr val="dk2"/>
                </a:solidFill>
                <a:latin typeface="Public Sans"/>
                <a:ea typeface="Public Sans"/>
                <a:cs typeface="Public Sans"/>
                <a:sym typeface="Public Sans"/>
              </a:rPr>
              <a:t>teacher </a:t>
            </a:r>
            <a:r>
              <a:rPr lang="en" sz="1800" b="0" i="0" u="none" strike="noStrike" cap="none" dirty="0">
                <a:solidFill>
                  <a:schemeClr val="dk2"/>
                </a:solidFill>
                <a:latin typeface="Public Sans"/>
                <a:ea typeface="Public Sans"/>
                <a:cs typeface="Public Sans"/>
                <a:sym typeface="Public Sans"/>
              </a:rPr>
              <a:t>and student evidence for </a:t>
            </a:r>
            <a:r>
              <a:rPr lang="en" sz="1800" b="1" i="0" u="none" strike="noStrike" cap="none" dirty="0">
                <a:solidFill>
                  <a:schemeClr val="dk2"/>
                </a:solidFill>
                <a:latin typeface="Public Sans"/>
                <a:ea typeface="Public Sans"/>
                <a:cs typeface="Public Sans"/>
                <a:sym typeface="Public Sans"/>
              </a:rPr>
              <a:t>Standards and Objectives</a:t>
            </a:r>
            <a:r>
              <a:rPr lang="en" sz="1800" b="0" i="0" u="none" strike="noStrike" cap="none" dirty="0">
                <a:solidFill>
                  <a:schemeClr val="dk2"/>
                </a:solidFill>
                <a:latin typeface="Public Sans"/>
                <a:ea typeface="Public Sans"/>
                <a:cs typeface="Public Sans"/>
                <a:sym typeface="Public Sans"/>
              </a:rPr>
              <a:t>, </a:t>
            </a:r>
            <a:r>
              <a:rPr lang="en" sz="1800" b="1" i="0" u="none" strike="noStrike" cap="none" dirty="0">
                <a:solidFill>
                  <a:schemeClr val="dk2"/>
                </a:solidFill>
                <a:latin typeface="Public Sans"/>
                <a:ea typeface="Public Sans"/>
                <a:cs typeface="Public Sans"/>
                <a:sym typeface="Public Sans"/>
              </a:rPr>
              <a:t>Teacher Content Knowledge</a:t>
            </a:r>
            <a:r>
              <a:rPr lang="en" sz="1800" b="0" i="0" u="none" strike="noStrike" cap="none" dirty="0">
                <a:solidFill>
                  <a:schemeClr val="dk2"/>
                </a:solidFill>
                <a:latin typeface="Public Sans"/>
                <a:ea typeface="Public Sans"/>
                <a:cs typeface="Public Sans"/>
                <a:sym typeface="Public Sans"/>
              </a:rPr>
              <a:t>, and </a:t>
            </a:r>
            <a:r>
              <a:rPr lang="en" sz="1800" b="1" i="0" u="none" strike="noStrike" cap="none" dirty="0">
                <a:solidFill>
                  <a:schemeClr val="dk2"/>
                </a:solidFill>
                <a:latin typeface="Public Sans"/>
                <a:ea typeface="Public Sans"/>
                <a:cs typeface="Public Sans"/>
                <a:sym typeface="Public Sans"/>
              </a:rPr>
              <a:t>Expectations</a:t>
            </a:r>
            <a:endParaRPr sz="1800" b="1" i="0" u="none" strike="noStrike" cap="none" dirty="0">
              <a:solidFill>
                <a:schemeClr val="dk2"/>
              </a:solidFill>
              <a:latin typeface="Public Sans"/>
              <a:ea typeface="Public Sans"/>
              <a:cs typeface="Public Sans"/>
              <a:sym typeface="Public Sans"/>
            </a:endParaRPr>
          </a:p>
        </p:txBody>
      </p:sp>
      <p:sp>
        <p:nvSpPr>
          <p:cNvPr id="725" name="Google Shape;725;g2edf3ecb708_0_2229"/>
          <p:cNvSpPr txBox="1"/>
          <p:nvPr/>
        </p:nvSpPr>
        <p:spPr>
          <a:xfrm>
            <a:off x="455809" y="533055"/>
            <a:ext cx="8232300" cy="10737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3259"/>
              <a:buFont typeface="Calibri"/>
              <a:buNone/>
            </a:pPr>
            <a:r>
              <a:rPr lang="en" sz="2400" b="1" i="0" strike="noStrike" cap="none" dirty="0">
                <a:solidFill>
                  <a:schemeClr val="dk1"/>
                </a:solidFill>
                <a:latin typeface="Public Sans"/>
                <a:ea typeface="Public Sans"/>
                <a:cs typeface="Public Sans"/>
                <a:sym typeface="Public Sans"/>
              </a:rPr>
              <a:t>Observe a </a:t>
            </a:r>
            <a:r>
              <a:rPr lang="en" sz="2400" b="1" dirty="0">
                <a:solidFill>
                  <a:schemeClr val="dk1"/>
                </a:solidFill>
                <a:latin typeface="Public Sans"/>
                <a:ea typeface="Public Sans"/>
                <a:cs typeface="Public Sans"/>
                <a:sym typeface="Public Sans"/>
              </a:rPr>
              <a:t>V</a:t>
            </a:r>
            <a:r>
              <a:rPr lang="en" sz="2400" b="1" i="0" strike="noStrike" cap="none" dirty="0">
                <a:solidFill>
                  <a:schemeClr val="dk1"/>
                </a:solidFill>
                <a:latin typeface="Public Sans"/>
                <a:ea typeface="Public Sans"/>
                <a:cs typeface="Public Sans"/>
                <a:sym typeface="Public Sans"/>
              </a:rPr>
              <a:t>ideo </a:t>
            </a:r>
            <a:r>
              <a:rPr lang="en" sz="2400" b="1" dirty="0">
                <a:solidFill>
                  <a:schemeClr val="dk1"/>
                </a:solidFill>
                <a:latin typeface="Public Sans"/>
                <a:ea typeface="Public Sans"/>
                <a:cs typeface="Public Sans"/>
                <a:sym typeface="Public Sans"/>
              </a:rPr>
              <a:t>L</a:t>
            </a:r>
            <a:r>
              <a:rPr lang="en" sz="2400" b="1" i="0" strike="noStrike" cap="none" dirty="0">
                <a:solidFill>
                  <a:schemeClr val="dk1"/>
                </a:solidFill>
                <a:latin typeface="Public Sans"/>
                <a:ea typeface="Public Sans"/>
                <a:cs typeface="Public Sans"/>
                <a:sym typeface="Public Sans"/>
              </a:rPr>
              <a:t>esson </a:t>
            </a:r>
            <a:r>
              <a:rPr lang="en" sz="2400" b="1" dirty="0">
                <a:solidFill>
                  <a:schemeClr val="dk1"/>
                </a:solidFill>
                <a:latin typeface="Public Sans"/>
                <a:ea typeface="Public Sans"/>
                <a:cs typeface="Public Sans"/>
                <a:sym typeface="Public Sans"/>
              </a:rPr>
              <a:t>C</a:t>
            </a:r>
            <a:r>
              <a:rPr lang="en" sz="2400" b="1" i="0" strike="noStrike" cap="none" dirty="0">
                <a:solidFill>
                  <a:schemeClr val="dk1"/>
                </a:solidFill>
                <a:latin typeface="Public Sans"/>
                <a:ea typeface="Public Sans"/>
                <a:cs typeface="Public Sans"/>
                <a:sym typeface="Public Sans"/>
              </a:rPr>
              <a:t>lip and </a:t>
            </a:r>
            <a:r>
              <a:rPr lang="en" sz="2400" b="1" dirty="0">
                <a:solidFill>
                  <a:schemeClr val="dk1"/>
                </a:solidFill>
                <a:latin typeface="Public Sans"/>
                <a:ea typeface="Public Sans"/>
                <a:cs typeface="Public Sans"/>
                <a:sym typeface="Public Sans"/>
              </a:rPr>
              <a:t>C</a:t>
            </a:r>
            <a:r>
              <a:rPr lang="en" sz="2400" b="1" i="0" strike="noStrike" cap="none" dirty="0">
                <a:solidFill>
                  <a:schemeClr val="dk1"/>
                </a:solidFill>
                <a:latin typeface="Public Sans"/>
                <a:ea typeface="Public Sans"/>
                <a:cs typeface="Public Sans"/>
                <a:sym typeface="Public Sans"/>
              </a:rPr>
              <a:t>apture </a:t>
            </a:r>
            <a:r>
              <a:rPr lang="en" sz="2400" b="1" dirty="0">
                <a:solidFill>
                  <a:schemeClr val="dk1"/>
                </a:solidFill>
                <a:latin typeface="Public Sans"/>
                <a:ea typeface="Public Sans"/>
                <a:cs typeface="Public Sans"/>
                <a:sym typeface="Public Sans"/>
              </a:rPr>
              <a:t>E</a:t>
            </a:r>
            <a:r>
              <a:rPr lang="en" sz="2400" b="1" i="0" strike="noStrike" cap="none" dirty="0">
                <a:solidFill>
                  <a:schemeClr val="dk1"/>
                </a:solidFill>
                <a:latin typeface="Public Sans"/>
                <a:ea typeface="Public Sans"/>
                <a:cs typeface="Public Sans"/>
                <a:sym typeface="Public Sans"/>
              </a:rPr>
              <a:t>vidence for </a:t>
            </a:r>
            <a:r>
              <a:rPr lang="en" sz="2400" b="1" i="1" strike="noStrike" cap="none" dirty="0">
                <a:solidFill>
                  <a:schemeClr val="dk1"/>
                </a:solidFill>
                <a:latin typeface="Public Sans"/>
                <a:ea typeface="Public Sans"/>
                <a:cs typeface="Public Sans"/>
                <a:sym typeface="Public Sans"/>
              </a:rPr>
              <a:t>Standards and Objectives</a:t>
            </a:r>
            <a:r>
              <a:rPr lang="en" sz="2400" b="1" i="0" strike="noStrike" cap="none" dirty="0">
                <a:solidFill>
                  <a:schemeClr val="dk1"/>
                </a:solidFill>
                <a:latin typeface="Public Sans"/>
                <a:ea typeface="Public Sans"/>
                <a:cs typeface="Public Sans"/>
                <a:sym typeface="Public Sans"/>
              </a:rPr>
              <a:t>, </a:t>
            </a:r>
            <a:r>
              <a:rPr lang="en" sz="2400" b="1" i="1" strike="noStrike" cap="none" dirty="0">
                <a:solidFill>
                  <a:schemeClr val="dk1"/>
                </a:solidFill>
                <a:latin typeface="Public Sans"/>
                <a:ea typeface="Public Sans"/>
                <a:cs typeface="Public Sans"/>
                <a:sym typeface="Public Sans"/>
              </a:rPr>
              <a:t>Teacher Content Knowledge</a:t>
            </a:r>
            <a:r>
              <a:rPr lang="en" sz="2400" b="1" i="0" strike="noStrike" cap="none" dirty="0">
                <a:solidFill>
                  <a:schemeClr val="dk1"/>
                </a:solidFill>
                <a:latin typeface="Public Sans"/>
                <a:ea typeface="Public Sans"/>
                <a:cs typeface="Public Sans"/>
                <a:sym typeface="Public Sans"/>
              </a:rPr>
              <a:t>, and </a:t>
            </a:r>
            <a:r>
              <a:rPr lang="en" sz="2400" b="1" i="1" strike="noStrike" cap="none" dirty="0">
                <a:solidFill>
                  <a:schemeClr val="dk1"/>
                </a:solidFill>
                <a:latin typeface="Public Sans"/>
                <a:ea typeface="Public Sans"/>
                <a:cs typeface="Public Sans"/>
                <a:sym typeface="Public Sans"/>
              </a:rPr>
              <a:t>Expectations</a:t>
            </a:r>
            <a:endParaRPr sz="1000" dirty="0">
              <a:solidFill>
                <a:schemeClr val="dk1"/>
              </a:solidFill>
            </a:endParaRPr>
          </a:p>
        </p:txBody>
      </p:sp>
      <p:sp>
        <p:nvSpPr>
          <p:cNvPr id="726" name="Google Shape;726;g2edf3ecb708_0_2229"/>
          <p:cNvSpPr txBox="1"/>
          <p:nvPr/>
        </p:nvSpPr>
        <p:spPr>
          <a:xfrm>
            <a:off x="6804125" y="10475"/>
            <a:ext cx="23397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9-11</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pic>
        <p:nvPicPr>
          <p:cNvPr id="727" name="Google Shape;727;g2edf3ecb708_0_2229" title="3. LER Teacher Training_Clip 3_SO TCK EX.cc.mp4">
            <a:hlinkClick r:id="rId3"/>
          </p:cNvPr>
          <p:cNvPicPr preferRelativeResize="0"/>
          <p:nvPr/>
        </p:nvPicPr>
        <p:blipFill>
          <a:blip r:embed="rId4">
            <a:alphaModFix/>
          </a:blip>
          <a:stretch>
            <a:fillRect/>
          </a:stretch>
        </p:blipFill>
        <p:spPr>
          <a:xfrm>
            <a:off x="5334525" y="1756427"/>
            <a:ext cx="3504677" cy="19713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animEffect transition="in" filter="fade">
                                      <p:cBhvr>
                                        <p:cTn id="7"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2edf3ecb708_0_223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
        <p:nvSpPr>
          <p:cNvPr id="733" name="Google Shape;733;g2edf3ecb708_0_2237"/>
          <p:cNvSpPr txBox="1"/>
          <p:nvPr/>
        </p:nvSpPr>
        <p:spPr>
          <a:xfrm>
            <a:off x="359115" y="1503933"/>
            <a:ext cx="8258700" cy="3179400"/>
          </a:xfrm>
          <a:prstGeom prst="rect">
            <a:avLst/>
          </a:prstGeom>
          <a:noFill/>
          <a:ln>
            <a:noFill/>
          </a:ln>
        </p:spPr>
        <p:txBody>
          <a:bodyPr spcFirstLastPara="1" wrap="square" lIns="68550" tIns="34275" rIns="68550" bIns="34275" anchor="t" anchorCtr="0">
            <a:normAutofit/>
          </a:bodyPr>
          <a:lstStyle/>
          <a:p>
            <a:pPr marL="381000" marR="0" lvl="0" indent="-279400" algn="l" rtl="0">
              <a:lnSpc>
                <a:spcPct val="100000"/>
              </a:lnSpc>
              <a:spcBef>
                <a:spcPts val="0"/>
              </a:spcBef>
              <a:spcAft>
                <a:spcPts val="0"/>
              </a:spcAft>
              <a:buClr>
                <a:schemeClr val="dk2"/>
              </a:buClr>
              <a:buSzPts val="1800"/>
              <a:buFont typeface="Calibri"/>
              <a:buChar char="●"/>
            </a:pPr>
            <a:r>
              <a:rPr lang="en" sz="1800">
                <a:solidFill>
                  <a:schemeClr val="dk2"/>
                </a:solidFill>
                <a:latin typeface="Public Sans"/>
                <a:ea typeface="Public Sans"/>
                <a:cs typeface="Public Sans"/>
                <a:sym typeface="Public Sans"/>
              </a:rPr>
              <a:t>What evidence did you capture for </a:t>
            </a:r>
            <a:r>
              <a:rPr lang="en" sz="1800" b="1">
                <a:solidFill>
                  <a:schemeClr val="dk2"/>
                </a:solidFill>
                <a:latin typeface="Public Sans"/>
                <a:ea typeface="Public Sans"/>
                <a:cs typeface="Public Sans"/>
                <a:sym typeface="Public Sans"/>
              </a:rPr>
              <a:t>Standards and Objectives</a:t>
            </a:r>
            <a:r>
              <a:rPr lang="en" sz="1800">
                <a:solidFill>
                  <a:schemeClr val="dk2"/>
                </a:solidFill>
                <a:latin typeface="Public Sans"/>
                <a:ea typeface="Public Sans"/>
                <a:cs typeface="Public Sans"/>
                <a:sym typeface="Public Sans"/>
              </a:rPr>
              <a:t>,</a:t>
            </a:r>
            <a:r>
              <a:rPr lang="en" sz="1800" b="1">
                <a:solidFill>
                  <a:schemeClr val="dk2"/>
                </a:solidFill>
                <a:latin typeface="Public Sans"/>
                <a:ea typeface="Public Sans"/>
                <a:cs typeface="Public Sans"/>
                <a:sym typeface="Public Sans"/>
              </a:rPr>
              <a:t> Teacher Content Knowledge</a:t>
            </a:r>
            <a:r>
              <a:rPr lang="en" sz="1800">
                <a:solidFill>
                  <a:schemeClr val="dk2"/>
                </a:solidFill>
                <a:latin typeface="Public Sans"/>
                <a:ea typeface="Public Sans"/>
                <a:cs typeface="Public Sans"/>
                <a:sym typeface="Public Sans"/>
              </a:rPr>
              <a:t>, and </a:t>
            </a:r>
            <a:r>
              <a:rPr lang="en" sz="1800" b="1">
                <a:solidFill>
                  <a:schemeClr val="dk2"/>
                </a:solidFill>
                <a:latin typeface="Public Sans"/>
                <a:ea typeface="Public Sans"/>
                <a:cs typeface="Public Sans"/>
                <a:sym typeface="Public Sans"/>
              </a:rPr>
              <a:t>Expectations</a:t>
            </a:r>
            <a:r>
              <a:rPr lang="en" sz="1800">
                <a:solidFill>
                  <a:schemeClr val="dk2"/>
                </a:solidFill>
                <a:latin typeface="Public Sans"/>
                <a:ea typeface="Public Sans"/>
                <a:cs typeface="Public Sans"/>
                <a:sym typeface="Public Sans"/>
              </a:rPr>
              <a:t>? </a:t>
            </a:r>
            <a:endParaRPr sz="1800">
              <a:solidFill>
                <a:schemeClr val="dk2"/>
              </a:solidFill>
              <a:latin typeface="Public Sans"/>
              <a:ea typeface="Public Sans"/>
              <a:cs typeface="Public Sans"/>
              <a:sym typeface="Public Sans"/>
            </a:endParaRPr>
          </a:p>
          <a:p>
            <a:pPr marL="457200" lvl="0" indent="-342900" algn="l" rtl="0">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What similarities do you notice between the evidence you captured and the elements of effective instruction on your placemat consensus map?</a:t>
            </a: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None/>
            </a:pP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385463"/>
              </a:buClr>
              <a:buSzPts val="1800"/>
              <a:buFont typeface="Arial"/>
              <a:buNone/>
            </a:pPr>
            <a:endParaRPr sz="1800" b="0" i="0" u="none" strike="noStrike" cap="none">
              <a:solidFill>
                <a:srgbClr val="385463"/>
              </a:solidFill>
              <a:latin typeface="Public Sans"/>
              <a:ea typeface="Public Sans"/>
              <a:cs typeface="Public Sans"/>
              <a:sym typeface="Public Sans"/>
            </a:endParaRPr>
          </a:p>
          <a:p>
            <a:pPr marL="457200" marR="0" lvl="0" indent="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734" name="Google Shape;734;g2edf3ecb708_0_2237"/>
          <p:cNvSpPr txBox="1"/>
          <p:nvPr/>
        </p:nvSpPr>
        <p:spPr>
          <a:xfrm>
            <a:off x="514350" y="698049"/>
            <a:ext cx="8404200" cy="5901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chemeClr val="lt2"/>
              </a:buClr>
              <a:buSzPts val="4400"/>
              <a:buFont typeface="Calibri"/>
              <a:buNone/>
            </a:pPr>
            <a:r>
              <a:rPr lang="en" sz="2800" b="1">
                <a:solidFill>
                  <a:schemeClr val="dk1"/>
                </a:solidFill>
                <a:latin typeface="Public Sans"/>
                <a:ea typeface="Public Sans"/>
                <a:cs typeface="Public Sans"/>
                <a:sym typeface="Public Sans"/>
              </a:rPr>
              <a:t>Review and Discuss Evidence Collected with Your Table Group</a:t>
            </a:r>
            <a:endParaRPr sz="2400">
              <a:solidFill>
                <a:schemeClr val="dk1"/>
              </a:solidFill>
              <a:latin typeface="Public Sans"/>
              <a:ea typeface="Public Sans"/>
              <a:cs typeface="Public Sans"/>
              <a:sym typeface="Public Sans"/>
            </a:endParaRPr>
          </a:p>
          <a:p>
            <a:pPr marL="0" marR="0" lvl="0" indent="0" algn="ctr" rtl="0">
              <a:lnSpc>
                <a:spcPct val="90000"/>
              </a:lnSpc>
              <a:spcBef>
                <a:spcPts val="0"/>
              </a:spcBef>
              <a:spcAft>
                <a:spcPts val="0"/>
              </a:spcAft>
              <a:buClr>
                <a:srgbClr val="385463"/>
              </a:buClr>
              <a:buSzPts val="4889"/>
              <a:buFont typeface="Calibri"/>
              <a:buNone/>
            </a:pPr>
            <a:endParaRPr sz="2400" b="1" i="0" u="none" strike="noStrike" cap="none">
              <a:solidFill>
                <a:srgbClr val="385463"/>
              </a:solidFill>
              <a:latin typeface="Public Sans"/>
              <a:ea typeface="Public Sans"/>
              <a:cs typeface="Public Sans"/>
              <a:sym typeface="Public Sans"/>
            </a:endParaRPr>
          </a:p>
        </p:txBody>
      </p:sp>
      <p:sp>
        <p:nvSpPr>
          <p:cNvPr id="735" name="Google Shape;735;g2edf3ecb708_0_2237"/>
          <p:cNvSpPr txBox="1"/>
          <p:nvPr/>
        </p:nvSpPr>
        <p:spPr>
          <a:xfrm>
            <a:off x="6818800" y="10475"/>
            <a:ext cx="2325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9–11</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2edf3ecb708_0_224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Evidence for Middle School ELA Clip</a:t>
            </a:r>
            <a:endParaRPr/>
          </a:p>
        </p:txBody>
      </p:sp>
      <p:sp>
        <p:nvSpPr>
          <p:cNvPr id="741" name="Google Shape;741;g2edf3ecb708_0_224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graphicFrame>
        <p:nvGraphicFramePr>
          <p:cNvPr id="742" name="Google Shape;742;g2edf3ecb708_0_2244"/>
          <p:cNvGraphicFramePr/>
          <p:nvPr/>
        </p:nvGraphicFramePr>
        <p:xfrm>
          <a:off x="248138" y="900025"/>
          <a:ext cx="8672400" cy="4053780"/>
        </p:xfrm>
        <a:graphic>
          <a:graphicData uri="http://schemas.openxmlformats.org/drawingml/2006/table">
            <a:tbl>
              <a:tblPr>
                <a:noFill/>
                <a:tableStyleId>{25AC75E2-7B15-4955-91EF-E2794479CF78}</a:tableStyleId>
              </a:tblPr>
              <a:tblGrid>
                <a:gridCol w="2511850">
                  <a:extLst>
                    <a:ext uri="{9D8B030D-6E8A-4147-A177-3AD203B41FA5}">
                      <a16:colId xmlns:a16="http://schemas.microsoft.com/office/drawing/2014/main" val="20000"/>
                    </a:ext>
                  </a:extLst>
                </a:gridCol>
                <a:gridCol w="3057625">
                  <a:extLst>
                    <a:ext uri="{9D8B030D-6E8A-4147-A177-3AD203B41FA5}">
                      <a16:colId xmlns:a16="http://schemas.microsoft.com/office/drawing/2014/main" val="20001"/>
                    </a:ext>
                  </a:extLst>
                </a:gridCol>
                <a:gridCol w="3102925">
                  <a:extLst>
                    <a:ext uri="{9D8B030D-6E8A-4147-A177-3AD203B41FA5}">
                      <a16:colId xmlns:a16="http://schemas.microsoft.com/office/drawing/2014/main" val="20002"/>
                    </a:ext>
                  </a:extLst>
                </a:gridCol>
              </a:tblGrid>
              <a:tr h="359475">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Standards and Objectives</a:t>
                      </a:r>
                      <a:endParaRPr sz="1200" b="1">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Teacher Content Knowledge</a:t>
                      </a:r>
                      <a:endParaRPr sz="1200" b="1">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Expectations</a:t>
                      </a:r>
                      <a:endParaRPr sz="1200" b="1">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1069475">
                <a:tc rowSpan="3">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Expectations are aligned to the depth and rigor of the state standards when the teacher says,</a:t>
                      </a:r>
                      <a:r>
                        <a:rPr lang="en" sz="1000">
                          <a:solidFill>
                            <a:srgbClr val="4E4E51"/>
                          </a:solidFill>
                          <a:latin typeface="Public Sans"/>
                          <a:ea typeface="Public Sans"/>
                          <a:cs typeface="Public Sans"/>
                          <a:sym typeface="Public Sans"/>
                        </a:rPr>
                        <a:t>“...we’ve got a sample expository paragraph…when we write our expository paragraphs, we start off with a topic sentence, then we give supporting details, and commentary. So, let’s see if we can find that in your sample paragraph on your screen (exemplar expository paragraph).”</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Expectations for student performance are clear when </a:t>
                      </a:r>
                      <a:r>
                        <a:rPr lang="en" sz="1000">
                          <a:solidFill>
                            <a:srgbClr val="4E4E51"/>
                          </a:solidFill>
                          <a:latin typeface="Public Sans"/>
                          <a:ea typeface="Public Sans"/>
                          <a:cs typeface="Public Sans"/>
                          <a:sym typeface="Public Sans"/>
                        </a:rPr>
                        <a:t>the students co-construct the success criteria of an expository paragraph with the teacher, and these are charted by the teacher for students to reference.</a:t>
                      </a:r>
                      <a:endParaRPr sz="1000">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teacher displays accurate content knowledge and understanding of state standards when she says,</a:t>
                      </a:r>
                      <a:r>
                        <a:rPr lang="en" sz="1000">
                          <a:solidFill>
                            <a:srgbClr val="4E4E51"/>
                          </a:solidFill>
                          <a:latin typeface="Public Sans"/>
                          <a:ea typeface="Public Sans"/>
                          <a:cs typeface="Public Sans"/>
                          <a:sym typeface="Public Sans"/>
                        </a:rPr>
                        <a:t>“...we’ve got a sample expository paragraph…when we write our expository paragraphs, we start off with a topic sentence, then we give supporting details, and commentary.” </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teacher implements subject-specific instructional strategies to enhance student content knowledge when she continues…</a:t>
                      </a:r>
                      <a:r>
                        <a:rPr lang="en" sz="1000">
                          <a:solidFill>
                            <a:srgbClr val="4E4E51"/>
                          </a:solidFill>
                          <a:latin typeface="Public Sans"/>
                          <a:ea typeface="Public Sans"/>
                          <a:cs typeface="Public Sans"/>
                          <a:sym typeface="Public Sans"/>
                        </a:rPr>
                        <a:t> “So, let’s see if we can find that in your sample paragraph on your screen (exemplar expository paragraph).”</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teacher also displays accurate content knowledge and understanding of state standards when she responds to a student during class discussion…</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S: “You gave quotes from the story.”</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T: “Good. And what do we call that?...Text evidence.”</a:t>
                      </a:r>
                      <a:endParaRPr sz="1000">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teacher engages students in learning with clear and rigorous academic expectations and uses aligned high quality materials for students to access when she says…</a:t>
                      </a:r>
                      <a:r>
                        <a:rPr lang="en" sz="1000">
                          <a:solidFill>
                            <a:srgbClr val="4E4E51"/>
                          </a:solidFill>
                          <a:latin typeface="Public Sans"/>
                          <a:ea typeface="Public Sans"/>
                          <a:cs typeface="Public Sans"/>
                          <a:sym typeface="Public Sans"/>
                        </a:rPr>
                        <a:t> T:“What did I do in that topic sentence? What did I tell you as the reader in the topic sentence?...I want to break our criteria down a little more specifically.”</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S: “You were explaining what the whole paragraph was going to be about.”</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T: “OK, so I introduced the paragraph, right? …And I really did one more thing. Can anybody besides that table answer?”</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S: “Like how it made it happen. How it made the conflict happen.”</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teacher encourages students to learn from mistakes…</a:t>
                      </a:r>
                      <a:r>
                        <a:rPr lang="en" sz="1000">
                          <a:solidFill>
                            <a:srgbClr val="4E4E51"/>
                          </a:solidFill>
                          <a:latin typeface="Public Sans"/>
                          <a:ea typeface="Public Sans"/>
                          <a:cs typeface="Public Sans"/>
                          <a:sym typeface="Public Sans"/>
                        </a:rPr>
                        <a:t>Students were asked to think about the part of the expository writing that gave them trouble. As an exit ticket, they placed a post-it note with their name on it in the section of the class criteria chart where they struggled. (T: “Thanks for being honest, even though you were the only one.”)</a:t>
                      </a:r>
                      <a:endParaRPr sz="1000">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437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3720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2edf3ecb708_0_2313"/>
          <p:cNvSpPr txBox="1"/>
          <p:nvPr/>
        </p:nvSpPr>
        <p:spPr>
          <a:xfrm>
            <a:off x="371100" y="1680760"/>
            <a:ext cx="8401800" cy="3363600"/>
          </a:xfrm>
          <a:prstGeom prst="rect">
            <a:avLst/>
          </a:prstGeom>
          <a:noFill/>
          <a:ln>
            <a:noFill/>
          </a:ln>
        </p:spPr>
        <p:txBody>
          <a:bodyPr spcFirstLastPara="1" wrap="square" lIns="68550" tIns="34275" rIns="68550" bIns="34275" anchor="t" anchorCtr="0">
            <a:normAutofit/>
          </a:bodyPr>
          <a:lstStyle/>
          <a:p>
            <a:pPr marL="457200" lvl="0" indent="-342900" algn="l" rtl="0">
              <a:lnSpc>
                <a:spcPct val="100000"/>
              </a:lnSpc>
              <a:spcBef>
                <a:spcPts val="0"/>
              </a:spcBef>
              <a:spcAft>
                <a:spcPts val="0"/>
              </a:spcAft>
              <a:buClr>
                <a:schemeClr val="dk2"/>
              </a:buClr>
              <a:buSzPts val="1800"/>
              <a:buFont typeface="Public Sans"/>
              <a:buAutoNum type="arabicPeriod"/>
            </a:pPr>
            <a:r>
              <a:rPr lang="en" sz="1800" b="1">
                <a:solidFill>
                  <a:schemeClr val="dk2"/>
                </a:solidFill>
                <a:latin typeface="Public Sans"/>
                <a:ea typeface="Public Sans"/>
                <a:cs typeface="Public Sans"/>
                <a:sym typeface="Public Sans"/>
              </a:rPr>
              <a:t>Compare changes in the descriptors </a:t>
            </a:r>
            <a:r>
              <a:rPr lang="en" sz="1800">
                <a:solidFill>
                  <a:schemeClr val="dk2"/>
                </a:solidFill>
                <a:latin typeface="Public Sans"/>
                <a:ea typeface="Public Sans"/>
                <a:cs typeface="Public Sans"/>
                <a:sym typeface="Public Sans"/>
              </a:rPr>
              <a:t>across performance levels, focusing on shifts in frequency vocabulary and the role of student ownership.</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Calibri"/>
              <a:buAutoNum type="arabicPeriod"/>
            </a:pPr>
            <a:r>
              <a:rPr lang="en" sz="1800" b="1">
                <a:solidFill>
                  <a:schemeClr val="dk2"/>
                </a:solidFill>
                <a:latin typeface="Public Sans"/>
                <a:ea typeface="Public Sans"/>
                <a:cs typeface="Public Sans"/>
                <a:sym typeface="Public Sans"/>
              </a:rPr>
              <a:t>Highlight key words </a:t>
            </a:r>
            <a:r>
              <a:rPr lang="en" sz="1800">
                <a:solidFill>
                  <a:schemeClr val="dk2"/>
                </a:solidFill>
                <a:latin typeface="Public Sans"/>
                <a:ea typeface="Public Sans"/>
                <a:cs typeface="Public Sans"/>
                <a:sym typeface="Public Sans"/>
              </a:rPr>
              <a:t>in each descriptor, within the At Expectations/Proficient Level (3). </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Calibri"/>
              <a:buAutoNum type="arabicPeriod"/>
            </a:pPr>
            <a:r>
              <a:rPr lang="en" sz="1800" b="1">
                <a:solidFill>
                  <a:schemeClr val="dk2"/>
                </a:solidFill>
                <a:latin typeface="Public Sans"/>
                <a:ea typeface="Public Sans"/>
                <a:cs typeface="Public Sans"/>
                <a:sym typeface="Public Sans"/>
              </a:rPr>
              <a:t>Identify the essence </a:t>
            </a:r>
            <a:r>
              <a:rPr lang="en" sz="1800">
                <a:solidFill>
                  <a:schemeClr val="dk2"/>
                </a:solidFill>
                <a:latin typeface="Public Sans"/>
                <a:ea typeface="Public Sans"/>
                <a:cs typeface="Public Sans"/>
                <a:sym typeface="Public Sans"/>
              </a:rPr>
              <a:t>of the indicator and record it in 2-3 words</a:t>
            </a:r>
            <a:r>
              <a:rPr lang="en" sz="1800" b="1">
                <a:solidFill>
                  <a:schemeClr val="dk2"/>
                </a:solidFill>
                <a:latin typeface="Public Sans"/>
                <a:ea typeface="Public Sans"/>
                <a:cs typeface="Public Sans"/>
                <a:sym typeface="Public Sans"/>
              </a:rPr>
              <a:t>. </a:t>
            </a:r>
            <a:r>
              <a:rPr lang="en" sz="1800">
                <a:solidFill>
                  <a:schemeClr val="dk2"/>
                </a:solidFill>
                <a:latin typeface="Public Sans"/>
                <a:ea typeface="Public Sans"/>
                <a:cs typeface="Public Sans"/>
                <a:sym typeface="Public Sans"/>
              </a:rPr>
              <a:t> </a:t>
            </a:r>
            <a:endParaRPr sz="1800" b="1">
              <a:solidFill>
                <a:srgbClr val="385463"/>
              </a:solidFill>
              <a:latin typeface="Public Sans"/>
              <a:ea typeface="Public Sans"/>
              <a:cs typeface="Public Sans"/>
              <a:sym typeface="Public Sans"/>
            </a:endParaRPr>
          </a:p>
          <a:p>
            <a:pPr marL="38100" marR="0" lvl="0" indent="0" algn="l" rtl="0">
              <a:lnSpc>
                <a:spcPct val="90000"/>
              </a:lnSpc>
              <a:spcBef>
                <a:spcPts val="1000"/>
              </a:spcBef>
              <a:spcAft>
                <a:spcPts val="0"/>
              </a:spcAft>
              <a:buClr>
                <a:srgbClr val="385463"/>
              </a:buClr>
              <a:buSzPts val="2800"/>
              <a:buFont typeface="Arial"/>
              <a:buNone/>
            </a:pPr>
            <a:endParaRPr sz="1800" b="0" i="0" u="none" strike="noStrike" cap="none">
              <a:solidFill>
                <a:srgbClr val="385463"/>
              </a:solidFill>
              <a:latin typeface="Calibri"/>
              <a:ea typeface="Calibri"/>
              <a:cs typeface="Calibri"/>
              <a:sym typeface="Calibri"/>
            </a:endParaRPr>
          </a:p>
        </p:txBody>
      </p:sp>
      <p:sp>
        <p:nvSpPr>
          <p:cNvPr id="748" name="Google Shape;748;g2edf3ecb708_0_2313"/>
          <p:cNvSpPr txBox="1"/>
          <p:nvPr/>
        </p:nvSpPr>
        <p:spPr>
          <a:xfrm>
            <a:off x="478432" y="493472"/>
            <a:ext cx="8456700" cy="10479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385463"/>
              </a:buClr>
              <a:buSzPts val="3667"/>
              <a:buFont typeface="Calibri"/>
              <a:buNone/>
            </a:pPr>
            <a:r>
              <a:rPr lang="en" sz="2600" b="1" i="0" strike="noStrike" cap="none">
                <a:solidFill>
                  <a:schemeClr val="dk1"/>
                </a:solidFill>
                <a:latin typeface="Public Sans"/>
                <a:ea typeface="Public Sans"/>
                <a:cs typeface="Public Sans"/>
                <a:sym typeface="Public Sans"/>
              </a:rPr>
              <a:t>Analyze the </a:t>
            </a:r>
            <a:r>
              <a:rPr lang="en" sz="2600" b="1">
                <a:solidFill>
                  <a:schemeClr val="dk1"/>
                </a:solidFill>
                <a:latin typeface="Public Sans"/>
                <a:ea typeface="Public Sans"/>
                <a:cs typeface="Public Sans"/>
                <a:sym typeface="Public Sans"/>
              </a:rPr>
              <a:t>I</a:t>
            </a:r>
            <a:r>
              <a:rPr lang="en" sz="2600" b="1" i="0" strike="noStrike" cap="none">
                <a:solidFill>
                  <a:schemeClr val="dk1"/>
                </a:solidFill>
                <a:latin typeface="Public Sans"/>
                <a:ea typeface="Public Sans"/>
                <a:cs typeface="Public Sans"/>
                <a:sym typeface="Public Sans"/>
              </a:rPr>
              <a:t>ndicators </a:t>
            </a:r>
            <a:r>
              <a:rPr lang="en" sz="2600" b="1" i="1" strike="noStrike" cap="none">
                <a:solidFill>
                  <a:schemeClr val="dk1"/>
                </a:solidFill>
                <a:latin typeface="Public Sans"/>
                <a:ea typeface="Public Sans"/>
                <a:cs typeface="Public Sans"/>
                <a:sym typeface="Public Sans"/>
              </a:rPr>
              <a:t>Presenting Instructional Content</a:t>
            </a:r>
            <a:r>
              <a:rPr lang="en" sz="2600" b="1" i="0" strike="noStrike" cap="none">
                <a:solidFill>
                  <a:schemeClr val="dk1"/>
                </a:solidFill>
                <a:latin typeface="Public Sans"/>
                <a:ea typeface="Public Sans"/>
                <a:cs typeface="Public Sans"/>
                <a:sym typeface="Public Sans"/>
              </a:rPr>
              <a:t>, </a:t>
            </a:r>
            <a:r>
              <a:rPr lang="en" sz="2600" b="1" i="1" strike="noStrike" cap="none">
                <a:solidFill>
                  <a:schemeClr val="dk1"/>
                </a:solidFill>
                <a:latin typeface="Public Sans"/>
                <a:ea typeface="Public Sans"/>
                <a:cs typeface="Public Sans"/>
                <a:sym typeface="Public Sans"/>
              </a:rPr>
              <a:t>Lesson Structure and Pacing</a:t>
            </a:r>
            <a:r>
              <a:rPr lang="en" sz="2600" b="1" i="0" strike="noStrike" cap="none">
                <a:solidFill>
                  <a:schemeClr val="dk1"/>
                </a:solidFill>
                <a:latin typeface="Public Sans"/>
                <a:ea typeface="Public Sans"/>
                <a:cs typeface="Public Sans"/>
                <a:sym typeface="Public Sans"/>
              </a:rPr>
              <a:t>, and </a:t>
            </a:r>
            <a:r>
              <a:rPr lang="en" sz="2600" b="1" i="1" strike="noStrike" cap="none">
                <a:solidFill>
                  <a:schemeClr val="dk1"/>
                </a:solidFill>
                <a:latin typeface="Public Sans"/>
                <a:ea typeface="Public Sans"/>
                <a:cs typeface="Public Sans"/>
                <a:sym typeface="Public Sans"/>
              </a:rPr>
              <a:t>Environment</a:t>
            </a:r>
            <a:endParaRPr>
              <a:solidFill>
                <a:schemeClr val="dk1"/>
              </a:solidFill>
            </a:endParaRPr>
          </a:p>
        </p:txBody>
      </p:sp>
      <p:grpSp>
        <p:nvGrpSpPr>
          <p:cNvPr id="749" name="Google Shape;749;g2edf3ecb708_0_2313"/>
          <p:cNvGrpSpPr/>
          <p:nvPr/>
        </p:nvGrpSpPr>
        <p:grpSpPr>
          <a:xfrm>
            <a:off x="1242483" y="3667360"/>
            <a:ext cx="6085219" cy="960750"/>
            <a:chOff x="7143" y="355970"/>
            <a:chExt cx="8113625" cy="1281000"/>
          </a:xfrm>
        </p:grpSpPr>
        <p:sp>
          <p:nvSpPr>
            <p:cNvPr id="750" name="Google Shape;750;g2edf3ecb708_0_2313"/>
            <p:cNvSpPr/>
            <p:nvPr/>
          </p:nvSpPr>
          <p:spPr>
            <a:xfrm>
              <a:off x="7143" y="355970"/>
              <a:ext cx="2135100" cy="1281000"/>
            </a:xfrm>
            <a:prstGeom prst="roundRect">
              <a:avLst>
                <a:gd name="adj" fmla="val 10000"/>
              </a:avLst>
            </a:prstGeom>
            <a:solidFill>
              <a:srgbClr val="1F5D8F"/>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51" name="Google Shape;751;g2edf3ecb708_0_2313"/>
            <p:cNvSpPr txBox="1"/>
            <p:nvPr/>
          </p:nvSpPr>
          <p:spPr>
            <a:xfrm>
              <a:off x="44665" y="393492"/>
              <a:ext cx="2060100" cy="1206000"/>
            </a:xfrm>
            <a:prstGeom prst="rect">
              <a:avLst/>
            </a:prstGeom>
            <a:solidFill>
              <a:srgbClr val="428E9B"/>
            </a:solid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Presenting Instructional Content</a:t>
              </a:r>
              <a:endParaRPr sz="1800" b="0" i="0" u="none" strike="noStrike" cap="none">
                <a:solidFill>
                  <a:srgbClr val="FFFFFF"/>
                </a:solidFill>
                <a:latin typeface="Calibri"/>
                <a:ea typeface="Calibri"/>
                <a:cs typeface="Calibri"/>
                <a:sym typeface="Calibri"/>
              </a:endParaRPr>
            </a:p>
          </p:txBody>
        </p:sp>
        <p:sp>
          <p:nvSpPr>
            <p:cNvPr id="752" name="Google Shape;752;g2edf3ecb708_0_2313"/>
            <p:cNvSpPr/>
            <p:nvPr/>
          </p:nvSpPr>
          <p:spPr>
            <a:xfrm>
              <a:off x="2355850" y="731763"/>
              <a:ext cx="452700" cy="529500"/>
            </a:xfrm>
            <a:prstGeom prst="rightArrow">
              <a:avLst>
                <a:gd name="adj1" fmla="val 60000"/>
                <a:gd name="adj2" fmla="val 50000"/>
              </a:avLst>
            </a:prstGeom>
            <a:solidFill>
              <a:srgbClr val="A8B4C6"/>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53" name="Google Shape;753;g2edf3ecb708_0_2313"/>
            <p:cNvSpPr txBox="1"/>
            <p:nvPr/>
          </p:nvSpPr>
          <p:spPr>
            <a:xfrm>
              <a:off x="2355850" y="83766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25"/>
                <a:buFont typeface="Arial"/>
                <a:buNone/>
              </a:pPr>
              <a:endParaRPr sz="1425" b="0" i="0" u="none" strike="noStrike" cap="none">
                <a:solidFill>
                  <a:srgbClr val="FFFFFF"/>
                </a:solidFill>
                <a:latin typeface="Calibri"/>
                <a:ea typeface="Calibri"/>
                <a:cs typeface="Calibri"/>
                <a:sym typeface="Calibri"/>
              </a:endParaRPr>
            </a:p>
          </p:txBody>
        </p:sp>
        <p:sp>
          <p:nvSpPr>
            <p:cNvPr id="754" name="Google Shape;754;g2edf3ecb708_0_2313"/>
            <p:cNvSpPr/>
            <p:nvPr/>
          </p:nvSpPr>
          <p:spPr>
            <a:xfrm>
              <a:off x="2996406" y="355970"/>
              <a:ext cx="2135100" cy="1281000"/>
            </a:xfrm>
            <a:prstGeom prst="roundRect">
              <a:avLst>
                <a:gd name="adj" fmla="val 10000"/>
              </a:avLst>
            </a:prstGeom>
            <a:solidFill>
              <a:srgbClr val="1F5D8F"/>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55" name="Google Shape;755;g2edf3ecb708_0_2313"/>
            <p:cNvSpPr txBox="1"/>
            <p:nvPr/>
          </p:nvSpPr>
          <p:spPr>
            <a:xfrm>
              <a:off x="3033928" y="393492"/>
              <a:ext cx="2060100" cy="1206000"/>
            </a:xfrm>
            <a:prstGeom prst="rect">
              <a:avLst/>
            </a:prstGeom>
            <a:solidFill>
              <a:srgbClr val="428E9B"/>
            </a:solid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Lesson Structure and Pacing</a:t>
              </a:r>
              <a:endParaRPr sz="1800" b="0" i="0" u="none" strike="noStrike" cap="none">
                <a:solidFill>
                  <a:srgbClr val="FFFFFF"/>
                </a:solidFill>
                <a:latin typeface="Calibri"/>
                <a:ea typeface="Calibri"/>
                <a:cs typeface="Calibri"/>
                <a:sym typeface="Calibri"/>
              </a:endParaRPr>
            </a:p>
          </p:txBody>
        </p:sp>
        <p:sp>
          <p:nvSpPr>
            <p:cNvPr id="756" name="Google Shape;756;g2edf3ecb708_0_2313"/>
            <p:cNvSpPr/>
            <p:nvPr/>
          </p:nvSpPr>
          <p:spPr>
            <a:xfrm>
              <a:off x="5345112" y="731763"/>
              <a:ext cx="452700" cy="529500"/>
            </a:xfrm>
            <a:prstGeom prst="rightArrow">
              <a:avLst>
                <a:gd name="adj1" fmla="val 60000"/>
                <a:gd name="adj2" fmla="val 50000"/>
              </a:avLst>
            </a:prstGeom>
            <a:solidFill>
              <a:srgbClr val="A8B4C6"/>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57" name="Google Shape;757;g2edf3ecb708_0_2313"/>
            <p:cNvSpPr txBox="1"/>
            <p:nvPr/>
          </p:nvSpPr>
          <p:spPr>
            <a:xfrm>
              <a:off x="5345112" y="83766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25"/>
                <a:buFont typeface="Arial"/>
                <a:buNone/>
              </a:pPr>
              <a:endParaRPr sz="1425" b="0" i="0" u="none" strike="noStrike" cap="none">
                <a:solidFill>
                  <a:srgbClr val="FFFFFF"/>
                </a:solidFill>
                <a:latin typeface="Calibri"/>
                <a:ea typeface="Calibri"/>
                <a:cs typeface="Calibri"/>
                <a:sym typeface="Calibri"/>
              </a:endParaRPr>
            </a:p>
          </p:txBody>
        </p:sp>
        <p:sp>
          <p:nvSpPr>
            <p:cNvPr id="758" name="Google Shape;758;g2edf3ecb708_0_2313"/>
            <p:cNvSpPr/>
            <p:nvPr/>
          </p:nvSpPr>
          <p:spPr>
            <a:xfrm>
              <a:off x="5985668" y="355970"/>
              <a:ext cx="2135100" cy="1281000"/>
            </a:xfrm>
            <a:prstGeom prst="roundRect">
              <a:avLst>
                <a:gd name="adj" fmla="val 10000"/>
              </a:avLst>
            </a:prstGeom>
            <a:solidFill>
              <a:srgbClr val="1F5D8F"/>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59" name="Google Shape;759;g2edf3ecb708_0_2313"/>
            <p:cNvSpPr txBox="1"/>
            <p:nvPr/>
          </p:nvSpPr>
          <p:spPr>
            <a:xfrm>
              <a:off x="6023190" y="393492"/>
              <a:ext cx="2060100" cy="1206000"/>
            </a:xfrm>
            <a:prstGeom prst="rect">
              <a:avLst/>
            </a:prstGeom>
            <a:solidFill>
              <a:srgbClr val="428E9B"/>
            </a:solidFill>
            <a:ln>
              <a:noFill/>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 sz="1800" b="0" i="0" u="none" strike="noStrike" cap="none">
                  <a:solidFill>
                    <a:srgbClr val="FFFFFF"/>
                  </a:solidFill>
                  <a:latin typeface="Calibri"/>
                  <a:ea typeface="Calibri"/>
                  <a:cs typeface="Calibri"/>
                  <a:sym typeface="Calibri"/>
                </a:rPr>
                <a:t>Environment</a:t>
              </a:r>
              <a:endParaRPr sz="1800" b="0" i="0" u="none" strike="noStrike" cap="none">
                <a:solidFill>
                  <a:srgbClr val="FFFFFF"/>
                </a:solidFill>
                <a:latin typeface="Calibri"/>
                <a:ea typeface="Calibri"/>
                <a:cs typeface="Calibri"/>
                <a:sym typeface="Calibri"/>
              </a:endParaRPr>
            </a:p>
          </p:txBody>
        </p:sp>
      </p:grpSp>
      <p:sp>
        <p:nvSpPr>
          <p:cNvPr id="760" name="Google Shape;760;g2edf3ecb708_0_2313"/>
          <p:cNvSpPr txBox="1"/>
          <p:nvPr/>
        </p:nvSpPr>
        <p:spPr>
          <a:xfrm>
            <a:off x="6760025" y="10475"/>
            <a:ext cx="23838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12–14</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
        <p:nvSpPr>
          <p:cNvPr id="761" name="Google Shape;761;g2edf3ecb708_0_231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2edf3ecb708_0_233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
        <p:nvSpPr>
          <p:cNvPr id="767" name="Google Shape;767;g2edf3ecb708_0_2331"/>
          <p:cNvSpPr txBox="1"/>
          <p:nvPr/>
        </p:nvSpPr>
        <p:spPr>
          <a:xfrm>
            <a:off x="455350" y="1931800"/>
            <a:ext cx="5129100" cy="25632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Clip time</a:t>
            </a:r>
            <a:r>
              <a:rPr lang="en" sz="1800" b="0" i="0" u="none" strike="noStrike" cap="none">
                <a:solidFill>
                  <a:schemeClr val="dk2"/>
                </a:solidFill>
                <a:latin typeface="Public Sans"/>
                <a:ea typeface="Public Sans"/>
                <a:cs typeface="Public Sans"/>
                <a:sym typeface="Public Sans"/>
              </a:rPr>
              <a:t>: 6:18</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Content</a:t>
            </a:r>
            <a:r>
              <a:rPr lang="en" sz="1800" b="0" i="0" u="none" strike="noStrike" cap="none">
                <a:solidFill>
                  <a:schemeClr val="dk2"/>
                </a:solidFill>
                <a:latin typeface="Public Sans"/>
                <a:ea typeface="Public Sans"/>
                <a:cs typeface="Public Sans"/>
                <a:sym typeface="Public Sans"/>
              </a:rPr>
              <a:t>: Kindergarten ELA</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Modality</a:t>
            </a:r>
            <a:r>
              <a:rPr lang="en" sz="1800" b="0" i="0" u="none" strike="noStrike" cap="none">
                <a:solidFill>
                  <a:schemeClr val="dk2"/>
                </a:solidFill>
                <a:latin typeface="Public Sans"/>
                <a:ea typeface="Public Sans"/>
                <a:cs typeface="Public Sans"/>
                <a:sym typeface="Public Sans"/>
              </a:rPr>
              <a:t>: In Person</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Your Role</a:t>
            </a:r>
            <a:r>
              <a:rPr lang="en" sz="1800" b="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b="0" i="0" u="none" strike="noStrike" cap="none">
                <a:solidFill>
                  <a:schemeClr val="dk2"/>
                </a:solidFill>
                <a:latin typeface="Public Sans"/>
                <a:ea typeface="Public Sans"/>
                <a:cs typeface="Public Sans"/>
                <a:sym typeface="Public Sans"/>
              </a:rPr>
              <a:t>Gather </a:t>
            </a:r>
            <a:r>
              <a:rPr lang="en" sz="1800">
                <a:solidFill>
                  <a:schemeClr val="dk2"/>
                </a:solidFill>
                <a:latin typeface="Public Sans"/>
                <a:ea typeface="Public Sans"/>
                <a:cs typeface="Public Sans"/>
                <a:sym typeface="Public Sans"/>
              </a:rPr>
              <a:t>teacher </a:t>
            </a:r>
            <a:r>
              <a:rPr lang="en" sz="1800" b="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Presenting Instructional Content</a:t>
            </a:r>
            <a:r>
              <a:rPr lang="en" sz="1800" b="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Lesson Structure and Pacing</a:t>
            </a:r>
            <a:r>
              <a:rPr lang="en" sz="1800" b="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Environment</a:t>
            </a:r>
            <a:r>
              <a:rPr lang="en" sz="1800" b="0" i="0" u="none" strike="noStrike" cap="none">
                <a:solidFill>
                  <a:schemeClr val="dk2"/>
                </a:solidFill>
                <a:latin typeface="Public Sans"/>
                <a:ea typeface="Public Sans"/>
                <a:cs typeface="Public Sans"/>
                <a:sym typeface="Public Sans"/>
              </a:rPr>
              <a:t>.</a:t>
            </a:r>
            <a:endParaRPr sz="1800" b="0" i="0" u="none" strike="noStrike" cap="none">
              <a:solidFill>
                <a:schemeClr val="dk2"/>
              </a:solidFill>
              <a:latin typeface="Public Sans"/>
              <a:ea typeface="Public Sans"/>
              <a:cs typeface="Public Sans"/>
              <a:sym typeface="Public Sans"/>
            </a:endParaRPr>
          </a:p>
        </p:txBody>
      </p:sp>
      <p:sp>
        <p:nvSpPr>
          <p:cNvPr id="768" name="Google Shape;768;g2edf3ecb708_0_2331"/>
          <p:cNvSpPr txBox="1"/>
          <p:nvPr/>
        </p:nvSpPr>
        <p:spPr>
          <a:xfrm>
            <a:off x="413250" y="421100"/>
            <a:ext cx="8317500" cy="11307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385463"/>
              </a:buClr>
              <a:buSzPts val="3259"/>
              <a:buFont typeface="Calibri"/>
              <a:buNone/>
            </a:pPr>
            <a:r>
              <a:rPr lang="en" sz="2400" b="1" i="0" strike="noStrike" cap="none">
                <a:solidFill>
                  <a:schemeClr val="dk1"/>
                </a:solidFill>
                <a:latin typeface="Public Sans"/>
                <a:ea typeface="Public Sans"/>
                <a:cs typeface="Public Sans"/>
                <a:sym typeface="Public Sans"/>
              </a:rPr>
              <a:t>Observe a </a:t>
            </a:r>
            <a:r>
              <a:rPr lang="en" sz="2400" b="1">
                <a:solidFill>
                  <a:schemeClr val="dk1"/>
                </a:solidFill>
                <a:latin typeface="Public Sans"/>
                <a:ea typeface="Public Sans"/>
                <a:cs typeface="Public Sans"/>
                <a:sym typeface="Public Sans"/>
              </a:rPr>
              <a:t>V</a:t>
            </a:r>
            <a:r>
              <a:rPr lang="en" sz="2400" b="1" i="0" strike="noStrike" cap="none">
                <a:solidFill>
                  <a:schemeClr val="dk1"/>
                </a:solidFill>
                <a:latin typeface="Public Sans"/>
                <a:ea typeface="Public Sans"/>
                <a:cs typeface="Public Sans"/>
                <a:sym typeface="Public Sans"/>
              </a:rPr>
              <a:t>ideo </a:t>
            </a:r>
            <a:r>
              <a:rPr lang="en" sz="2400" b="1">
                <a:solidFill>
                  <a:schemeClr val="dk1"/>
                </a:solidFill>
                <a:latin typeface="Public Sans"/>
                <a:ea typeface="Public Sans"/>
                <a:cs typeface="Public Sans"/>
                <a:sym typeface="Public Sans"/>
              </a:rPr>
              <a:t>L</a:t>
            </a:r>
            <a:r>
              <a:rPr lang="en" sz="2400" b="1" i="0" strike="noStrike" cap="none">
                <a:solidFill>
                  <a:schemeClr val="dk1"/>
                </a:solidFill>
                <a:latin typeface="Public Sans"/>
                <a:ea typeface="Public Sans"/>
                <a:cs typeface="Public Sans"/>
                <a:sym typeface="Public Sans"/>
              </a:rPr>
              <a:t>esson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lip and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apture </a:t>
            </a:r>
            <a:r>
              <a:rPr lang="en" sz="2400" b="1">
                <a:solidFill>
                  <a:schemeClr val="dk1"/>
                </a:solidFill>
                <a:latin typeface="Public Sans"/>
                <a:ea typeface="Public Sans"/>
                <a:cs typeface="Public Sans"/>
                <a:sym typeface="Public Sans"/>
              </a:rPr>
              <a:t>E</a:t>
            </a:r>
            <a:r>
              <a:rPr lang="en" sz="2400" b="1" i="0" strike="noStrike" cap="none">
                <a:solidFill>
                  <a:schemeClr val="dk1"/>
                </a:solidFill>
                <a:latin typeface="Public Sans"/>
                <a:ea typeface="Public Sans"/>
                <a:cs typeface="Public Sans"/>
                <a:sym typeface="Public Sans"/>
              </a:rPr>
              <a:t>vidence for </a:t>
            </a:r>
            <a:r>
              <a:rPr lang="en" sz="2400" b="1" i="1" strike="noStrike" cap="none">
                <a:solidFill>
                  <a:schemeClr val="dk1"/>
                </a:solidFill>
                <a:latin typeface="Public Sans"/>
                <a:ea typeface="Public Sans"/>
                <a:cs typeface="Public Sans"/>
                <a:sym typeface="Public Sans"/>
              </a:rPr>
              <a:t>Presenting Instructional Content, Lesson Structure and Pacing</a:t>
            </a:r>
            <a:r>
              <a:rPr lang="en" sz="2400" b="1" i="0" strike="noStrike" cap="none">
                <a:solidFill>
                  <a:schemeClr val="dk1"/>
                </a:solidFill>
                <a:latin typeface="Public Sans"/>
                <a:ea typeface="Public Sans"/>
                <a:cs typeface="Public Sans"/>
                <a:sym typeface="Public Sans"/>
              </a:rPr>
              <a:t>, and </a:t>
            </a:r>
            <a:r>
              <a:rPr lang="en" sz="2400" b="1" i="1" strike="noStrike" cap="none">
                <a:solidFill>
                  <a:schemeClr val="dk1"/>
                </a:solidFill>
                <a:latin typeface="Public Sans"/>
                <a:ea typeface="Public Sans"/>
                <a:cs typeface="Public Sans"/>
                <a:sym typeface="Public Sans"/>
              </a:rPr>
              <a:t>Environment</a:t>
            </a:r>
            <a:endParaRPr>
              <a:solidFill>
                <a:schemeClr val="dk1"/>
              </a:solidFill>
            </a:endParaRPr>
          </a:p>
        </p:txBody>
      </p:sp>
      <p:sp>
        <p:nvSpPr>
          <p:cNvPr id="769" name="Google Shape;769;g2edf3ecb708_0_2331"/>
          <p:cNvSpPr txBox="1"/>
          <p:nvPr/>
        </p:nvSpPr>
        <p:spPr>
          <a:xfrm>
            <a:off x="6804125" y="10475"/>
            <a:ext cx="23397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12-14</a:t>
            </a:r>
            <a:endParaRPr i="0" u="none" strike="noStrike" cap="none">
              <a:solidFill>
                <a:srgbClr val="FFFFFF"/>
              </a:solidFill>
              <a:latin typeface="Public Sans"/>
              <a:ea typeface="Public Sans"/>
              <a:cs typeface="Public Sans"/>
              <a:sym typeface="Public Sans"/>
            </a:endParaRPr>
          </a:p>
        </p:txBody>
      </p:sp>
      <p:pic>
        <p:nvPicPr>
          <p:cNvPr id="770" name="Google Shape;770;g2edf3ecb708_0_2331" title="4. LER Teacher Training_Clip 4_PIC LSP EN.mp4">
            <a:hlinkClick r:id="rId3"/>
          </p:cNvPr>
          <p:cNvPicPr preferRelativeResize="0"/>
          <p:nvPr/>
        </p:nvPicPr>
        <p:blipFill>
          <a:blip r:embed="rId4">
            <a:alphaModFix/>
          </a:blip>
          <a:stretch>
            <a:fillRect/>
          </a:stretch>
        </p:blipFill>
        <p:spPr>
          <a:xfrm>
            <a:off x="5476000" y="1760895"/>
            <a:ext cx="3254750" cy="18307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1000"/>
                                        <p:tgtEl>
                                          <p:spTgt spid="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edf3ecb708_0_233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776" name="Google Shape;776;g2edf3ecb708_0_2339"/>
          <p:cNvSpPr txBox="1"/>
          <p:nvPr/>
        </p:nvSpPr>
        <p:spPr>
          <a:xfrm>
            <a:off x="433200" y="1642124"/>
            <a:ext cx="8277600" cy="3198900"/>
          </a:xfrm>
          <a:prstGeom prst="rect">
            <a:avLst/>
          </a:prstGeom>
          <a:noFill/>
          <a:ln>
            <a:noFill/>
          </a:ln>
        </p:spPr>
        <p:txBody>
          <a:bodyPr spcFirstLastPara="1" wrap="square" lIns="68550" tIns="34275" rIns="68550" bIns="34275" anchor="t" anchorCtr="0">
            <a:noAutofit/>
          </a:bodyPr>
          <a:lstStyle/>
          <a:p>
            <a:pPr marL="381000" marR="0" lvl="0" indent="-279400" algn="l" rtl="0">
              <a:lnSpc>
                <a:spcPct val="100000"/>
              </a:lnSpc>
              <a:spcBef>
                <a:spcPts val="0"/>
              </a:spcBef>
              <a:spcAft>
                <a:spcPts val="0"/>
              </a:spcAft>
              <a:buClr>
                <a:schemeClr val="dk2"/>
              </a:buClr>
              <a:buSzPts val="1800"/>
              <a:buFont typeface="Arial"/>
              <a:buChar char="●"/>
            </a:pPr>
            <a:r>
              <a:rPr lang="en" sz="1800">
                <a:solidFill>
                  <a:schemeClr val="dk2"/>
                </a:solidFill>
                <a:latin typeface="Public Sans"/>
                <a:ea typeface="Public Sans"/>
                <a:cs typeface="Public Sans"/>
                <a:sym typeface="Public Sans"/>
              </a:rPr>
              <a:t>What evidence did you capture for </a:t>
            </a:r>
            <a:r>
              <a:rPr lang="en" sz="1800" b="1">
                <a:solidFill>
                  <a:schemeClr val="dk2"/>
                </a:solidFill>
                <a:latin typeface="Public Sans"/>
                <a:ea typeface="Public Sans"/>
                <a:cs typeface="Public Sans"/>
                <a:sym typeface="Public Sans"/>
              </a:rPr>
              <a:t>Presenting Instructional Content</a:t>
            </a:r>
            <a:r>
              <a:rPr lang="en" sz="1800">
                <a:solidFill>
                  <a:schemeClr val="dk2"/>
                </a:solidFill>
                <a:latin typeface="Public Sans"/>
                <a:ea typeface="Public Sans"/>
                <a:cs typeface="Public Sans"/>
                <a:sym typeface="Public Sans"/>
              </a:rPr>
              <a:t>, </a:t>
            </a:r>
            <a:r>
              <a:rPr lang="en" sz="1800" b="1">
                <a:solidFill>
                  <a:schemeClr val="dk2"/>
                </a:solidFill>
                <a:latin typeface="Public Sans"/>
                <a:ea typeface="Public Sans"/>
                <a:cs typeface="Public Sans"/>
                <a:sym typeface="Public Sans"/>
              </a:rPr>
              <a:t>Lesson Structure and Pacing</a:t>
            </a:r>
            <a:r>
              <a:rPr lang="en" sz="1800">
                <a:solidFill>
                  <a:schemeClr val="dk2"/>
                </a:solidFill>
                <a:latin typeface="Public Sans"/>
                <a:ea typeface="Public Sans"/>
                <a:cs typeface="Public Sans"/>
                <a:sym typeface="Public Sans"/>
              </a:rPr>
              <a:t>, and </a:t>
            </a:r>
            <a:r>
              <a:rPr lang="en" sz="1800" b="1">
                <a:solidFill>
                  <a:schemeClr val="dk2"/>
                </a:solidFill>
                <a:latin typeface="Public Sans"/>
                <a:ea typeface="Public Sans"/>
                <a:cs typeface="Public Sans"/>
                <a:sym typeface="Public Sans"/>
              </a:rPr>
              <a:t>Environment</a:t>
            </a:r>
            <a:r>
              <a:rPr lang="en" sz="1800">
                <a:solidFill>
                  <a:schemeClr val="dk2"/>
                </a:solidFill>
                <a:latin typeface="Public Sans"/>
                <a:ea typeface="Public Sans"/>
                <a:cs typeface="Public Sans"/>
                <a:sym typeface="Public Sans"/>
              </a:rPr>
              <a:t>? </a:t>
            </a:r>
            <a:endParaRPr sz="1800">
              <a:solidFill>
                <a:schemeClr val="dk2"/>
              </a:solidFill>
              <a:latin typeface="Public Sans"/>
              <a:ea typeface="Public Sans"/>
              <a:cs typeface="Public Sans"/>
              <a:sym typeface="Public Sans"/>
            </a:endParaRPr>
          </a:p>
          <a:p>
            <a:pPr marL="457200" lvl="0" indent="-342900" algn="l" rtl="0">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What similarities do you notice between the evidence you captured and the elements of effective instruction on your placemat consensus map?</a:t>
            </a: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None/>
            </a:pPr>
            <a:endParaRPr sz="1800">
              <a:solidFill>
                <a:schemeClr val="dk2"/>
              </a:solidFill>
              <a:latin typeface="Public Sans"/>
              <a:ea typeface="Public Sans"/>
              <a:cs typeface="Public Sans"/>
              <a:sym typeface="Public Sans"/>
            </a:endParaRPr>
          </a:p>
          <a:p>
            <a:pPr marL="457200" marR="0" lvl="0" indent="-171450" algn="l" rtl="0">
              <a:lnSpc>
                <a:spcPct val="100000"/>
              </a:lnSpc>
              <a:spcBef>
                <a:spcPts val="1000"/>
              </a:spcBef>
              <a:spcAft>
                <a:spcPts val="0"/>
              </a:spcAft>
              <a:buClr>
                <a:srgbClr val="385463"/>
              </a:buClr>
              <a:buSzPts val="2800"/>
              <a:buFont typeface="Arial"/>
              <a:buNone/>
            </a:pPr>
            <a:endParaRPr sz="1800" b="0" i="0" u="none" strike="noStrike" cap="none">
              <a:solidFill>
                <a:srgbClr val="385463"/>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a:p>
            <a:pPr marL="457200" marR="0" lvl="0" indent="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777" name="Google Shape;777;g2edf3ecb708_0_2339"/>
          <p:cNvSpPr txBox="1"/>
          <p:nvPr/>
        </p:nvSpPr>
        <p:spPr>
          <a:xfrm>
            <a:off x="545408" y="640722"/>
            <a:ext cx="8277600" cy="91020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Clr>
                <a:schemeClr val="lt2"/>
              </a:buClr>
              <a:buSzPts val="4400"/>
              <a:buFont typeface="Calibri"/>
              <a:buNone/>
            </a:pPr>
            <a:r>
              <a:rPr lang="en" sz="2800" b="1">
                <a:solidFill>
                  <a:schemeClr val="dk1"/>
                </a:solidFill>
                <a:latin typeface="Public Sans"/>
                <a:ea typeface="Public Sans"/>
                <a:cs typeface="Public Sans"/>
                <a:sym typeface="Public Sans"/>
              </a:rPr>
              <a:t>Review and Discuss Evidence Collected with Your Table Group</a:t>
            </a:r>
            <a:endParaRPr/>
          </a:p>
          <a:p>
            <a:pPr marL="0" marR="0" lvl="0" indent="0" algn="ctr" rtl="0">
              <a:lnSpc>
                <a:spcPct val="90000"/>
              </a:lnSpc>
              <a:spcBef>
                <a:spcPts val="0"/>
              </a:spcBef>
              <a:spcAft>
                <a:spcPts val="0"/>
              </a:spcAft>
              <a:buClr>
                <a:srgbClr val="385463"/>
              </a:buClr>
              <a:buSzPts val="4400"/>
              <a:buFont typeface="Calibri"/>
              <a:buNone/>
            </a:pPr>
            <a:endParaRPr sz="2800" b="1" i="0" u="none" strike="noStrike" cap="none">
              <a:solidFill>
                <a:srgbClr val="385463"/>
              </a:solidFill>
              <a:latin typeface="Calibri"/>
              <a:ea typeface="Calibri"/>
              <a:cs typeface="Calibri"/>
              <a:sym typeface="Calibri"/>
            </a:endParaRPr>
          </a:p>
        </p:txBody>
      </p:sp>
      <p:sp>
        <p:nvSpPr>
          <p:cNvPr id="778" name="Google Shape;778;g2edf3ecb708_0_2339"/>
          <p:cNvSpPr txBox="1"/>
          <p:nvPr/>
        </p:nvSpPr>
        <p:spPr>
          <a:xfrm>
            <a:off x="6730625" y="10475"/>
            <a:ext cx="24132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12-14</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2edf3ecb708_0_2346"/>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Evidence for Kindergarten ELA Clip</a:t>
            </a:r>
            <a:endParaRPr/>
          </a:p>
        </p:txBody>
      </p:sp>
      <p:sp>
        <p:nvSpPr>
          <p:cNvPr id="784" name="Google Shape;784;g2edf3ecb708_0_234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graphicFrame>
        <p:nvGraphicFramePr>
          <p:cNvPr id="785" name="Google Shape;785;g2edf3ecb708_0_2346"/>
          <p:cNvGraphicFramePr/>
          <p:nvPr/>
        </p:nvGraphicFramePr>
        <p:xfrm>
          <a:off x="236288" y="744600"/>
          <a:ext cx="8595975" cy="4358580"/>
        </p:xfrm>
        <a:graphic>
          <a:graphicData uri="http://schemas.openxmlformats.org/drawingml/2006/table">
            <a:tbl>
              <a:tblPr>
                <a:noFill/>
                <a:tableStyleId>{25AC75E2-7B15-4955-91EF-E2794479CF78}</a:tableStyleId>
              </a:tblPr>
              <a:tblGrid>
                <a:gridCol w="2723925">
                  <a:extLst>
                    <a:ext uri="{9D8B030D-6E8A-4147-A177-3AD203B41FA5}">
                      <a16:colId xmlns:a16="http://schemas.microsoft.com/office/drawing/2014/main" val="20000"/>
                    </a:ext>
                  </a:extLst>
                </a:gridCol>
                <a:gridCol w="3415625">
                  <a:extLst>
                    <a:ext uri="{9D8B030D-6E8A-4147-A177-3AD203B41FA5}">
                      <a16:colId xmlns:a16="http://schemas.microsoft.com/office/drawing/2014/main" val="20001"/>
                    </a:ext>
                  </a:extLst>
                </a:gridCol>
                <a:gridCol w="2456425">
                  <a:extLst>
                    <a:ext uri="{9D8B030D-6E8A-4147-A177-3AD203B41FA5}">
                      <a16:colId xmlns:a16="http://schemas.microsoft.com/office/drawing/2014/main" val="20002"/>
                    </a:ext>
                  </a:extLst>
                </a:gridCol>
              </a:tblGrid>
              <a:tr h="333550">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Presenting Instructional Content</a:t>
                      </a:r>
                      <a:endParaRPr sz="1200" b="1">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Lesson Structure and Pacing</a:t>
                      </a:r>
                      <a:endParaRPr sz="1200" b="1">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Environment</a:t>
                      </a:r>
                      <a:endParaRPr sz="1200" b="1">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778175">
                <a:tc rowSpan="7">
                  <a:txBody>
                    <a:bodyPr/>
                    <a:lstStyle/>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The retell sticks provided students with </a:t>
                      </a:r>
                      <a:r>
                        <a:rPr lang="en" sz="1000" b="1">
                          <a:solidFill>
                            <a:srgbClr val="4E4E51"/>
                          </a:solidFill>
                          <a:latin typeface="Public Sans"/>
                          <a:ea typeface="Public Sans"/>
                          <a:cs typeface="Public Sans"/>
                          <a:sym typeface="Public Sans"/>
                        </a:rPr>
                        <a:t>labels for the concept </a:t>
                      </a:r>
                      <a:r>
                        <a:rPr lang="en" sz="1000">
                          <a:solidFill>
                            <a:srgbClr val="4E4E51"/>
                          </a:solidFill>
                          <a:latin typeface="Public Sans"/>
                          <a:ea typeface="Public Sans"/>
                          <a:cs typeface="Public Sans"/>
                          <a:sym typeface="Public Sans"/>
                        </a:rPr>
                        <a:t>of story elements</a:t>
                      </a:r>
                      <a:r>
                        <a:rPr lang="en" sz="1000" b="1">
                          <a:solidFill>
                            <a:srgbClr val="4E4E51"/>
                          </a:solidFill>
                          <a:latin typeface="Public Sans"/>
                          <a:ea typeface="Public Sans"/>
                          <a:cs typeface="Public Sans"/>
                          <a:sym typeface="Public Sans"/>
                        </a:rPr>
                        <a:t> </a:t>
                      </a:r>
                      <a:r>
                        <a:rPr lang="en" sz="1000">
                          <a:solidFill>
                            <a:srgbClr val="4E4E51"/>
                          </a:solidFill>
                          <a:latin typeface="Public Sans"/>
                          <a:ea typeface="Public Sans"/>
                          <a:cs typeface="Public Sans"/>
                          <a:sym typeface="Public Sans"/>
                        </a:rPr>
                        <a:t>(place, characters, problem, solution). Students were able to use these labels to guide their identification of the 4 story elements for </a:t>
                      </a:r>
                      <a:r>
                        <a:rPr lang="en" sz="1000" i="1">
                          <a:solidFill>
                            <a:srgbClr val="4E4E51"/>
                          </a:solidFill>
                          <a:latin typeface="Public Sans"/>
                          <a:ea typeface="Public Sans"/>
                          <a:cs typeface="Public Sans"/>
                          <a:sym typeface="Public Sans"/>
                        </a:rPr>
                        <a:t>Leo the Late Bloomer.</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There is evidence of modeling by the teacher to demonstrate her performance expectations </a:t>
                      </a:r>
                      <a:r>
                        <a:rPr lang="en" sz="1000">
                          <a:solidFill>
                            <a:srgbClr val="4E4E51"/>
                          </a:solidFill>
                          <a:latin typeface="Public Sans"/>
                          <a:ea typeface="Public Sans"/>
                          <a:cs typeface="Public Sans"/>
                          <a:sym typeface="Public Sans"/>
                        </a:rPr>
                        <a:t>when she states that she pulled Kylie up and they went through the activity together. </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teacher also uses concise communication when she says,</a:t>
                      </a:r>
                      <a:r>
                        <a:rPr lang="en" sz="1000">
                          <a:solidFill>
                            <a:srgbClr val="4E4E51"/>
                          </a:solidFill>
                          <a:latin typeface="Public Sans"/>
                          <a:ea typeface="Public Sans"/>
                          <a:cs typeface="Public Sans"/>
                          <a:sym typeface="Public Sans"/>
                        </a:rPr>
                        <a:t> “In a minute you're going to show me how this works again… We’ll pull a stick out and whatever we pull out we will name what element that is and then we will talk about that element from our story, </a:t>
                      </a:r>
                      <a:r>
                        <a:rPr lang="en" sz="1000" i="1">
                          <a:solidFill>
                            <a:srgbClr val="4E4E51"/>
                          </a:solidFill>
                          <a:latin typeface="Public Sans"/>
                          <a:ea typeface="Public Sans"/>
                          <a:cs typeface="Public Sans"/>
                          <a:sym typeface="Public Sans"/>
                        </a:rPr>
                        <a:t>Leo the Late Bloomer</a:t>
                      </a:r>
                      <a:r>
                        <a:rPr lang="en" sz="1000">
                          <a:solidFill>
                            <a:srgbClr val="4E4E51"/>
                          </a:solidFill>
                          <a:latin typeface="Public Sans"/>
                          <a:ea typeface="Public Sans"/>
                          <a:cs typeface="Public Sans"/>
                          <a:sym typeface="Public Sans"/>
                        </a:rPr>
                        <a:t>.”</a:t>
                      </a:r>
                      <a:endParaRPr sz="1000">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7">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lesson’s structure has time for reflection to ensure student understanding when the teacher says… </a:t>
                      </a:r>
                      <a:r>
                        <a:rPr lang="en" sz="1000">
                          <a:solidFill>
                            <a:srgbClr val="4E4E51"/>
                          </a:solidFill>
                          <a:latin typeface="Public Sans"/>
                          <a:ea typeface="Public Sans"/>
                          <a:cs typeface="Public Sans"/>
                          <a:sym typeface="Public Sans"/>
                        </a:rPr>
                        <a:t>“Today I introduced the sticks to you…Were they helpful? [S: Yes] Why do you think we used those sticks? [S: To remember the story-the setting, the characters, the problem, and the solution] Very good, Kylie…Whenever we drew a stick out, it helped us to recall the element from the story… That picture is a visual for our brain.”</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Pacing is appropriate and sometimes provides opportunities for students who progress at different learning rates.</a:t>
                      </a:r>
                      <a:endParaRPr sz="10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Students worked in pairs.</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Boy S: “I got the place.” (Pauses)</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Girl S: “You got the place, right. So, where are they at?”</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Boy S: “They was at the jungle… My dogs go to the woods.”</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a:solidFill>
                            <a:srgbClr val="4E4E51"/>
                          </a:solidFill>
                          <a:latin typeface="Public Sans"/>
                          <a:ea typeface="Public Sans"/>
                          <a:cs typeface="Public Sans"/>
                          <a:sym typeface="Public Sans"/>
                        </a:rPr>
                        <a:t>Girl S: “No, no, no, not that story. This story… They live in the jungle.”</a:t>
                      </a: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Routines for distributing materials are efficient </a:t>
                      </a:r>
                      <a:r>
                        <a:rPr lang="en" sz="1000">
                          <a:solidFill>
                            <a:srgbClr val="4E4E51"/>
                          </a:solidFill>
                          <a:latin typeface="Public Sans"/>
                          <a:ea typeface="Public Sans"/>
                          <a:cs typeface="Public Sans"/>
                          <a:sym typeface="Public Sans"/>
                        </a:rPr>
                        <a:t>by having the retell sticks prepared in individual bags and placed on the tables for students.</a:t>
                      </a:r>
                      <a:endParaRPr sz="1000" b="1">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7">
                  <a:txBody>
                    <a:bodyPr/>
                    <a:lstStyle/>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classroom is organized to promote learning for all students </a:t>
                      </a:r>
                      <a:r>
                        <a:rPr lang="en" sz="1000">
                          <a:solidFill>
                            <a:srgbClr val="4E4E51"/>
                          </a:solidFill>
                          <a:latin typeface="Public Sans"/>
                          <a:ea typeface="Public Sans"/>
                          <a:cs typeface="Public Sans"/>
                          <a:sym typeface="Public Sans"/>
                        </a:rPr>
                        <a:t>when students work in pairs to pull a stick, name the element, and talk about that element from the story, </a:t>
                      </a:r>
                      <a:r>
                        <a:rPr lang="en" sz="1000" i="1">
                          <a:solidFill>
                            <a:srgbClr val="4E4E51"/>
                          </a:solidFill>
                          <a:latin typeface="Public Sans"/>
                          <a:ea typeface="Public Sans"/>
                          <a:cs typeface="Public Sans"/>
                          <a:sym typeface="Public Sans"/>
                        </a:rPr>
                        <a:t>Leo the Late Bloomer.</a:t>
                      </a:r>
                      <a:endParaRPr sz="1000" i="1">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10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1000" b="1">
                          <a:solidFill>
                            <a:srgbClr val="4E4E51"/>
                          </a:solidFill>
                          <a:latin typeface="Public Sans"/>
                          <a:ea typeface="Public Sans"/>
                          <a:cs typeface="Public Sans"/>
                          <a:sym typeface="Public Sans"/>
                        </a:rPr>
                        <a:t>The classroom has supplies, equipment, and resources accessible to provide opportunities for students </a:t>
                      </a:r>
                      <a:r>
                        <a:rPr lang="en" sz="1000">
                          <a:solidFill>
                            <a:srgbClr val="4E4E51"/>
                          </a:solidFill>
                          <a:latin typeface="Public Sans"/>
                          <a:ea typeface="Public Sans"/>
                          <a:cs typeface="Public Sans"/>
                          <a:sym typeface="Public Sans"/>
                        </a:rPr>
                        <a:t>by having the retell sticks prepared in individual bags, as well as the retell rope visible in the front of the class, to assist students with retelling the story.</a:t>
                      </a:r>
                      <a:endParaRPr sz="1000" b="1">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239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866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3925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523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66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34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2edf3ecb708_0_235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791" name="Google Shape;791;g2edf3ecb708_0_2352"/>
          <p:cNvSpPr txBox="1"/>
          <p:nvPr/>
        </p:nvSpPr>
        <p:spPr>
          <a:xfrm>
            <a:off x="482700" y="1375850"/>
            <a:ext cx="8178600" cy="2877600"/>
          </a:xfrm>
          <a:prstGeom prst="rect">
            <a:avLst/>
          </a:prstGeom>
          <a:noFill/>
          <a:ln>
            <a:noFill/>
          </a:ln>
        </p:spPr>
        <p:txBody>
          <a:bodyPr spcFirstLastPara="1" wrap="square" lIns="68550" tIns="34275" rIns="68550" bIns="34275" anchor="t" anchorCtr="0">
            <a:normAutofit/>
          </a:bodyPr>
          <a:lstStyle/>
          <a:p>
            <a:pPr marL="457200" lvl="0" indent="-342900" algn="l" rtl="0">
              <a:lnSpc>
                <a:spcPct val="100000"/>
              </a:lnSpc>
              <a:spcBef>
                <a:spcPts val="0"/>
              </a:spcBef>
              <a:spcAft>
                <a:spcPts val="0"/>
              </a:spcAft>
              <a:buClr>
                <a:schemeClr val="dk2"/>
              </a:buClr>
              <a:buSzPts val="1800"/>
              <a:buFont typeface="Public Sans"/>
              <a:buAutoNum type="arabicPeriod"/>
            </a:pPr>
            <a:r>
              <a:rPr lang="en" sz="1800" b="1">
                <a:solidFill>
                  <a:schemeClr val="dk2"/>
                </a:solidFill>
                <a:latin typeface="Public Sans"/>
                <a:ea typeface="Public Sans"/>
                <a:cs typeface="Public Sans"/>
                <a:sym typeface="Public Sans"/>
              </a:rPr>
              <a:t>Compare changes in the descriptors </a:t>
            </a:r>
            <a:r>
              <a:rPr lang="en" sz="1800">
                <a:solidFill>
                  <a:schemeClr val="dk2"/>
                </a:solidFill>
                <a:latin typeface="Public Sans"/>
                <a:ea typeface="Public Sans"/>
                <a:cs typeface="Public Sans"/>
                <a:sym typeface="Public Sans"/>
              </a:rPr>
              <a:t>across performance levels, focusing on shifts in frequency vocabulary and the role of student ownership.</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Calibri"/>
              <a:buAutoNum type="arabicPeriod"/>
            </a:pPr>
            <a:r>
              <a:rPr lang="en" sz="1800" b="1">
                <a:solidFill>
                  <a:schemeClr val="dk2"/>
                </a:solidFill>
                <a:latin typeface="Public Sans"/>
                <a:ea typeface="Public Sans"/>
                <a:cs typeface="Public Sans"/>
                <a:sym typeface="Public Sans"/>
              </a:rPr>
              <a:t>Highlight key words </a:t>
            </a:r>
            <a:r>
              <a:rPr lang="en" sz="1800">
                <a:solidFill>
                  <a:schemeClr val="dk2"/>
                </a:solidFill>
                <a:latin typeface="Public Sans"/>
                <a:ea typeface="Public Sans"/>
                <a:cs typeface="Public Sans"/>
                <a:sym typeface="Public Sans"/>
              </a:rPr>
              <a:t>in each descriptor, within the At Expectations/Proficient Level (3). </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Calibri"/>
              <a:buAutoNum type="arabicPeriod"/>
            </a:pPr>
            <a:r>
              <a:rPr lang="en" sz="1800" b="1">
                <a:solidFill>
                  <a:schemeClr val="dk2"/>
                </a:solidFill>
                <a:latin typeface="Public Sans"/>
                <a:ea typeface="Public Sans"/>
                <a:cs typeface="Public Sans"/>
                <a:sym typeface="Public Sans"/>
              </a:rPr>
              <a:t>Identify the essence </a:t>
            </a:r>
            <a:r>
              <a:rPr lang="en" sz="1800">
                <a:solidFill>
                  <a:schemeClr val="dk2"/>
                </a:solidFill>
                <a:latin typeface="Public Sans"/>
                <a:ea typeface="Public Sans"/>
                <a:cs typeface="Public Sans"/>
                <a:sym typeface="Public Sans"/>
              </a:rPr>
              <a:t>of the indicator and record it in 2-3 words</a:t>
            </a:r>
            <a:r>
              <a:rPr lang="en" sz="1800" b="1">
                <a:solidFill>
                  <a:schemeClr val="dk2"/>
                </a:solidFill>
                <a:latin typeface="Public Sans"/>
                <a:ea typeface="Public Sans"/>
                <a:cs typeface="Public Sans"/>
                <a:sym typeface="Public Sans"/>
              </a:rPr>
              <a:t>. </a:t>
            </a:r>
            <a:r>
              <a:rPr lang="en" sz="1800">
                <a:solidFill>
                  <a:schemeClr val="dk2"/>
                </a:solidFill>
                <a:latin typeface="Public Sans"/>
                <a:ea typeface="Public Sans"/>
                <a:cs typeface="Public Sans"/>
                <a:sym typeface="Public Sans"/>
              </a:rPr>
              <a:t> </a:t>
            </a:r>
            <a:endParaRPr sz="1800" b="1">
              <a:solidFill>
                <a:schemeClr val="lt2"/>
              </a:solidFill>
              <a:latin typeface="Public Sans"/>
              <a:ea typeface="Public Sans"/>
              <a:cs typeface="Public Sans"/>
              <a:sym typeface="Public Sans"/>
            </a:endParaRPr>
          </a:p>
          <a:p>
            <a:pPr marL="0" marR="0" lvl="0" indent="0" algn="l" rtl="0">
              <a:lnSpc>
                <a:spcPct val="90000"/>
              </a:lnSpc>
              <a:spcBef>
                <a:spcPts val="1000"/>
              </a:spcBef>
              <a:spcAft>
                <a:spcPts val="0"/>
              </a:spcAft>
              <a:buNone/>
            </a:pPr>
            <a:endParaRPr sz="1800" b="1">
              <a:solidFill>
                <a:srgbClr val="385463"/>
              </a:solidFill>
              <a:latin typeface="Public Sans"/>
              <a:ea typeface="Public Sans"/>
              <a:cs typeface="Public Sans"/>
              <a:sym typeface="Public Sans"/>
            </a:endParaRPr>
          </a:p>
          <a:p>
            <a:pPr marL="38100" marR="0" lvl="0" indent="0" algn="l" rtl="0">
              <a:lnSpc>
                <a:spcPct val="90000"/>
              </a:lnSpc>
              <a:spcBef>
                <a:spcPts val="0"/>
              </a:spcBef>
              <a:spcAft>
                <a:spcPts val="0"/>
              </a:spcAft>
              <a:buClr>
                <a:srgbClr val="385463"/>
              </a:buClr>
              <a:buSzPts val="2800"/>
              <a:buFont typeface="Arial"/>
              <a:buNone/>
            </a:pPr>
            <a:endParaRPr sz="1800" b="0" i="0" u="none" strike="noStrike" cap="none">
              <a:solidFill>
                <a:srgbClr val="385463"/>
              </a:solidFill>
              <a:latin typeface="Calibri"/>
              <a:ea typeface="Calibri"/>
              <a:cs typeface="Calibri"/>
              <a:sym typeface="Calibri"/>
            </a:endParaRPr>
          </a:p>
        </p:txBody>
      </p:sp>
      <p:sp>
        <p:nvSpPr>
          <p:cNvPr id="792" name="Google Shape;792;g2edf3ecb708_0_2352"/>
          <p:cNvSpPr txBox="1"/>
          <p:nvPr/>
        </p:nvSpPr>
        <p:spPr>
          <a:xfrm>
            <a:off x="362408" y="365874"/>
            <a:ext cx="8419200" cy="962700"/>
          </a:xfrm>
          <a:prstGeom prst="rect">
            <a:avLst/>
          </a:prstGeom>
          <a:noFill/>
          <a:ln>
            <a:noFill/>
          </a:ln>
        </p:spPr>
        <p:txBody>
          <a:bodyPr spcFirstLastPara="1" wrap="square" lIns="68550" tIns="34275" rIns="68550" bIns="34275" anchor="ctr" anchorCtr="0">
            <a:normAutofit/>
          </a:bodyPr>
          <a:lstStyle/>
          <a:p>
            <a:pPr marL="0" marR="0" lvl="0" indent="0" algn="l" rtl="0">
              <a:lnSpc>
                <a:spcPct val="100000"/>
              </a:lnSpc>
              <a:spcBef>
                <a:spcPts val="0"/>
              </a:spcBef>
              <a:spcAft>
                <a:spcPts val="0"/>
              </a:spcAft>
              <a:buClr>
                <a:srgbClr val="385463"/>
              </a:buClr>
              <a:buSzPts val="4400"/>
              <a:buFont typeface="Calibri"/>
              <a:buNone/>
            </a:pPr>
            <a:r>
              <a:rPr lang="en" sz="2800" b="1" i="0" strike="noStrike" cap="none">
                <a:solidFill>
                  <a:schemeClr val="dk1"/>
                </a:solidFill>
                <a:latin typeface="Calibri"/>
                <a:ea typeface="Calibri"/>
                <a:cs typeface="Calibri"/>
                <a:sym typeface="Calibri"/>
              </a:rPr>
              <a:t>Analyze the </a:t>
            </a:r>
            <a:r>
              <a:rPr lang="en" sz="2800" b="1">
                <a:solidFill>
                  <a:schemeClr val="dk1"/>
                </a:solidFill>
                <a:latin typeface="Calibri"/>
                <a:ea typeface="Calibri"/>
                <a:cs typeface="Calibri"/>
                <a:sym typeface="Calibri"/>
              </a:rPr>
              <a:t>I</a:t>
            </a:r>
            <a:r>
              <a:rPr lang="en" sz="2800" b="1" i="0" strike="noStrike" cap="none">
                <a:solidFill>
                  <a:schemeClr val="dk1"/>
                </a:solidFill>
                <a:latin typeface="Calibri"/>
                <a:ea typeface="Calibri"/>
                <a:cs typeface="Calibri"/>
                <a:sym typeface="Calibri"/>
              </a:rPr>
              <a:t>ndicators </a:t>
            </a:r>
            <a:r>
              <a:rPr lang="en" sz="2800" b="1" i="1" strike="noStrike" cap="none">
                <a:solidFill>
                  <a:schemeClr val="dk1"/>
                </a:solidFill>
                <a:latin typeface="Calibri"/>
                <a:ea typeface="Calibri"/>
                <a:cs typeface="Calibri"/>
                <a:sym typeface="Calibri"/>
              </a:rPr>
              <a:t>Questioning, Academic Feedback, </a:t>
            </a:r>
            <a:r>
              <a:rPr lang="en" sz="2800" b="1" i="0" strike="noStrike" cap="none">
                <a:solidFill>
                  <a:schemeClr val="dk1"/>
                </a:solidFill>
                <a:latin typeface="Calibri"/>
                <a:ea typeface="Calibri"/>
                <a:cs typeface="Calibri"/>
                <a:sym typeface="Calibri"/>
              </a:rPr>
              <a:t>and</a:t>
            </a:r>
            <a:r>
              <a:rPr lang="en" sz="2800" b="1" i="1" strike="noStrike" cap="none">
                <a:solidFill>
                  <a:schemeClr val="dk1"/>
                </a:solidFill>
                <a:latin typeface="Calibri"/>
                <a:ea typeface="Calibri"/>
                <a:cs typeface="Calibri"/>
                <a:sym typeface="Calibri"/>
              </a:rPr>
              <a:t> Respectful C</a:t>
            </a:r>
            <a:r>
              <a:rPr lang="en" sz="2800" b="1" i="1">
                <a:solidFill>
                  <a:schemeClr val="dk1"/>
                </a:solidFill>
                <a:latin typeface="Calibri"/>
                <a:ea typeface="Calibri"/>
                <a:cs typeface="Calibri"/>
                <a:sym typeface="Calibri"/>
              </a:rPr>
              <a:t>onditions</a:t>
            </a:r>
            <a:endParaRPr>
              <a:solidFill>
                <a:schemeClr val="dk1"/>
              </a:solidFill>
            </a:endParaRPr>
          </a:p>
        </p:txBody>
      </p:sp>
      <p:grpSp>
        <p:nvGrpSpPr>
          <p:cNvPr id="793" name="Google Shape;793;g2edf3ecb708_0_2352"/>
          <p:cNvGrpSpPr/>
          <p:nvPr/>
        </p:nvGrpSpPr>
        <p:grpSpPr>
          <a:xfrm>
            <a:off x="1355556" y="3407320"/>
            <a:ext cx="6085219" cy="960750"/>
            <a:chOff x="7143" y="355970"/>
            <a:chExt cx="8113625" cy="1281000"/>
          </a:xfrm>
        </p:grpSpPr>
        <p:sp>
          <p:nvSpPr>
            <p:cNvPr id="794" name="Google Shape;794;g2edf3ecb708_0_2352"/>
            <p:cNvSpPr/>
            <p:nvPr/>
          </p:nvSpPr>
          <p:spPr>
            <a:xfrm>
              <a:off x="7143" y="355970"/>
              <a:ext cx="2135100" cy="12810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95" name="Google Shape;795;g2edf3ecb708_0_2352"/>
            <p:cNvSpPr txBox="1"/>
            <p:nvPr/>
          </p:nvSpPr>
          <p:spPr>
            <a:xfrm>
              <a:off x="44665" y="393492"/>
              <a:ext cx="2060100" cy="1206000"/>
            </a:xfrm>
            <a:prstGeom prst="rect">
              <a:avLst/>
            </a:prstGeom>
            <a:solidFill>
              <a:srgbClr val="428E9B"/>
            </a:solidFill>
            <a:ln>
              <a:noFill/>
            </a:ln>
          </p:spPr>
          <p:txBody>
            <a:bodyPr spcFirstLastPara="1" wrap="square" lIns="82850" tIns="82850" rIns="82850" bIns="82850" anchor="ctr" anchorCtr="0">
              <a:noAutofit/>
            </a:bodyPr>
            <a:lstStyle/>
            <a:p>
              <a:pPr marL="0" marR="0" lvl="0" indent="0" algn="ctr" rtl="0">
                <a:lnSpc>
                  <a:spcPct val="90000"/>
                </a:lnSpc>
                <a:spcBef>
                  <a:spcPts val="0"/>
                </a:spcBef>
                <a:spcAft>
                  <a:spcPts val="0"/>
                </a:spcAft>
                <a:buClr>
                  <a:srgbClr val="FFFFFF"/>
                </a:buClr>
                <a:buSzPts val="2175"/>
                <a:buFont typeface="Arial"/>
                <a:buNone/>
              </a:pPr>
              <a:r>
                <a:rPr lang="en" sz="2175" b="0" i="0" u="none" strike="noStrike" cap="none">
                  <a:solidFill>
                    <a:srgbClr val="FFFFFF"/>
                  </a:solidFill>
                  <a:latin typeface="Calibri"/>
                  <a:ea typeface="Calibri"/>
                  <a:cs typeface="Calibri"/>
                  <a:sym typeface="Calibri"/>
                </a:rPr>
                <a:t>Questioning</a:t>
              </a:r>
              <a:endParaRPr sz="2175" b="0" i="0" u="none" strike="noStrike" cap="none">
                <a:solidFill>
                  <a:srgbClr val="FFFFFF"/>
                </a:solidFill>
                <a:latin typeface="Calibri"/>
                <a:ea typeface="Calibri"/>
                <a:cs typeface="Calibri"/>
                <a:sym typeface="Calibri"/>
              </a:endParaRPr>
            </a:p>
          </p:txBody>
        </p:sp>
        <p:sp>
          <p:nvSpPr>
            <p:cNvPr id="796" name="Google Shape;796;g2edf3ecb708_0_2352"/>
            <p:cNvSpPr/>
            <p:nvPr/>
          </p:nvSpPr>
          <p:spPr>
            <a:xfrm>
              <a:off x="2355850" y="731763"/>
              <a:ext cx="452700" cy="529500"/>
            </a:xfrm>
            <a:prstGeom prst="rightArrow">
              <a:avLst>
                <a:gd name="adj1" fmla="val 60000"/>
                <a:gd name="adj2" fmla="val 50000"/>
              </a:avLst>
            </a:prstGeom>
            <a:solidFill>
              <a:srgbClr val="B7B7B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97" name="Google Shape;797;g2edf3ecb708_0_2352"/>
            <p:cNvSpPr/>
            <p:nvPr/>
          </p:nvSpPr>
          <p:spPr>
            <a:xfrm>
              <a:off x="2996406" y="355970"/>
              <a:ext cx="2135100" cy="12810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98" name="Google Shape;798;g2edf3ecb708_0_2352"/>
            <p:cNvSpPr txBox="1"/>
            <p:nvPr/>
          </p:nvSpPr>
          <p:spPr>
            <a:xfrm>
              <a:off x="3033928" y="393492"/>
              <a:ext cx="2060100" cy="1206000"/>
            </a:xfrm>
            <a:prstGeom prst="rect">
              <a:avLst/>
            </a:prstGeom>
            <a:solidFill>
              <a:srgbClr val="428E9B"/>
            </a:solidFill>
            <a:ln>
              <a:noFill/>
            </a:ln>
          </p:spPr>
          <p:txBody>
            <a:bodyPr spcFirstLastPara="1" wrap="square" lIns="82850" tIns="82850" rIns="82850" bIns="82850" anchor="ctr" anchorCtr="0">
              <a:noAutofit/>
            </a:bodyPr>
            <a:lstStyle/>
            <a:p>
              <a:pPr marL="0" marR="0" lvl="0" indent="0" algn="ctr" rtl="0">
                <a:lnSpc>
                  <a:spcPct val="90000"/>
                </a:lnSpc>
                <a:spcBef>
                  <a:spcPts val="0"/>
                </a:spcBef>
                <a:spcAft>
                  <a:spcPts val="0"/>
                </a:spcAft>
                <a:buClr>
                  <a:srgbClr val="FFFFFF"/>
                </a:buClr>
                <a:buSzPts val="2175"/>
                <a:buFont typeface="Arial"/>
                <a:buNone/>
              </a:pPr>
              <a:r>
                <a:rPr lang="en" sz="2175" b="0" i="0" u="none" strike="noStrike" cap="none">
                  <a:solidFill>
                    <a:srgbClr val="FFFFFF"/>
                  </a:solidFill>
                  <a:latin typeface="Calibri"/>
                  <a:ea typeface="Calibri"/>
                  <a:cs typeface="Calibri"/>
                  <a:sym typeface="Calibri"/>
                </a:rPr>
                <a:t>Academic Feedback</a:t>
              </a:r>
              <a:endParaRPr sz="2175" b="0" i="0" u="none" strike="noStrike" cap="none">
                <a:solidFill>
                  <a:srgbClr val="FFFFFF"/>
                </a:solidFill>
                <a:latin typeface="Calibri"/>
                <a:ea typeface="Calibri"/>
                <a:cs typeface="Calibri"/>
                <a:sym typeface="Calibri"/>
              </a:endParaRPr>
            </a:p>
          </p:txBody>
        </p:sp>
        <p:sp>
          <p:nvSpPr>
            <p:cNvPr id="799" name="Google Shape;799;g2edf3ecb708_0_2352"/>
            <p:cNvSpPr/>
            <p:nvPr/>
          </p:nvSpPr>
          <p:spPr>
            <a:xfrm>
              <a:off x="5345112" y="731763"/>
              <a:ext cx="452700" cy="529500"/>
            </a:xfrm>
            <a:prstGeom prst="rightArrow">
              <a:avLst>
                <a:gd name="adj1" fmla="val 60000"/>
                <a:gd name="adj2" fmla="val 50000"/>
              </a:avLst>
            </a:prstGeom>
            <a:solidFill>
              <a:srgbClr val="B7B7B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00" name="Google Shape;800;g2edf3ecb708_0_2352"/>
            <p:cNvSpPr/>
            <p:nvPr/>
          </p:nvSpPr>
          <p:spPr>
            <a:xfrm>
              <a:off x="5985668" y="355970"/>
              <a:ext cx="2135100" cy="12810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01" name="Google Shape;801;g2edf3ecb708_0_2352"/>
            <p:cNvSpPr txBox="1"/>
            <p:nvPr/>
          </p:nvSpPr>
          <p:spPr>
            <a:xfrm>
              <a:off x="6023190" y="393492"/>
              <a:ext cx="2060100" cy="1206000"/>
            </a:xfrm>
            <a:prstGeom prst="rect">
              <a:avLst/>
            </a:prstGeom>
            <a:solidFill>
              <a:srgbClr val="428E9B"/>
            </a:solidFill>
            <a:ln>
              <a:noFill/>
            </a:ln>
          </p:spPr>
          <p:txBody>
            <a:bodyPr spcFirstLastPara="1" wrap="square" lIns="82850" tIns="82850" rIns="82850" bIns="82850" anchor="ctr" anchorCtr="0">
              <a:noAutofit/>
            </a:bodyPr>
            <a:lstStyle/>
            <a:p>
              <a:pPr marL="0" marR="0" lvl="0" indent="0" algn="ctr" rtl="0">
                <a:lnSpc>
                  <a:spcPct val="90000"/>
                </a:lnSpc>
                <a:spcBef>
                  <a:spcPts val="0"/>
                </a:spcBef>
                <a:spcAft>
                  <a:spcPts val="0"/>
                </a:spcAft>
                <a:buClr>
                  <a:srgbClr val="FFFFFF"/>
                </a:buClr>
                <a:buSzPts val="2175"/>
                <a:buFont typeface="Arial"/>
                <a:buNone/>
              </a:pPr>
              <a:r>
                <a:rPr lang="en" sz="2175" b="0" i="0" u="none" strike="noStrike" cap="none">
                  <a:solidFill>
                    <a:srgbClr val="FFFFFF"/>
                  </a:solidFill>
                  <a:latin typeface="Calibri"/>
                  <a:ea typeface="Calibri"/>
                  <a:cs typeface="Calibri"/>
                  <a:sym typeface="Calibri"/>
                </a:rPr>
                <a:t>Respectful C</a:t>
              </a:r>
              <a:r>
                <a:rPr lang="en" sz="2175">
                  <a:solidFill>
                    <a:srgbClr val="FFFFFF"/>
                  </a:solidFill>
                  <a:latin typeface="Calibri"/>
                  <a:ea typeface="Calibri"/>
                  <a:cs typeface="Calibri"/>
                  <a:sym typeface="Calibri"/>
                </a:rPr>
                <a:t>onditions</a:t>
              </a:r>
              <a:endParaRPr sz="2175" b="0" i="0" u="none" strike="noStrike" cap="none">
                <a:solidFill>
                  <a:srgbClr val="FFFFFF"/>
                </a:solidFill>
                <a:latin typeface="Calibri"/>
                <a:ea typeface="Calibri"/>
                <a:cs typeface="Calibri"/>
                <a:sym typeface="Calibri"/>
              </a:endParaRPr>
            </a:p>
          </p:txBody>
        </p:sp>
      </p:grpSp>
      <p:sp>
        <p:nvSpPr>
          <p:cNvPr id="802" name="Google Shape;802;g2edf3ecb708_0_2352"/>
          <p:cNvSpPr txBox="1"/>
          <p:nvPr/>
        </p:nvSpPr>
        <p:spPr>
          <a:xfrm>
            <a:off x="6686550" y="10475"/>
            <a:ext cx="24573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15-17</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g2edf3ecb708_0_236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
        <p:nvSpPr>
          <p:cNvPr id="808" name="Google Shape;808;g2edf3ecb708_0_2368"/>
          <p:cNvSpPr txBox="1"/>
          <p:nvPr/>
        </p:nvSpPr>
        <p:spPr>
          <a:xfrm>
            <a:off x="668100" y="1806900"/>
            <a:ext cx="4666500" cy="25431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Clip time</a:t>
            </a:r>
            <a:r>
              <a:rPr lang="en" sz="1800" b="0" i="0" u="none" strike="noStrike" cap="none">
                <a:solidFill>
                  <a:schemeClr val="dk2"/>
                </a:solidFill>
                <a:latin typeface="Public Sans"/>
                <a:ea typeface="Public Sans"/>
                <a:cs typeface="Public Sans"/>
                <a:sym typeface="Public Sans"/>
              </a:rPr>
              <a:t>: 2:41</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Content</a:t>
            </a:r>
            <a:r>
              <a:rPr lang="en" sz="1800" b="0" i="0" u="none" strike="noStrike" cap="none">
                <a:solidFill>
                  <a:schemeClr val="dk2"/>
                </a:solidFill>
                <a:latin typeface="Public Sans"/>
                <a:ea typeface="Public Sans"/>
                <a:cs typeface="Public Sans"/>
                <a:sym typeface="Public Sans"/>
              </a:rPr>
              <a:t>: High School Welding</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Modality</a:t>
            </a:r>
            <a:r>
              <a:rPr lang="en" sz="1800" b="0" i="0" u="none" strike="noStrike" cap="none">
                <a:solidFill>
                  <a:schemeClr val="dk2"/>
                </a:solidFill>
                <a:latin typeface="Public Sans"/>
                <a:ea typeface="Public Sans"/>
                <a:cs typeface="Public Sans"/>
                <a:sym typeface="Public Sans"/>
              </a:rPr>
              <a:t>: In Person</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Your Role</a:t>
            </a:r>
            <a:r>
              <a:rPr lang="en" sz="1800" b="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b="0" i="0" u="none" strike="noStrike" cap="none">
                <a:solidFill>
                  <a:schemeClr val="dk2"/>
                </a:solidFill>
                <a:latin typeface="Public Sans"/>
                <a:ea typeface="Public Sans"/>
                <a:cs typeface="Public Sans"/>
                <a:sym typeface="Public Sans"/>
              </a:rPr>
              <a:t>Gather </a:t>
            </a:r>
            <a:r>
              <a:rPr lang="en" sz="1800">
                <a:solidFill>
                  <a:schemeClr val="dk2"/>
                </a:solidFill>
                <a:latin typeface="Public Sans"/>
                <a:ea typeface="Public Sans"/>
                <a:cs typeface="Public Sans"/>
                <a:sym typeface="Public Sans"/>
              </a:rPr>
              <a:t>teacher </a:t>
            </a:r>
            <a:r>
              <a:rPr lang="en" sz="1800" b="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Questioning</a:t>
            </a:r>
            <a:r>
              <a:rPr lang="en" sz="1800" b="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Academic Feedback</a:t>
            </a:r>
            <a:r>
              <a:rPr lang="en" sz="1800" b="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Respectful C</a:t>
            </a:r>
            <a:r>
              <a:rPr lang="en" sz="1800" b="1">
                <a:solidFill>
                  <a:schemeClr val="dk2"/>
                </a:solidFill>
                <a:latin typeface="Public Sans"/>
                <a:ea typeface="Public Sans"/>
                <a:cs typeface="Public Sans"/>
                <a:sym typeface="Public Sans"/>
              </a:rPr>
              <a:t>onditions.</a:t>
            </a:r>
            <a:endParaRPr sz="1800" b="0" i="0" u="none" strike="noStrike" cap="none">
              <a:solidFill>
                <a:schemeClr val="dk2"/>
              </a:solidFill>
              <a:latin typeface="Public Sans"/>
              <a:ea typeface="Public Sans"/>
              <a:cs typeface="Public Sans"/>
              <a:sym typeface="Public Sans"/>
            </a:endParaRPr>
          </a:p>
        </p:txBody>
      </p:sp>
      <p:sp>
        <p:nvSpPr>
          <p:cNvPr id="809" name="Google Shape;809;g2edf3ecb708_0_2368"/>
          <p:cNvSpPr txBox="1"/>
          <p:nvPr/>
        </p:nvSpPr>
        <p:spPr>
          <a:xfrm>
            <a:off x="430150" y="476500"/>
            <a:ext cx="8287800" cy="11442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385463"/>
              </a:buClr>
              <a:buSzPts val="3802"/>
              <a:buFont typeface="Calibri"/>
              <a:buNone/>
            </a:pPr>
            <a:r>
              <a:rPr lang="en" sz="2400" b="1" i="0" strike="noStrike" cap="none">
                <a:solidFill>
                  <a:schemeClr val="dk1"/>
                </a:solidFill>
                <a:latin typeface="Public Sans"/>
                <a:ea typeface="Public Sans"/>
                <a:cs typeface="Public Sans"/>
                <a:sym typeface="Public Sans"/>
              </a:rPr>
              <a:t>Observe a </a:t>
            </a:r>
            <a:r>
              <a:rPr lang="en" sz="2400" b="1">
                <a:solidFill>
                  <a:schemeClr val="dk1"/>
                </a:solidFill>
                <a:latin typeface="Public Sans"/>
                <a:ea typeface="Public Sans"/>
                <a:cs typeface="Public Sans"/>
                <a:sym typeface="Public Sans"/>
              </a:rPr>
              <a:t>V</a:t>
            </a:r>
            <a:r>
              <a:rPr lang="en" sz="2400" b="1" i="0" strike="noStrike" cap="none">
                <a:solidFill>
                  <a:schemeClr val="dk1"/>
                </a:solidFill>
                <a:latin typeface="Public Sans"/>
                <a:ea typeface="Public Sans"/>
                <a:cs typeface="Public Sans"/>
                <a:sym typeface="Public Sans"/>
              </a:rPr>
              <a:t>ideo </a:t>
            </a:r>
            <a:r>
              <a:rPr lang="en" sz="2400" b="1">
                <a:solidFill>
                  <a:schemeClr val="dk1"/>
                </a:solidFill>
                <a:latin typeface="Public Sans"/>
                <a:ea typeface="Public Sans"/>
                <a:cs typeface="Public Sans"/>
                <a:sym typeface="Public Sans"/>
              </a:rPr>
              <a:t>L</a:t>
            </a:r>
            <a:r>
              <a:rPr lang="en" sz="2400" b="1" i="0" strike="noStrike" cap="none">
                <a:solidFill>
                  <a:schemeClr val="dk1"/>
                </a:solidFill>
                <a:latin typeface="Public Sans"/>
                <a:ea typeface="Public Sans"/>
                <a:cs typeface="Public Sans"/>
                <a:sym typeface="Public Sans"/>
              </a:rPr>
              <a:t>esson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lip and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apture </a:t>
            </a:r>
            <a:r>
              <a:rPr lang="en" sz="2400" b="1">
                <a:solidFill>
                  <a:schemeClr val="dk1"/>
                </a:solidFill>
                <a:latin typeface="Public Sans"/>
                <a:ea typeface="Public Sans"/>
                <a:cs typeface="Public Sans"/>
                <a:sym typeface="Public Sans"/>
              </a:rPr>
              <a:t>E</a:t>
            </a:r>
            <a:r>
              <a:rPr lang="en" sz="2400" b="1" i="0" strike="noStrike" cap="none">
                <a:solidFill>
                  <a:schemeClr val="dk1"/>
                </a:solidFill>
                <a:latin typeface="Public Sans"/>
                <a:ea typeface="Public Sans"/>
                <a:cs typeface="Public Sans"/>
                <a:sym typeface="Public Sans"/>
              </a:rPr>
              <a:t>vidence for </a:t>
            </a:r>
            <a:r>
              <a:rPr lang="en" sz="2400" b="1" i="1" strike="noStrike" cap="none">
                <a:solidFill>
                  <a:schemeClr val="dk1"/>
                </a:solidFill>
                <a:latin typeface="Public Sans"/>
                <a:ea typeface="Public Sans"/>
                <a:cs typeface="Public Sans"/>
                <a:sym typeface="Public Sans"/>
              </a:rPr>
              <a:t>Questioning, Academic Feedback, </a:t>
            </a:r>
            <a:r>
              <a:rPr lang="en" sz="2400" b="1" i="0" strike="noStrike" cap="none">
                <a:solidFill>
                  <a:schemeClr val="dk1"/>
                </a:solidFill>
                <a:latin typeface="Public Sans"/>
                <a:ea typeface="Public Sans"/>
                <a:cs typeface="Public Sans"/>
                <a:sym typeface="Public Sans"/>
              </a:rPr>
              <a:t>and</a:t>
            </a:r>
            <a:r>
              <a:rPr lang="en" sz="2400" b="1" i="1" strike="noStrike" cap="none">
                <a:solidFill>
                  <a:schemeClr val="dk1"/>
                </a:solidFill>
                <a:latin typeface="Public Sans"/>
                <a:ea typeface="Public Sans"/>
                <a:cs typeface="Public Sans"/>
                <a:sym typeface="Public Sans"/>
              </a:rPr>
              <a:t> Respectful C</a:t>
            </a:r>
            <a:r>
              <a:rPr lang="en" sz="2400" b="1" i="1">
                <a:solidFill>
                  <a:schemeClr val="dk1"/>
                </a:solidFill>
                <a:latin typeface="Public Sans"/>
                <a:ea typeface="Public Sans"/>
                <a:cs typeface="Public Sans"/>
                <a:sym typeface="Public Sans"/>
              </a:rPr>
              <a:t>onditions</a:t>
            </a:r>
            <a:endParaRPr sz="1000">
              <a:solidFill>
                <a:schemeClr val="dk1"/>
              </a:solidFill>
            </a:endParaRPr>
          </a:p>
        </p:txBody>
      </p:sp>
      <p:sp>
        <p:nvSpPr>
          <p:cNvPr id="810" name="Google Shape;810;g2edf3ecb708_0_2368"/>
          <p:cNvSpPr txBox="1"/>
          <p:nvPr/>
        </p:nvSpPr>
        <p:spPr>
          <a:xfrm>
            <a:off x="6789425" y="10475"/>
            <a:ext cx="23544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15-17</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pic>
        <p:nvPicPr>
          <p:cNvPr id="811" name="Google Shape;811;g2edf3ecb708_0_2368" title="5. LER Teacher Training_Clip 5_QU AF RC.mp4">
            <a:hlinkClick r:id="rId3"/>
          </p:cNvPr>
          <p:cNvPicPr preferRelativeResize="0"/>
          <p:nvPr/>
        </p:nvPicPr>
        <p:blipFill>
          <a:blip r:embed="rId4">
            <a:alphaModFix/>
          </a:blip>
          <a:stretch>
            <a:fillRect/>
          </a:stretch>
        </p:blipFill>
        <p:spPr>
          <a:xfrm>
            <a:off x="5318408" y="1806900"/>
            <a:ext cx="3504600" cy="19713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1000"/>
                                        <p:tgtEl>
                                          <p:spTgt spid="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edf3ecb708_0_224"/>
          <p:cNvSpPr txBox="1">
            <a:spLocks noGrp="1"/>
          </p:cNvSpPr>
          <p:nvPr>
            <p:ph type="title"/>
          </p:nvPr>
        </p:nvSpPr>
        <p:spPr>
          <a:xfrm>
            <a:off x="311150" y="157163"/>
            <a:ext cx="8521800" cy="5730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rgbClr val="3B1A53"/>
              </a:buClr>
              <a:buSzPts val="4400"/>
              <a:buFont typeface="Public Sans"/>
              <a:buNone/>
            </a:pPr>
            <a:r>
              <a:rPr lang="en" b="1">
                <a:solidFill>
                  <a:schemeClr val="dk1"/>
                </a:solidFill>
                <a:latin typeface="Public Sans"/>
                <a:ea typeface="Public Sans"/>
                <a:cs typeface="Public Sans"/>
                <a:sym typeface="Public Sans"/>
              </a:rPr>
              <a:t>Agenda</a:t>
            </a:r>
            <a:endParaRPr b="1">
              <a:solidFill>
                <a:schemeClr val="dk1"/>
              </a:solidFill>
              <a:latin typeface="Public Sans"/>
              <a:ea typeface="Public Sans"/>
              <a:cs typeface="Public Sans"/>
              <a:sym typeface="Public Sans"/>
            </a:endParaRPr>
          </a:p>
        </p:txBody>
      </p:sp>
      <p:sp>
        <p:nvSpPr>
          <p:cNvPr id="440" name="Google Shape;440;g2edf3ecb708_0_224"/>
          <p:cNvSpPr txBox="1">
            <a:spLocks noGrp="1"/>
          </p:cNvSpPr>
          <p:nvPr>
            <p:ph type="subTitle" idx="1"/>
          </p:nvPr>
        </p:nvSpPr>
        <p:spPr>
          <a:xfrm>
            <a:off x="2763838" y="4487863"/>
            <a:ext cx="4792800" cy="3096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ct val="233333"/>
              <a:buFont typeface="Public Sans"/>
              <a:buNone/>
            </a:pPr>
            <a:endParaRPr>
              <a:latin typeface="Public Sans"/>
              <a:ea typeface="Public Sans"/>
              <a:cs typeface="Public Sans"/>
              <a:sym typeface="Public Sans"/>
            </a:endParaRPr>
          </a:p>
          <a:p>
            <a:pPr marL="171450" lvl="0" indent="-48101" algn="l" rtl="0">
              <a:lnSpc>
                <a:spcPct val="90000"/>
              </a:lnSpc>
              <a:spcBef>
                <a:spcPts val="750"/>
              </a:spcBef>
              <a:spcAft>
                <a:spcPts val="0"/>
              </a:spcAft>
              <a:buSzPct val="233333"/>
              <a:buFont typeface="Public Sans"/>
              <a:buNone/>
            </a:pPr>
            <a:endParaRPr>
              <a:latin typeface="Public Sans"/>
              <a:ea typeface="Public Sans"/>
              <a:cs typeface="Public Sans"/>
              <a:sym typeface="Public Sans"/>
            </a:endParaRPr>
          </a:p>
        </p:txBody>
      </p:sp>
      <p:grpSp>
        <p:nvGrpSpPr>
          <p:cNvPr id="441" name="Google Shape;441;g2edf3ecb708_0_224"/>
          <p:cNvGrpSpPr/>
          <p:nvPr/>
        </p:nvGrpSpPr>
        <p:grpSpPr>
          <a:xfrm>
            <a:off x="339725" y="781049"/>
            <a:ext cx="8521328" cy="3076363"/>
            <a:chOff x="49" y="-51794"/>
            <a:chExt cx="10120342" cy="4301403"/>
          </a:xfrm>
        </p:grpSpPr>
        <p:sp>
          <p:nvSpPr>
            <p:cNvPr id="442" name="Google Shape;442;g2edf3ecb708_0_224"/>
            <p:cNvSpPr/>
            <p:nvPr/>
          </p:nvSpPr>
          <p:spPr>
            <a:xfrm>
              <a:off x="49" y="138730"/>
              <a:ext cx="4729800" cy="633000"/>
            </a:xfrm>
            <a:prstGeom prst="rect">
              <a:avLst/>
            </a:prstGeom>
            <a:solidFill>
              <a:srgbClr val="F1A55D"/>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43" name="Google Shape;443;g2edf3ecb708_0_224"/>
            <p:cNvSpPr txBox="1"/>
            <p:nvPr/>
          </p:nvSpPr>
          <p:spPr>
            <a:xfrm>
              <a:off x="49" y="-51794"/>
              <a:ext cx="4729200" cy="633600"/>
            </a:xfrm>
            <a:prstGeom prst="rect">
              <a:avLst/>
            </a:prstGeom>
            <a:solidFill>
              <a:schemeClr val="dk1"/>
            </a:solidFill>
            <a:ln>
              <a:noFill/>
            </a:ln>
          </p:spPr>
          <p:txBody>
            <a:bodyPr spcFirstLastPara="1" wrap="square" lIns="117325" tIns="67050" rIns="117325" bIns="670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rgbClr val="FFFFFF"/>
                  </a:solidFill>
                  <a:latin typeface="Public Sans"/>
                  <a:ea typeface="Public Sans"/>
                  <a:cs typeface="Public Sans"/>
                  <a:sym typeface="Public Sans"/>
                </a:rPr>
                <a:t>Morning</a:t>
              </a:r>
              <a:endParaRPr sz="900" b="1" i="0" u="none" strike="noStrike" cap="none">
                <a:solidFill>
                  <a:srgbClr val="000000"/>
                </a:solidFill>
                <a:latin typeface="Public Sans"/>
                <a:ea typeface="Public Sans"/>
                <a:cs typeface="Public Sans"/>
                <a:sym typeface="Public Sans"/>
              </a:endParaRPr>
            </a:p>
          </p:txBody>
        </p:sp>
        <p:sp>
          <p:nvSpPr>
            <p:cNvPr id="444" name="Google Shape;444;g2edf3ecb708_0_224"/>
            <p:cNvSpPr txBox="1"/>
            <p:nvPr/>
          </p:nvSpPr>
          <p:spPr>
            <a:xfrm>
              <a:off x="49" y="581809"/>
              <a:ext cx="4729200" cy="3667800"/>
            </a:xfrm>
            <a:prstGeom prst="rect">
              <a:avLst/>
            </a:prstGeom>
            <a:solidFill>
              <a:schemeClr val="accent2"/>
            </a:solidFill>
            <a:ln>
              <a:noFill/>
            </a:ln>
          </p:spPr>
          <p:txBody>
            <a:bodyPr spcFirstLastPara="1" wrap="square" lIns="87975" tIns="87975" rIns="117325" bIns="132000" anchor="t" anchorCtr="0">
              <a:noAutofit/>
            </a:bodyPr>
            <a:lstStyle/>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Elements of an Effective Lesson </a:t>
              </a:r>
              <a:endParaRPr>
                <a:solidFill>
                  <a:schemeClr val="dk2"/>
                </a:solidFill>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Overview of the Louisiana Educator Rubric (LER)</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LER Deep Dives for the Instruction and Environment Domains</a:t>
              </a:r>
              <a:endParaRPr sz="1800">
                <a:solidFill>
                  <a:schemeClr val="dk2"/>
                </a:solidFill>
                <a:latin typeface="Public Sans"/>
                <a:ea typeface="Public Sans"/>
                <a:cs typeface="Public Sans"/>
                <a:sym typeface="Public Sans"/>
              </a:endParaRPr>
            </a:p>
          </p:txBody>
        </p:sp>
        <p:sp>
          <p:nvSpPr>
            <p:cNvPr id="445" name="Google Shape;445;g2edf3ecb708_0_224"/>
            <p:cNvSpPr/>
            <p:nvPr/>
          </p:nvSpPr>
          <p:spPr>
            <a:xfrm>
              <a:off x="5390411" y="138730"/>
              <a:ext cx="4729800" cy="633000"/>
            </a:xfrm>
            <a:prstGeom prst="rect">
              <a:avLst/>
            </a:prstGeom>
            <a:solidFill>
              <a:srgbClr val="133B5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46" name="Google Shape;446;g2edf3ecb708_0_224"/>
            <p:cNvSpPr txBox="1"/>
            <p:nvPr/>
          </p:nvSpPr>
          <p:spPr>
            <a:xfrm>
              <a:off x="5391191" y="-51794"/>
              <a:ext cx="4729200" cy="633600"/>
            </a:xfrm>
            <a:prstGeom prst="rect">
              <a:avLst/>
            </a:prstGeom>
            <a:solidFill>
              <a:srgbClr val="017F92"/>
            </a:solidFill>
            <a:ln>
              <a:noFill/>
            </a:ln>
          </p:spPr>
          <p:txBody>
            <a:bodyPr spcFirstLastPara="1" wrap="square" lIns="117325" tIns="67050" rIns="117325" bIns="670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rgbClr val="FFFFFF"/>
                  </a:solidFill>
                  <a:latin typeface="Public Sans"/>
                  <a:ea typeface="Public Sans"/>
                  <a:cs typeface="Public Sans"/>
                  <a:sym typeface="Public Sans"/>
                </a:rPr>
                <a:t>Afternoon</a:t>
              </a:r>
              <a:endParaRPr sz="900" b="1" i="0" u="none" strike="noStrike" cap="none">
                <a:solidFill>
                  <a:srgbClr val="000000"/>
                </a:solidFill>
                <a:latin typeface="Public Sans"/>
                <a:ea typeface="Public Sans"/>
                <a:cs typeface="Public Sans"/>
                <a:sym typeface="Public Sans"/>
              </a:endParaRPr>
            </a:p>
          </p:txBody>
        </p:sp>
        <p:sp>
          <p:nvSpPr>
            <p:cNvPr id="447" name="Google Shape;447;g2edf3ecb708_0_224"/>
            <p:cNvSpPr txBox="1"/>
            <p:nvPr/>
          </p:nvSpPr>
          <p:spPr>
            <a:xfrm>
              <a:off x="5389635" y="581809"/>
              <a:ext cx="4730700" cy="3667800"/>
            </a:xfrm>
            <a:prstGeom prst="rect">
              <a:avLst/>
            </a:prstGeom>
            <a:solidFill>
              <a:schemeClr val="accent6"/>
            </a:solidFill>
            <a:ln>
              <a:noFill/>
            </a:ln>
          </p:spPr>
          <p:txBody>
            <a:bodyPr spcFirstLastPara="1" wrap="square" lIns="87975" tIns="87975" rIns="117325" bIns="132000" anchor="t" anchorCtr="0">
              <a:noAutofit/>
            </a:bodyPr>
            <a:lstStyle/>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The Pre-Conference</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The Post-Conference</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The Follow-Up Coaching and Support Cycle</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Reflection and </a:t>
              </a:r>
              <a:r>
                <a:rPr lang="en" sz="1800">
                  <a:solidFill>
                    <a:schemeClr val="dk2"/>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Closing</a:t>
              </a:r>
              <a:endParaRPr sz="1800">
                <a:solidFill>
                  <a:srgbClr val="3B1A53"/>
                </a:solidFill>
                <a:latin typeface="Public Sans"/>
                <a:ea typeface="Public Sans"/>
                <a:cs typeface="Public Sans"/>
                <a:sym typeface="Public Sans"/>
              </a:endParaRPr>
            </a:p>
          </p:txBody>
        </p:sp>
      </p:grpSp>
      <p:sp>
        <p:nvSpPr>
          <p:cNvPr id="448" name="Google Shape;448;g2edf3ecb708_0_224"/>
          <p:cNvSpPr txBox="1"/>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rgbClr val="FFFFFF"/>
                </a:solidFill>
                <a:latin typeface="Public Sans Medium"/>
                <a:ea typeface="Public Sans Medium"/>
                <a:cs typeface="Public Sans Medium"/>
                <a:sym typeface="Public Sans Medium"/>
              </a:rPr>
              <a:t>4</a:t>
            </a:fld>
            <a:endParaRPr sz="1100">
              <a:solidFill>
                <a:srgbClr val="FFFFFF"/>
              </a:solidFill>
              <a:latin typeface="Public Sans Medium"/>
              <a:ea typeface="Public Sans Medium"/>
              <a:cs typeface="Public Sans Medium"/>
              <a:sym typeface="Public Sans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2edf3ecb708_0_237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817" name="Google Shape;817;g2edf3ecb708_0_2376"/>
          <p:cNvSpPr txBox="1"/>
          <p:nvPr/>
        </p:nvSpPr>
        <p:spPr>
          <a:xfrm>
            <a:off x="545408" y="1662966"/>
            <a:ext cx="8277600" cy="3363600"/>
          </a:xfrm>
          <a:prstGeom prst="rect">
            <a:avLst/>
          </a:prstGeom>
          <a:noFill/>
          <a:ln>
            <a:noFill/>
          </a:ln>
        </p:spPr>
        <p:txBody>
          <a:bodyPr spcFirstLastPara="1" wrap="square" lIns="68550" tIns="34275" rIns="68550" bIns="34275" anchor="t" anchorCtr="0">
            <a:noAutofit/>
          </a:bodyPr>
          <a:lstStyle/>
          <a:p>
            <a:pPr marL="381000" marR="0" lvl="0" indent="-279400" algn="l" rtl="0">
              <a:lnSpc>
                <a:spcPct val="100000"/>
              </a:lnSpc>
              <a:spcBef>
                <a:spcPts val="0"/>
              </a:spcBef>
              <a:spcAft>
                <a:spcPts val="0"/>
              </a:spcAft>
              <a:buClr>
                <a:schemeClr val="dk2"/>
              </a:buClr>
              <a:buSzPts val="1800"/>
              <a:buFont typeface="Arial"/>
              <a:buChar char="●"/>
            </a:pPr>
            <a:r>
              <a:rPr lang="en" sz="1800">
                <a:solidFill>
                  <a:schemeClr val="dk2"/>
                </a:solidFill>
                <a:latin typeface="Public Sans"/>
                <a:ea typeface="Public Sans"/>
                <a:cs typeface="Public Sans"/>
                <a:sym typeface="Public Sans"/>
              </a:rPr>
              <a:t>What evidence did you capture for </a:t>
            </a:r>
            <a:r>
              <a:rPr lang="en" sz="1800" b="1">
                <a:solidFill>
                  <a:schemeClr val="dk2"/>
                </a:solidFill>
                <a:latin typeface="Public Sans"/>
                <a:ea typeface="Public Sans"/>
                <a:cs typeface="Public Sans"/>
                <a:sym typeface="Public Sans"/>
              </a:rPr>
              <a:t>Questioning</a:t>
            </a:r>
            <a:r>
              <a:rPr lang="en" sz="1800">
                <a:solidFill>
                  <a:schemeClr val="dk2"/>
                </a:solidFill>
                <a:latin typeface="Public Sans"/>
                <a:ea typeface="Public Sans"/>
                <a:cs typeface="Public Sans"/>
                <a:sym typeface="Public Sans"/>
              </a:rPr>
              <a:t>, </a:t>
            </a:r>
            <a:r>
              <a:rPr lang="en" sz="1800" b="1">
                <a:solidFill>
                  <a:schemeClr val="dk2"/>
                </a:solidFill>
                <a:latin typeface="Public Sans"/>
                <a:ea typeface="Public Sans"/>
                <a:cs typeface="Public Sans"/>
                <a:sym typeface="Public Sans"/>
              </a:rPr>
              <a:t>Academic Feedback</a:t>
            </a:r>
            <a:r>
              <a:rPr lang="en" sz="1800">
                <a:solidFill>
                  <a:schemeClr val="dk2"/>
                </a:solidFill>
                <a:latin typeface="Public Sans"/>
                <a:ea typeface="Public Sans"/>
                <a:cs typeface="Public Sans"/>
                <a:sym typeface="Public Sans"/>
              </a:rPr>
              <a:t>, and </a:t>
            </a:r>
            <a:r>
              <a:rPr lang="en" sz="1800" b="1">
                <a:solidFill>
                  <a:schemeClr val="dk2"/>
                </a:solidFill>
                <a:latin typeface="Public Sans"/>
                <a:ea typeface="Public Sans"/>
                <a:cs typeface="Public Sans"/>
                <a:sym typeface="Public Sans"/>
              </a:rPr>
              <a:t>Respectful Conditions</a:t>
            </a:r>
            <a:r>
              <a:rPr lang="en" sz="1800">
                <a:solidFill>
                  <a:schemeClr val="dk2"/>
                </a:solidFill>
                <a:latin typeface="Public Sans"/>
                <a:ea typeface="Public Sans"/>
                <a:cs typeface="Public Sans"/>
                <a:sym typeface="Public Sans"/>
              </a:rPr>
              <a:t>? </a:t>
            </a:r>
            <a:endParaRPr sz="1800">
              <a:solidFill>
                <a:schemeClr val="dk2"/>
              </a:solidFill>
              <a:latin typeface="Public Sans"/>
              <a:ea typeface="Public Sans"/>
              <a:cs typeface="Public Sans"/>
              <a:sym typeface="Public Sans"/>
            </a:endParaRPr>
          </a:p>
          <a:p>
            <a:pPr marL="457200" lvl="0" indent="-342900" algn="l" rtl="0">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What similarities do you notice between the evidence you captured and the elements of effective instruction on your placemat consensus map?</a:t>
            </a: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None/>
            </a:pPr>
            <a:endParaRPr sz="1800">
              <a:solidFill>
                <a:schemeClr val="dk2"/>
              </a:solidFill>
              <a:latin typeface="Public Sans"/>
              <a:ea typeface="Public Sans"/>
              <a:cs typeface="Public Sans"/>
              <a:sym typeface="Public Sans"/>
            </a:endParaRPr>
          </a:p>
          <a:p>
            <a:pPr marL="0" marR="0" lvl="0" indent="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Public Sans"/>
              <a:ea typeface="Public Sans"/>
              <a:cs typeface="Public Sans"/>
              <a:sym typeface="Public Sans"/>
            </a:endParaRPr>
          </a:p>
          <a:p>
            <a:pPr marL="0" marR="0" lvl="0" indent="0" algn="l" rtl="0">
              <a:lnSpc>
                <a:spcPct val="90000"/>
              </a:lnSpc>
              <a:spcBef>
                <a:spcPts val="75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a:p>
            <a:pPr marL="457200" marR="0" lvl="0" indent="0" algn="l" rtl="0">
              <a:lnSpc>
                <a:spcPct val="90000"/>
              </a:lnSpc>
              <a:spcBef>
                <a:spcPts val="75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818" name="Google Shape;818;g2edf3ecb708_0_2376"/>
          <p:cNvSpPr txBox="1"/>
          <p:nvPr/>
        </p:nvSpPr>
        <p:spPr>
          <a:xfrm>
            <a:off x="682364" y="554723"/>
            <a:ext cx="8277600" cy="91020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Clr>
                <a:schemeClr val="lt2"/>
              </a:buClr>
              <a:buSzPts val="4400"/>
              <a:buFont typeface="Calibri"/>
              <a:buNone/>
            </a:pPr>
            <a:r>
              <a:rPr lang="en" sz="2800" b="1">
                <a:solidFill>
                  <a:schemeClr val="dk1"/>
                </a:solidFill>
                <a:latin typeface="Public Sans"/>
                <a:ea typeface="Public Sans"/>
                <a:cs typeface="Public Sans"/>
                <a:sym typeface="Public Sans"/>
              </a:rPr>
              <a:t>Review and Discuss Evidence Collected with Your Table Group</a:t>
            </a:r>
            <a:endParaRPr sz="2800" b="1" i="0" u="none" strike="noStrike" cap="none">
              <a:solidFill>
                <a:srgbClr val="385463"/>
              </a:solidFill>
              <a:latin typeface="Calibri"/>
              <a:ea typeface="Calibri"/>
              <a:cs typeface="Calibri"/>
              <a:sym typeface="Calibri"/>
            </a:endParaRPr>
          </a:p>
        </p:txBody>
      </p:sp>
      <p:sp>
        <p:nvSpPr>
          <p:cNvPr id="819" name="Google Shape;819;g2edf3ecb708_0_2376"/>
          <p:cNvSpPr txBox="1"/>
          <p:nvPr/>
        </p:nvSpPr>
        <p:spPr>
          <a:xfrm>
            <a:off x="6730625" y="10475"/>
            <a:ext cx="24132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15-17</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2edf3ecb708_0_2383"/>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Evidence for High School Welding Clip</a:t>
            </a:r>
            <a:endParaRPr/>
          </a:p>
        </p:txBody>
      </p:sp>
      <p:sp>
        <p:nvSpPr>
          <p:cNvPr id="825" name="Google Shape;825;g2edf3ecb708_0_238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graphicFrame>
        <p:nvGraphicFramePr>
          <p:cNvPr id="826" name="Google Shape;826;g2edf3ecb708_0_2383"/>
          <p:cNvGraphicFramePr/>
          <p:nvPr/>
        </p:nvGraphicFramePr>
        <p:xfrm>
          <a:off x="79975" y="556150"/>
          <a:ext cx="9017400" cy="4579065"/>
        </p:xfrm>
        <a:graphic>
          <a:graphicData uri="http://schemas.openxmlformats.org/drawingml/2006/table">
            <a:tbl>
              <a:tblPr>
                <a:noFill/>
                <a:tableStyleId>{25AC75E2-7B15-4955-91EF-E2794479CF78}</a:tableStyleId>
              </a:tblPr>
              <a:tblGrid>
                <a:gridCol w="2674000">
                  <a:extLst>
                    <a:ext uri="{9D8B030D-6E8A-4147-A177-3AD203B41FA5}">
                      <a16:colId xmlns:a16="http://schemas.microsoft.com/office/drawing/2014/main" val="20000"/>
                    </a:ext>
                  </a:extLst>
                </a:gridCol>
                <a:gridCol w="2855975">
                  <a:extLst>
                    <a:ext uri="{9D8B030D-6E8A-4147-A177-3AD203B41FA5}">
                      <a16:colId xmlns:a16="http://schemas.microsoft.com/office/drawing/2014/main" val="20001"/>
                    </a:ext>
                  </a:extLst>
                </a:gridCol>
                <a:gridCol w="3487425">
                  <a:extLst>
                    <a:ext uri="{9D8B030D-6E8A-4147-A177-3AD203B41FA5}">
                      <a16:colId xmlns:a16="http://schemas.microsoft.com/office/drawing/2014/main" val="20002"/>
                    </a:ext>
                  </a:extLst>
                </a:gridCol>
              </a:tblGrid>
              <a:tr h="474425">
                <a:tc>
                  <a:txBody>
                    <a:bodyPr/>
                    <a:lstStyle/>
                    <a:p>
                      <a:pPr marL="0" lvl="0" indent="0" algn="ctr" rtl="0">
                        <a:spcBef>
                          <a:spcPts val="0"/>
                        </a:spcBef>
                        <a:spcAft>
                          <a:spcPts val="0"/>
                        </a:spcAft>
                        <a:buNone/>
                      </a:pPr>
                      <a:r>
                        <a:rPr lang="en" sz="1500" b="1">
                          <a:solidFill>
                            <a:srgbClr val="4E4E51"/>
                          </a:solidFill>
                          <a:latin typeface="Public Sans"/>
                          <a:ea typeface="Public Sans"/>
                          <a:cs typeface="Public Sans"/>
                          <a:sym typeface="Public Sans"/>
                        </a:rPr>
                        <a:t>Questioning</a:t>
                      </a:r>
                      <a:endParaRPr sz="15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500" b="1">
                          <a:solidFill>
                            <a:srgbClr val="4E4E51"/>
                          </a:solidFill>
                          <a:latin typeface="Public Sans"/>
                          <a:ea typeface="Public Sans"/>
                          <a:cs typeface="Public Sans"/>
                          <a:sym typeface="Public Sans"/>
                        </a:rPr>
                        <a:t>Academic Feedback</a:t>
                      </a:r>
                      <a:endParaRPr sz="15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500" b="1">
                          <a:solidFill>
                            <a:srgbClr val="4E4E51"/>
                          </a:solidFill>
                          <a:latin typeface="Public Sans"/>
                          <a:ea typeface="Public Sans"/>
                          <a:cs typeface="Public Sans"/>
                          <a:sym typeface="Public Sans"/>
                        </a:rPr>
                        <a:t>Respectful Conditions</a:t>
                      </a:r>
                      <a:endParaRPr sz="15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619850">
                <a:tc>
                  <a:txBody>
                    <a:bodyPr/>
                    <a:lstStyle/>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The teacher’s questions are varied and high-quality, providing an appropriate mix of knowledge, application, analysis, and evaluation and engage students in critical thinking.</a:t>
                      </a:r>
                      <a:endParaRPr sz="9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T- “What happened right here?” S- “I ran out of stick again.” T- “You’re consistently running out of stick at the same spot. So, what does that tell you, you need to do?” S- “Go faster.” T- “Go faster. On all 3 of these…your ran out of stick, with about a half inch left.”</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T- (to John) “There’s Cody’s vertical ups he just did. Whose do you think is better?” John- “Mine.” T- “Yours are better. Why?”</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The teacher calls on another student (John) to engage another student’s perspective.</a:t>
                      </a:r>
                      <a:endParaRPr sz="9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T- (to John) “There’s Cody’s vertical ups he just did. Whose do you think is better?” John- “Mine.” T- “Yours are better. Why?” John- “Flatter.” T- “Not so much flatter. They are flatter. Your tie ins are good…His are V shaped more and your two stringers tie in good together.”</a:t>
                      </a:r>
                      <a:endParaRPr sz="9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Feedback is academically focused and high-quality and given during review of independent work assignments.</a:t>
                      </a:r>
                      <a:endParaRPr sz="9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The teacher prompts student thinking, assess each student’s progress based on student work expectations, and provide individual feedback. </a:t>
                      </a:r>
                      <a:r>
                        <a:rPr lang="en" sz="900">
                          <a:solidFill>
                            <a:srgbClr val="4E4E51"/>
                          </a:solidFill>
                          <a:latin typeface="Public Sans"/>
                          <a:ea typeface="Public Sans"/>
                          <a:cs typeface="Public Sans"/>
                          <a:sym typeface="Public Sans"/>
                        </a:rPr>
                        <a:t>T- “What happened right here?” S- “I ran out of stick again.” T- “You’re consistently running out of stick at the same spot. So, what does that tell you, you need to do?” S- “Go faster.” T- “Go faster. On all 3 of these…your ran out of stick, with about a half inch left…Right there, you started moving too fast, too far.”</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T- (to John) “There’s Cody’s vertical ups he just did. Whose do you think is better?” John- “Mine.” T- “Yours are better. Why?” John- “Flatter.” T- “Not so much flatter…your tie ins are good…His are V shaped more and your two stringers tie in good together. If we were to be doing that at the welding competition a few months ago, you would have beat him at that pass. On a job site, he would have to come back and cover his up with a 3-bead cap, where yours would probably be good to go.”</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Teacher-student and student-student</a:t>
                      </a:r>
                      <a:endParaRPr sz="9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interactions demonstrate respect for one another</a:t>
                      </a:r>
                      <a:r>
                        <a:rPr lang="en" sz="900">
                          <a:solidFill>
                            <a:srgbClr val="4E4E51"/>
                          </a:solidFill>
                          <a:latin typeface="Public Sans"/>
                          <a:ea typeface="Public Sans"/>
                          <a:cs typeface="Public Sans"/>
                          <a:sym typeface="Public Sans"/>
                        </a:rPr>
                        <a:t>, as the teacher evaluates student work, students evaluate their own work, and one student evaluates the work of his peer. </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T- “What happened right here?” S- “I ran out of stick again.” T- “You’re consistently running out of stick at the same spot. So, what does that tell you, you need to do?” S- “Go faster.” T- “Go faster. On all 3 of these…your ran out of stick, with about a half inch left…Right there, you started moving too fast, too far.”</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T- (to John) “There’s Cody’s vertical ups he just did. Whose do you think is better?” John- “Mine.” T- “Yours are better. Why?” John- “Flatter.” T- “Not so much flatter. Yours are flatter. Your tie ins are good…His are V shaped more and your two stringers tie in good together. If we were to be doing that at the welding competition a few months ago, you would have beat him at that pass. On a job site, he would have to come back and cover his up with a 3-bead cap, where yours would probably be good to go.”</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The teacher seeks out and is receptive to opinions of other students</a:t>
                      </a:r>
                      <a:r>
                        <a:rPr lang="en" sz="900">
                          <a:solidFill>
                            <a:srgbClr val="4E4E51"/>
                          </a:solidFill>
                          <a:latin typeface="Public Sans"/>
                          <a:ea typeface="Public Sans"/>
                          <a:cs typeface="Public Sans"/>
                          <a:sym typeface="Public Sans"/>
                        </a:rPr>
                        <a:t> when he asks John to assess which weld was better.</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Positive relationships and interdependence characterize the classroom,</a:t>
                      </a:r>
                      <a:r>
                        <a:rPr lang="en" sz="900">
                          <a:solidFill>
                            <a:srgbClr val="4E4E51"/>
                          </a:solidFill>
                          <a:latin typeface="Public Sans"/>
                          <a:ea typeface="Public Sans"/>
                          <a:cs typeface="Public Sans"/>
                          <a:sym typeface="Public Sans"/>
                        </a:rPr>
                        <a:t> as the teacher provides opportunities for students to assist one another. T- (to John) “You’ve got yours done. Like Cody just did, go get in a booth with somebody and assist. He just helped Trevor run a vertical up.”</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2edf3ecb708_0_327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a:solidFill>
                  <a:schemeClr val="dk1"/>
                </a:solidFill>
              </a:rPr>
              <a:t>Lunch</a:t>
            </a:r>
            <a:endParaRPr>
              <a:solidFill>
                <a:schemeClr val="dk1"/>
              </a:solidFill>
            </a:endParaRPr>
          </a:p>
        </p:txBody>
      </p:sp>
      <p:sp>
        <p:nvSpPr>
          <p:cNvPr id="832" name="Google Shape;832;g2edf3ecb708_0_327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2edf3ecb708_0_238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
        <p:nvSpPr>
          <p:cNvPr id="838" name="Google Shape;838;g2edf3ecb708_0_2389"/>
          <p:cNvSpPr txBox="1"/>
          <p:nvPr/>
        </p:nvSpPr>
        <p:spPr>
          <a:xfrm>
            <a:off x="389525" y="387625"/>
            <a:ext cx="8621400" cy="1149900"/>
          </a:xfrm>
          <a:prstGeom prst="rect">
            <a:avLst/>
          </a:prstGeom>
          <a:noFill/>
          <a:ln>
            <a:noFill/>
          </a:ln>
        </p:spPr>
        <p:txBody>
          <a:bodyPr spcFirstLastPara="1" wrap="square" lIns="68550" tIns="34275" rIns="68550" bIns="34275" anchor="ctr" anchorCtr="0">
            <a:normAutofit lnSpcReduction="10000"/>
          </a:bodyPr>
          <a:lstStyle/>
          <a:p>
            <a:pPr marL="0" marR="0" lvl="0" indent="0" algn="l" rtl="0">
              <a:lnSpc>
                <a:spcPct val="100000"/>
              </a:lnSpc>
              <a:spcBef>
                <a:spcPts val="0"/>
              </a:spcBef>
              <a:spcAft>
                <a:spcPts val="0"/>
              </a:spcAft>
              <a:buClr>
                <a:srgbClr val="385463"/>
              </a:buClr>
              <a:buSzPts val="4262"/>
              <a:buFont typeface="Calibri"/>
              <a:buNone/>
            </a:pPr>
            <a:r>
              <a:rPr lang="en" sz="2435" b="1" i="0" strike="noStrike" cap="none">
                <a:solidFill>
                  <a:schemeClr val="dk1"/>
                </a:solidFill>
                <a:latin typeface="Public Sans"/>
                <a:ea typeface="Public Sans"/>
                <a:cs typeface="Public Sans"/>
                <a:sym typeface="Public Sans"/>
              </a:rPr>
              <a:t>Analyze the </a:t>
            </a:r>
            <a:r>
              <a:rPr lang="en" sz="2435" b="1">
                <a:solidFill>
                  <a:schemeClr val="dk1"/>
                </a:solidFill>
                <a:latin typeface="Public Sans"/>
                <a:ea typeface="Public Sans"/>
                <a:cs typeface="Public Sans"/>
                <a:sym typeface="Public Sans"/>
              </a:rPr>
              <a:t>I</a:t>
            </a:r>
            <a:r>
              <a:rPr lang="en" sz="2435" b="1" i="0" strike="noStrike" cap="none">
                <a:solidFill>
                  <a:schemeClr val="dk1"/>
                </a:solidFill>
                <a:latin typeface="Public Sans"/>
                <a:ea typeface="Public Sans"/>
                <a:cs typeface="Public Sans"/>
                <a:sym typeface="Public Sans"/>
              </a:rPr>
              <a:t>ndicators </a:t>
            </a:r>
            <a:r>
              <a:rPr lang="en" sz="2435" b="1" i="1" strike="noStrike" cap="none">
                <a:solidFill>
                  <a:schemeClr val="dk1"/>
                </a:solidFill>
                <a:latin typeface="Public Sans"/>
                <a:ea typeface="Public Sans"/>
                <a:cs typeface="Public Sans"/>
                <a:sym typeface="Public Sans"/>
              </a:rPr>
              <a:t>Motivating Students, Grouping Students, Teacher Knowledge of Students, Engaging Students and Managing Behavior</a:t>
            </a:r>
            <a:endParaRPr sz="2435">
              <a:solidFill>
                <a:schemeClr val="dk1"/>
              </a:solidFill>
            </a:endParaRPr>
          </a:p>
          <a:p>
            <a:pPr marL="0" marR="0" lvl="0" indent="0" algn="ctr" rtl="0">
              <a:lnSpc>
                <a:spcPct val="70000"/>
              </a:lnSpc>
              <a:spcBef>
                <a:spcPts val="0"/>
              </a:spcBef>
              <a:spcAft>
                <a:spcPts val="0"/>
              </a:spcAft>
              <a:buClr>
                <a:srgbClr val="385463"/>
              </a:buClr>
              <a:buSzPts val="3789"/>
              <a:buFont typeface="Calibri"/>
              <a:buNone/>
            </a:pPr>
            <a:endParaRPr sz="1494" b="1" i="0" u="none" strike="noStrike" cap="none">
              <a:solidFill>
                <a:srgbClr val="385463"/>
              </a:solidFill>
              <a:latin typeface="Calibri"/>
              <a:ea typeface="Calibri"/>
              <a:cs typeface="Calibri"/>
              <a:sym typeface="Calibri"/>
            </a:endParaRPr>
          </a:p>
        </p:txBody>
      </p:sp>
      <p:grpSp>
        <p:nvGrpSpPr>
          <p:cNvPr id="839" name="Google Shape;839;g2edf3ecb708_0_2389"/>
          <p:cNvGrpSpPr/>
          <p:nvPr/>
        </p:nvGrpSpPr>
        <p:grpSpPr>
          <a:xfrm>
            <a:off x="475898" y="3405779"/>
            <a:ext cx="7560112" cy="872325"/>
            <a:chOff x="4433" y="362282"/>
            <a:chExt cx="10080149" cy="1163100"/>
          </a:xfrm>
        </p:grpSpPr>
        <p:sp>
          <p:nvSpPr>
            <p:cNvPr id="840" name="Google Shape;840;g2edf3ecb708_0_2389"/>
            <p:cNvSpPr/>
            <p:nvPr/>
          </p:nvSpPr>
          <p:spPr>
            <a:xfrm>
              <a:off x="4433" y="362282"/>
              <a:ext cx="1938600" cy="11631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1" name="Google Shape;841;g2edf3ecb708_0_2389"/>
            <p:cNvSpPr txBox="1"/>
            <p:nvPr/>
          </p:nvSpPr>
          <p:spPr>
            <a:xfrm>
              <a:off x="38498" y="396347"/>
              <a:ext cx="1870200" cy="1095000"/>
            </a:xfrm>
            <a:prstGeom prst="rect">
              <a:avLst/>
            </a:prstGeom>
            <a:solidFill>
              <a:srgbClr val="428E9B"/>
            </a:solid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Motivating Students</a:t>
              </a:r>
              <a:endParaRPr sz="1350" b="0" i="0" u="none" strike="noStrike" cap="none">
                <a:solidFill>
                  <a:srgbClr val="FFFFFF"/>
                </a:solidFill>
                <a:latin typeface="Calibri"/>
                <a:ea typeface="Calibri"/>
                <a:cs typeface="Calibri"/>
                <a:sym typeface="Calibri"/>
              </a:endParaRPr>
            </a:p>
          </p:txBody>
        </p:sp>
        <p:sp>
          <p:nvSpPr>
            <p:cNvPr id="842" name="Google Shape;842;g2edf3ecb708_0_2389"/>
            <p:cNvSpPr/>
            <p:nvPr/>
          </p:nvSpPr>
          <p:spPr>
            <a:xfrm>
              <a:off x="2136743" y="703451"/>
              <a:ext cx="411000" cy="480600"/>
            </a:xfrm>
            <a:prstGeom prst="rightArrow">
              <a:avLst>
                <a:gd name="adj1" fmla="val 60000"/>
                <a:gd name="adj2" fmla="val 50000"/>
              </a:avLst>
            </a:prstGeom>
            <a:solidFill>
              <a:srgbClr val="99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3" name="Google Shape;843;g2edf3ecb708_0_2389"/>
            <p:cNvSpPr/>
            <p:nvPr/>
          </p:nvSpPr>
          <p:spPr>
            <a:xfrm>
              <a:off x="2718283" y="362282"/>
              <a:ext cx="1938600" cy="11631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4" name="Google Shape;844;g2edf3ecb708_0_2389"/>
            <p:cNvSpPr txBox="1"/>
            <p:nvPr/>
          </p:nvSpPr>
          <p:spPr>
            <a:xfrm>
              <a:off x="2752348" y="396347"/>
              <a:ext cx="1870200" cy="1095000"/>
            </a:xfrm>
            <a:prstGeom prst="rect">
              <a:avLst/>
            </a:prstGeom>
            <a:solidFill>
              <a:srgbClr val="428E9B"/>
            </a:solid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Grouping Students </a:t>
              </a:r>
              <a:endParaRPr sz="1350" b="0" i="0" u="none" strike="noStrike" cap="none">
                <a:solidFill>
                  <a:srgbClr val="FFFFFF"/>
                </a:solidFill>
                <a:latin typeface="Calibri"/>
                <a:ea typeface="Calibri"/>
                <a:cs typeface="Calibri"/>
                <a:sym typeface="Calibri"/>
              </a:endParaRPr>
            </a:p>
          </p:txBody>
        </p:sp>
        <p:sp>
          <p:nvSpPr>
            <p:cNvPr id="845" name="Google Shape;845;g2edf3ecb708_0_2389"/>
            <p:cNvSpPr/>
            <p:nvPr/>
          </p:nvSpPr>
          <p:spPr>
            <a:xfrm>
              <a:off x="4850593" y="703451"/>
              <a:ext cx="411000" cy="480600"/>
            </a:xfrm>
            <a:prstGeom prst="rightArrow">
              <a:avLst>
                <a:gd name="adj1" fmla="val 60000"/>
                <a:gd name="adj2" fmla="val 50000"/>
              </a:avLst>
            </a:prstGeom>
            <a:solidFill>
              <a:srgbClr val="99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6" name="Google Shape;846;g2edf3ecb708_0_2389"/>
            <p:cNvSpPr/>
            <p:nvPr/>
          </p:nvSpPr>
          <p:spPr>
            <a:xfrm>
              <a:off x="5432132" y="362282"/>
              <a:ext cx="1938600" cy="11631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7" name="Google Shape;847;g2edf3ecb708_0_2389"/>
            <p:cNvSpPr txBox="1"/>
            <p:nvPr/>
          </p:nvSpPr>
          <p:spPr>
            <a:xfrm>
              <a:off x="5466197" y="396347"/>
              <a:ext cx="1870200" cy="1095000"/>
            </a:xfrm>
            <a:prstGeom prst="rect">
              <a:avLst/>
            </a:prstGeom>
            <a:solidFill>
              <a:srgbClr val="428E9B"/>
            </a:solid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Teacher Knowledge of Students</a:t>
              </a:r>
              <a:endParaRPr sz="1050" b="0" i="0" u="none" strike="noStrike" cap="none">
                <a:solidFill>
                  <a:srgbClr val="000000"/>
                </a:solidFill>
                <a:latin typeface="Arial"/>
                <a:ea typeface="Arial"/>
                <a:cs typeface="Arial"/>
                <a:sym typeface="Arial"/>
              </a:endParaRPr>
            </a:p>
          </p:txBody>
        </p:sp>
        <p:sp>
          <p:nvSpPr>
            <p:cNvPr id="848" name="Google Shape;848;g2edf3ecb708_0_2389"/>
            <p:cNvSpPr/>
            <p:nvPr/>
          </p:nvSpPr>
          <p:spPr>
            <a:xfrm>
              <a:off x="7564443" y="703451"/>
              <a:ext cx="411000" cy="480600"/>
            </a:xfrm>
            <a:prstGeom prst="rightArrow">
              <a:avLst>
                <a:gd name="adj1" fmla="val 60000"/>
                <a:gd name="adj2" fmla="val 50000"/>
              </a:avLst>
            </a:prstGeom>
            <a:solidFill>
              <a:srgbClr val="99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9" name="Google Shape;849;g2edf3ecb708_0_2389"/>
            <p:cNvSpPr/>
            <p:nvPr/>
          </p:nvSpPr>
          <p:spPr>
            <a:xfrm>
              <a:off x="8145982" y="362282"/>
              <a:ext cx="1938600" cy="1163100"/>
            </a:xfrm>
            <a:prstGeom prst="roundRect">
              <a:avLst>
                <a:gd name="adj" fmla="val 10000"/>
              </a:avLst>
            </a:prstGeom>
            <a:solidFill>
              <a:srgbClr val="428E9B"/>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50" name="Google Shape;850;g2edf3ecb708_0_2389"/>
            <p:cNvSpPr txBox="1"/>
            <p:nvPr/>
          </p:nvSpPr>
          <p:spPr>
            <a:xfrm>
              <a:off x="8180047" y="396347"/>
              <a:ext cx="1870200" cy="1095000"/>
            </a:xfrm>
            <a:prstGeom prst="rect">
              <a:avLst/>
            </a:prstGeom>
            <a:solidFill>
              <a:srgbClr val="428E9B"/>
            </a:solid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Engaging Students and Managing Behavior</a:t>
              </a:r>
              <a:endParaRPr sz="1050" b="0" i="0" u="none" strike="noStrike" cap="none">
                <a:solidFill>
                  <a:srgbClr val="000000"/>
                </a:solidFill>
                <a:latin typeface="Arial"/>
                <a:ea typeface="Arial"/>
                <a:cs typeface="Arial"/>
                <a:sym typeface="Arial"/>
              </a:endParaRPr>
            </a:p>
          </p:txBody>
        </p:sp>
      </p:grpSp>
      <p:sp>
        <p:nvSpPr>
          <p:cNvPr id="851" name="Google Shape;851;g2edf3ecb708_0_2389"/>
          <p:cNvSpPr txBox="1"/>
          <p:nvPr/>
        </p:nvSpPr>
        <p:spPr>
          <a:xfrm>
            <a:off x="542225" y="1388600"/>
            <a:ext cx="8267400" cy="2017200"/>
          </a:xfrm>
          <a:prstGeom prst="rect">
            <a:avLst/>
          </a:prstGeom>
          <a:noFill/>
          <a:ln>
            <a:noFill/>
          </a:ln>
        </p:spPr>
        <p:txBody>
          <a:bodyPr spcFirstLastPara="1" wrap="square" lIns="68550" tIns="34275" rIns="68550" bIns="34275" anchor="t" anchorCtr="0">
            <a:normAutofit/>
          </a:bodyPr>
          <a:lstStyle/>
          <a:p>
            <a:pPr marL="457200" lvl="0" indent="-342900" algn="l" rtl="0">
              <a:lnSpc>
                <a:spcPct val="100000"/>
              </a:lnSpc>
              <a:spcBef>
                <a:spcPts val="0"/>
              </a:spcBef>
              <a:spcAft>
                <a:spcPts val="0"/>
              </a:spcAft>
              <a:buClr>
                <a:schemeClr val="dk2"/>
              </a:buClr>
              <a:buSzPts val="1800"/>
              <a:buFont typeface="Public Sans"/>
              <a:buAutoNum type="arabicPeriod"/>
            </a:pPr>
            <a:r>
              <a:rPr lang="en" sz="1800" b="1">
                <a:solidFill>
                  <a:schemeClr val="dk2"/>
                </a:solidFill>
                <a:latin typeface="Public Sans"/>
                <a:ea typeface="Public Sans"/>
                <a:cs typeface="Public Sans"/>
                <a:sym typeface="Public Sans"/>
              </a:rPr>
              <a:t>Compare changes in the descriptors </a:t>
            </a:r>
            <a:r>
              <a:rPr lang="en" sz="1800">
                <a:solidFill>
                  <a:schemeClr val="dk2"/>
                </a:solidFill>
                <a:latin typeface="Public Sans"/>
                <a:ea typeface="Public Sans"/>
                <a:cs typeface="Public Sans"/>
                <a:sym typeface="Public Sans"/>
              </a:rPr>
              <a:t>across performance levels, focusing on shifts in frequency vocabulary and the role of student ownership.</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Public Sans"/>
              <a:buAutoNum type="arabicPeriod"/>
            </a:pPr>
            <a:r>
              <a:rPr lang="en" sz="1800" b="1">
                <a:solidFill>
                  <a:schemeClr val="dk2"/>
                </a:solidFill>
                <a:latin typeface="Public Sans"/>
                <a:ea typeface="Public Sans"/>
                <a:cs typeface="Public Sans"/>
                <a:sym typeface="Public Sans"/>
              </a:rPr>
              <a:t>Highlight key words </a:t>
            </a:r>
            <a:r>
              <a:rPr lang="en" sz="1800">
                <a:solidFill>
                  <a:schemeClr val="dk2"/>
                </a:solidFill>
                <a:latin typeface="Public Sans"/>
                <a:ea typeface="Public Sans"/>
                <a:cs typeface="Public Sans"/>
                <a:sym typeface="Public Sans"/>
              </a:rPr>
              <a:t>in each descriptor, within the At Expectations/Proficient Level (3). </a:t>
            </a:r>
            <a:endParaRPr sz="1800">
              <a:solidFill>
                <a:schemeClr val="dk2"/>
              </a:solidFill>
              <a:latin typeface="Public Sans"/>
              <a:ea typeface="Public Sans"/>
              <a:cs typeface="Public Sans"/>
              <a:sym typeface="Public Sans"/>
            </a:endParaRPr>
          </a:p>
          <a:p>
            <a:pPr marL="457200" lvl="0" indent="-342900" algn="l" rtl="0">
              <a:lnSpc>
                <a:spcPct val="100000"/>
              </a:lnSpc>
              <a:spcBef>
                <a:spcPts val="1000"/>
              </a:spcBef>
              <a:spcAft>
                <a:spcPts val="0"/>
              </a:spcAft>
              <a:buClr>
                <a:schemeClr val="dk2"/>
              </a:buClr>
              <a:buSzPts val="1800"/>
              <a:buFont typeface="Public Sans"/>
              <a:buAutoNum type="arabicPeriod"/>
            </a:pPr>
            <a:r>
              <a:rPr lang="en" sz="1800" b="1">
                <a:solidFill>
                  <a:schemeClr val="dk2"/>
                </a:solidFill>
                <a:latin typeface="Public Sans"/>
                <a:ea typeface="Public Sans"/>
                <a:cs typeface="Public Sans"/>
                <a:sym typeface="Public Sans"/>
              </a:rPr>
              <a:t>Identify the essence </a:t>
            </a:r>
            <a:r>
              <a:rPr lang="en" sz="1800">
                <a:solidFill>
                  <a:schemeClr val="dk2"/>
                </a:solidFill>
                <a:latin typeface="Public Sans"/>
                <a:ea typeface="Public Sans"/>
                <a:cs typeface="Public Sans"/>
                <a:sym typeface="Public Sans"/>
              </a:rPr>
              <a:t>of the indicator and record it in 2-3 words</a:t>
            </a:r>
            <a:r>
              <a:rPr lang="en" sz="1800" b="1">
                <a:solidFill>
                  <a:schemeClr val="dk2"/>
                </a:solidFill>
                <a:latin typeface="Public Sans"/>
                <a:ea typeface="Public Sans"/>
                <a:cs typeface="Public Sans"/>
                <a:sym typeface="Public Sans"/>
              </a:rPr>
              <a:t>. </a:t>
            </a:r>
            <a:r>
              <a:rPr lang="en" sz="1800">
                <a:solidFill>
                  <a:schemeClr val="dk2"/>
                </a:solidFill>
                <a:latin typeface="Public Sans"/>
                <a:ea typeface="Public Sans"/>
                <a:cs typeface="Public Sans"/>
                <a:sym typeface="Public Sans"/>
              </a:rPr>
              <a:t> </a:t>
            </a:r>
            <a:endParaRPr sz="1800" b="1">
              <a:solidFill>
                <a:srgbClr val="385463"/>
              </a:solidFill>
              <a:latin typeface="Public Sans"/>
              <a:ea typeface="Public Sans"/>
              <a:cs typeface="Public Sans"/>
              <a:sym typeface="Public Sans"/>
            </a:endParaRPr>
          </a:p>
          <a:p>
            <a:pPr marL="38100" marR="0" lvl="0" indent="0" algn="l" rtl="0">
              <a:lnSpc>
                <a:spcPct val="90000"/>
              </a:lnSpc>
              <a:spcBef>
                <a:spcPts val="1000"/>
              </a:spcBef>
              <a:spcAft>
                <a:spcPts val="0"/>
              </a:spcAft>
              <a:buClr>
                <a:srgbClr val="385463"/>
              </a:buClr>
              <a:buSzPts val="2800"/>
              <a:buFont typeface="Arial"/>
              <a:buNone/>
            </a:pPr>
            <a:endParaRPr sz="1800" b="0" i="0" u="none" strike="noStrike" cap="none">
              <a:solidFill>
                <a:srgbClr val="385463"/>
              </a:solidFill>
              <a:latin typeface="Calibri"/>
              <a:ea typeface="Calibri"/>
              <a:cs typeface="Calibri"/>
              <a:sym typeface="Calibri"/>
            </a:endParaRPr>
          </a:p>
        </p:txBody>
      </p:sp>
      <p:sp>
        <p:nvSpPr>
          <p:cNvPr id="852" name="Google Shape;852;g2edf3ecb708_0_2389"/>
          <p:cNvSpPr txBox="1"/>
          <p:nvPr/>
        </p:nvSpPr>
        <p:spPr>
          <a:xfrm>
            <a:off x="6760025" y="10475"/>
            <a:ext cx="23838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18-21</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g2edf3ecb708_0_240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
        <p:nvSpPr>
          <p:cNvPr id="858" name="Google Shape;858;g2edf3ecb708_0_2408"/>
          <p:cNvSpPr txBox="1"/>
          <p:nvPr/>
        </p:nvSpPr>
        <p:spPr>
          <a:xfrm>
            <a:off x="262575" y="1934425"/>
            <a:ext cx="5115600" cy="29256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Clip time</a:t>
            </a:r>
            <a:r>
              <a:rPr lang="en" sz="1800" i="0" u="none" strike="noStrike" cap="none">
                <a:solidFill>
                  <a:schemeClr val="dk2"/>
                </a:solidFill>
                <a:latin typeface="Public Sans"/>
                <a:ea typeface="Public Sans"/>
                <a:cs typeface="Public Sans"/>
                <a:sym typeface="Public Sans"/>
              </a:rPr>
              <a:t>: 6:10</a:t>
            </a:r>
            <a:endParaRPr sz="180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Content</a:t>
            </a:r>
            <a:r>
              <a:rPr lang="en" sz="1800" i="0" u="none" strike="noStrike" cap="none">
                <a:solidFill>
                  <a:schemeClr val="dk2"/>
                </a:solidFill>
                <a:latin typeface="Public Sans"/>
                <a:ea typeface="Public Sans"/>
                <a:cs typeface="Public Sans"/>
                <a:sym typeface="Public Sans"/>
              </a:rPr>
              <a:t>: High School Math</a:t>
            </a:r>
            <a:endParaRPr sz="180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Modality</a:t>
            </a:r>
            <a:r>
              <a:rPr lang="en" sz="1800" i="0" u="none" strike="noStrike" cap="none">
                <a:solidFill>
                  <a:schemeClr val="dk2"/>
                </a:solidFill>
                <a:latin typeface="Public Sans"/>
                <a:ea typeface="Public Sans"/>
                <a:cs typeface="Public Sans"/>
                <a:sym typeface="Public Sans"/>
              </a:rPr>
              <a:t>: In Person</a:t>
            </a:r>
            <a:endParaRPr sz="180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Your Role</a:t>
            </a:r>
            <a:r>
              <a:rPr lang="en" sz="180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i="0" u="none" strike="noStrike" cap="none">
                <a:solidFill>
                  <a:schemeClr val="dk2"/>
                </a:solidFill>
                <a:latin typeface="Public Sans"/>
                <a:ea typeface="Public Sans"/>
                <a:cs typeface="Public Sans"/>
                <a:sym typeface="Public Sans"/>
              </a:rPr>
              <a:t> Gather </a:t>
            </a:r>
            <a:r>
              <a:rPr lang="en" sz="1800">
                <a:solidFill>
                  <a:schemeClr val="dk2"/>
                </a:solidFill>
                <a:latin typeface="Public Sans"/>
                <a:ea typeface="Public Sans"/>
                <a:cs typeface="Public Sans"/>
                <a:sym typeface="Public Sans"/>
              </a:rPr>
              <a:t>teacher </a:t>
            </a:r>
            <a:r>
              <a:rPr lang="en" sz="180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Motivating Students</a:t>
            </a:r>
            <a:r>
              <a:rPr lang="en" sz="180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Grouping Students</a:t>
            </a:r>
            <a:r>
              <a:rPr lang="en" sz="180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Teacher Knowledge of Students</a:t>
            </a:r>
            <a:r>
              <a:rPr lang="en" sz="180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Engaging Students and Managing Behavior</a:t>
            </a:r>
            <a:r>
              <a:rPr lang="en" sz="1800" i="0" u="none" strike="noStrike" cap="none">
                <a:solidFill>
                  <a:schemeClr val="dk2"/>
                </a:solidFill>
                <a:latin typeface="Public Sans"/>
                <a:ea typeface="Public Sans"/>
                <a:cs typeface="Public Sans"/>
                <a:sym typeface="Public Sans"/>
              </a:rPr>
              <a:t>.</a:t>
            </a:r>
            <a:endParaRPr sz="1800" i="0" u="none" strike="noStrike" cap="none">
              <a:solidFill>
                <a:schemeClr val="dk2"/>
              </a:solidFill>
              <a:latin typeface="Public Sans"/>
              <a:ea typeface="Public Sans"/>
              <a:cs typeface="Public Sans"/>
              <a:sym typeface="Public Sans"/>
            </a:endParaRPr>
          </a:p>
        </p:txBody>
      </p:sp>
      <p:sp>
        <p:nvSpPr>
          <p:cNvPr id="859" name="Google Shape;859;g2edf3ecb708_0_2408"/>
          <p:cNvSpPr txBox="1"/>
          <p:nvPr/>
        </p:nvSpPr>
        <p:spPr>
          <a:xfrm>
            <a:off x="535577" y="653143"/>
            <a:ext cx="8287500" cy="10443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2800"/>
              <a:buFont typeface="Calibri"/>
              <a:buNone/>
            </a:pPr>
            <a:r>
              <a:rPr lang="en" sz="2500" b="1" i="0" strike="noStrike" cap="none">
                <a:solidFill>
                  <a:schemeClr val="dk1"/>
                </a:solidFill>
                <a:latin typeface="Public Sans"/>
                <a:ea typeface="Public Sans"/>
                <a:cs typeface="Public Sans"/>
                <a:sym typeface="Public Sans"/>
              </a:rPr>
              <a:t>Observe a </a:t>
            </a:r>
            <a:r>
              <a:rPr lang="en" sz="2500" b="1">
                <a:solidFill>
                  <a:schemeClr val="dk1"/>
                </a:solidFill>
                <a:latin typeface="Public Sans"/>
                <a:ea typeface="Public Sans"/>
                <a:cs typeface="Public Sans"/>
                <a:sym typeface="Public Sans"/>
              </a:rPr>
              <a:t>V</a:t>
            </a:r>
            <a:r>
              <a:rPr lang="en" sz="2500" b="1" i="0" strike="noStrike" cap="none">
                <a:solidFill>
                  <a:schemeClr val="dk1"/>
                </a:solidFill>
                <a:latin typeface="Public Sans"/>
                <a:ea typeface="Public Sans"/>
                <a:cs typeface="Public Sans"/>
                <a:sym typeface="Public Sans"/>
              </a:rPr>
              <a:t>ideo </a:t>
            </a:r>
            <a:r>
              <a:rPr lang="en" sz="2500" b="1">
                <a:solidFill>
                  <a:schemeClr val="dk1"/>
                </a:solidFill>
                <a:latin typeface="Public Sans"/>
                <a:ea typeface="Public Sans"/>
                <a:cs typeface="Public Sans"/>
                <a:sym typeface="Public Sans"/>
              </a:rPr>
              <a:t>L</a:t>
            </a:r>
            <a:r>
              <a:rPr lang="en" sz="2500" b="1" i="0" strike="noStrike" cap="none">
                <a:solidFill>
                  <a:schemeClr val="dk1"/>
                </a:solidFill>
                <a:latin typeface="Public Sans"/>
                <a:ea typeface="Public Sans"/>
                <a:cs typeface="Public Sans"/>
                <a:sym typeface="Public Sans"/>
              </a:rPr>
              <a:t>esson </a:t>
            </a:r>
            <a:r>
              <a:rPr lang="en" sz="2500" b="1">
                <a:solidFill>
                  <a:schemeClr val="dk1"/>
                </a:solidFill>
                <a:latin typeface="Public Sans"/>
                <a:ea typeface="Public Sans"/>
                <a:cs typeface="Public Sans"/>
                <a:sym typeface="Public Sans"/>
              </a:rPr>
              <a:t>C</a:t>
            </a:r>
            <a:r>
              <a:rPr lang="en" sz="2500" b="1" i="0" strike="noStrike" cap="none">
                <a:solidFill>
                  <a:schemeClr val="dk1"/>
                </a:solidFill>
                <a:latin typeface="Public Sans"/>
                <a:ea typeface="Public Sans"/>
                <a:cs typeface="Public Sans"/>
                <a:sym typeface="Public Sans"/>
              </a:rPr>
              <a:t>lip and </a:t>
            </a:r>
            <a:r>
              <a:rPr lang="en" sz="2500" b="1">
                <a:solidFill>
                  <a:schemeClr val="dk1"/>
                </a:solidFill>
                <a:latin typeface="Public Sans"/>
                <a:ea typeface="Public Sans"/>
                <a:cs typeface="Public Sans"/>
                <a:sym typeface="Public Sans"/>
              </a:rPr>
              <a:t>C</a:t>
            </a:r>
            <a:r>
              <a:rPr lang="en" sz="2500" b="1" i="0" strike="noStrike" cap="none">
                <a:solidFill>
                  <a:schemeClr val="dk1"/>
                </a:solidFill>
                <a:latin typeface="Public Sans"/>
                <a:ea typeface="Public Sans"/>
                <a:cs typeface="Public Sans"/>
                <a:sym typeface="Public Sans"/>
              </a:rPr>
              <a:t>apture </a:t>
            </a:r>
            <a:r>
              <a:rPr lang="en" sz="2500" b="1">
                <a:solidFill>
                  <a:schemeClr val="dk1"/>
                </a:solidFill>
                <a:latin typeface="Public Sans"/>
                <a:ea typeface="Public Sans"/>
                <a:cs typeface="Public Sans"/>
                <a:sym typeface="Public Sans"/>
              </a:rPr>
              <a:t>E</a:t>
            </a:r>
            <a:r>
              <a:rPr lang="en" sz="2500" b="1" i="0" strike="noStrike" cap="none">
                <a:solidFill>
                  <a:schemeClr val="dk1"/>
                </a:solidFill>
                <a:latin typeface="Public Sans"/>
                <a:ea typeface="Public Sans"/>
                <a:cs typeface="Public Sans"/>
                <a:sym typeface="Public Sans"/>
              </a:rPr>
              <a:t>vidence for </a:t>
            </a:r>
            <a:r>
              <a:rPr lang="en" sz="2500" b="1" i="1" strike="noStrike" cap="none">
                <a:solidFill>
                  <a:schemeClr val="dk1"/>
                </a:solidFill>
                <a:latin typeface="Public Sans"/>
                <a:ea typeface="Public Sans"/>
                <a:cs typeface="Public Sans"/>
                <a:sym typeface="Public Sans"/>
              </a:rPr>
              <a:t>Motivating Students, Grouping Students, Teacher Knowledge of Students, </a:t>
            </a:r>
            <a:r>
              <a:rPr lang="en" sz="2500" b="1" i="0" strike="noStrike" cap="none">
                <a:solidFill>
                  <a:schemeClr val="dk1"/>
                </a:solidFill>
                <a:latin typeface="Public Sans"/>
                <a:ea typeface="Public Sans"/>
                <a:cs typeface="Public Sans"/>
                <a:sym typeface="Public Sans"/>
              </a:rPr>
              <a:t>and</a:t>
            </a:r>
            <a:r>
              <a:rPr lang="en" sz="2500" b="1" i="1" strike="noStrike" cap="none">
                <a:solidFill>
                  <a:schemeClr val="dk1"/>
                </a:solidFill>
                <a:latin typeface="Public Sans"/>
                <a:ea typeface="Public Sans"/>
                <a:cs typeface="Public Sans"/>
                <a:sym typeface="Public Sans"/>
              </a:rPr>
              <a:t> Engaging Students and Managing Behavior</a:t>
            </a:r>
            <a:endParaRPr sz="1300">
              <a:solidFill>
                <a:schemeClr val="dk1"/>
              </a:solidFill>
            </a:endParaRPr>
          </a:p>
        </p:txBody>
      </p:sp>
      <p:sp>
        <p:nvSpPr>
          <p:cNvPr id="860" name="Google Shape;860;g2edf3ecb708_0_2408"/>
          <p:cNvSpPr txBox="1"/>
          <p:nvPr/>
        </p:nvSpPr>
        <p:spPr>
          <a:xfrm>
            <a:off x="6745325" y="10475"/>
            <a:ext cx="23985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18-21</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pic>
        <p:nvPicPr>
          <p:cNvPr id="861" name="Google Shape;861;g2edf3ecb708_0_2408" title="6. LER Teacher Training_Clip 6_MOT GS TKS MSMB.cc.mp4">
            <a:hlinkClick r:id="rId3"/>
          </p:cNvPr>
          <p:cNvPicPr preferRelativeResize="0"/>
          <p:nvPr/>
        </p:nvPicPr>
        <p:blipFill>
          <a:blip r:embed="rId4">
            <a:alphaModFix/>
          </a:blip>
          <a:stretch>
            <a:fillRect/>
          </a:stretch>
        </p:blipFill>
        <p:spPr>
          <a:xfrm>
            <a:off x="5378175" y="1934425"/>
            <a:ext cx="3346708" cy="20251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1"/>
                                        </p:tgtEl>
                                        <p:attrNameLst>
                                          <p:attrName>style.visibility</p:attrName>
                                        </p:attrNameLst>
                                      </p:cBhvr>
                                      <p:to>
                                        <p:strVal val="visible"/>
                                      </p:to>
                                    </p:set>
                                    <p:animEffect transition="in" filter="fade">
                                      <p:cBhvr>
                                        <p:cTn id="7" dur="1000"/>
                                        <p:tgtEl>
                                          <p:spTgt spid="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g2edf3ecb708_0_241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
        <p:nvSpPr>
          <p:cNvPr id="867" name="Google Shape;867;g2edf3ecb708_0_2416"/>
          <p:cNvSpPr txBox="1"/>
          <p:nvPr/>
        </p:nvSpPr>
        <p:spPr>
          <a:xfrm>
            <a:off x="539108" y="1519443"/>
            <a:ext cx="8214600" cy="3261600"/>
          </a:xfrm>
          <a:prstGeom prst="rect">
            <a:avLst/>
          </a:prstGeom>
          <a:noFill/>
          <a:ln>
            <a:noFill/>
          </a:ln>
        </p:spPr>
        <p:txBody>
          <a:bodyPr spcFirstLastPara="1" wrap="square" lIns="68550" tIns="34275" rIns="68550" bIns="34275" anchor="t" anchorCtr="0">
            <a:noAutofit/>
          </a:bodyPr>
          <a:lstStyle/>
          <a:p>
            <a:pPr marL="381000" marR="0" lvl="0" indent="-279400" algn="l" rtl="0">
              <a:lnSpc>
                <a:spcPct val="100000"/>
              </a:lnSpc>
              <a:spcBef>
                <a:spcPts val="0"/>
              </a:spcBef>
              <a:spcAft>
                <a:spcPts val="0"/>
              </a:spcAft>
              <a:buClr>
                <a:schemeClr val="dk2"/>
              </a:buClr>
              <a:buSzPts val="1800"/>
              <a:buFont typeface="Calibri"/>
              <a:buChar char="●"/>
            </a:pPr>
            <a:r>
              <a:rPr lang="en" sz="1800">
                <a:solidFill>
                  <a:schemeClr val="dk2"/>
                </a:solidFill>
                <a:latin typeface="Public Sans"/>
                <a:ea typeface="Public Sans"/>
                <a:cs typeface="Public Sans"/>
                <a:sym typeface="Public Sans"/>
              </a:rPr>
              <a:t>What evidence did you capture for </a:t>
            </a:r>
            <a:r>
              <a:rPr lang="en" sz="1800" b="1">
                <a:solidFill>
                  <a:schemeClr val="dk2"/>
                </a:solidFill>
                <a:latin typeface="Public Sans"/>
                <a:ea typeface="Public Sans"/>
                <a:cs typeface="Public Sans"/>
                <a:sym typeface="Public Sans"/>
              </a:rPr>
              <a:t>Motivating Students</a:t>
            </a:r>
            <a:r>
              <a:rPr lang="en" sz="1800">
                <a:solidFill>
                  <a:schemeClr val="dk2"/>
                </a:solidFill>
                <a:latin typeface="Public Sans"/>
                <a:ea typeface="Public Sans"/>
                <a:cs typeface="Public Sans"/>
                <a:sym typeface="Public Sans"/>
              </a:rPr>
              <a:t>, </a:t>
            </a:r>
            <a:r>
              <a:rPr lang="en" sz="1800" b="1">
                <a:solidFill>
                  <a:schemeClr val="dk2"/>
                </a:solidFill>
                <a:latin typeface="Public Sans"/>
                <a:ea typeface="Public Sans"/>
                <a:cs typeface="Public Sans"/>
                <a:sym typeface="Public Sans"/>
              </a:rPr>
              <a:t>Grouping Students</a:t>
            </a:r>
            <a:r>
              <a:rPr lang="en" sz="1800">
                <a:solidFill>
                  <a:schemeClr val="dk2"/>
                </a:solidFill>
                <a:latin typeface="Public Sans"/>
                <a:ea typeface="Public Sans"/>
                <a:cs typeface="Public Sans"/>
                <a:sym typeface="Public Sans"/>
              </a:rPr>
              <a:t>, </a:t>
            </a:r>
            <a:r>
              <a:rPr lang="en" sz="1800" b="1">
                <a:solidFill>
                  <a:schemeClr val="dk2"/>
                </a:solidFill>
                <a:latin typeface="Public Sans"/>
                <a:ea typeface="Public Sans"/>
                <a:cs typeface="Public Sans"/>
                <a:sym typeface="Public Sans"/>
              </a:rPr>
              <a:t>Teacher Knowledge of Students</a:t>
            </a:r>
            <a:r>
              <a:rPr lang="en" sz="1800">
                <a:solidFill>
                  <a:schemeClr val="dk2"/>
                </a:solidFill>
                <a:latin typeface="Public Sans"/>
                <a:ea typeface="Public Sans"/>
                <a:cs typeface="Public Sans"/>
                <a:sym typeface="Public Sans"/>
              </a:rPr>
              <a:t>, and </a:t>
            </a:r>
            <a:r>
              <a:rPr lang="en" sz="1800" b="1">
                <a:solidFill>
                  <a:schemeClr val="dk2"/>
                </a:solidFill>
                <a:latin typeface="Public Sans"/>
                <a:ea typeface="Public Sans"/>
                <a:cs typeface="Public Sans"/>
                <a:sym typeface="Public Sans"/>
              </a:rPr>
              <a:t>Engaging Students and Managing Behavior</a:t>
            </a:r>
            <a:r>
              <a:rPr lang="en" sz="1800">
                <a:solidFill>
                  <a:schemeClr val="dk2"/>
                </a:solidFill>
                <a:latin typeface="Public Sans"/>
                <a:ea typeface="Public Sans"/>
                <a:cs typeface="Public Sans"/>
                <a:sym typeface="Public Sans"/>
              </a:rPr>
              <a:t>? </a:t>
            </a:r>
            <a:endParaRPr sz="1800">
              <a:solidFill>
                <a:schemeClr val="dk2"/>
              </a:solidFill>
              <a:latin typeface="Public Sans"/>
              <a:ea typeface="Public Sans"/>
              <a:cs typeface="Public Sans"/>
              <a:sym typeface="Public Sans"/>
            </a:endParaRPr>
          </a:p>
          <a:p>
            <a:pPr marL="457200" lvl="0" indent="-342900" algn="l" rtl="0">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What similarities do you notice between the evidence you captured and the elements of effective instruction on your placemat consensus map?</a:t>
            </a: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None/>
            </a:pP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a:p>
            <a:pPr marL="457200" marR="0" lvl="0" indent="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868" name="Google Shape;868;g2edf3ecb708_0_2416"/>
          <p:cNvSpPr txBox="1"/>
          <p:nvPr/>
        </p:nvSpPr>
        <p:spPr>
          <a:xfrm>
            <a:off x="539108" y="650869"/>
            <a:ext cx="8283900" cy="9102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chemeClr val="lt2"/>
              </a:buClr>
              <a:buSzPts val="4400"/>
              <a:buFont typeface="Calibri"/>
              <a:buNone/>
            </a:pPr>
            <a:r>
              <a:rPr lang="en" sz="2800" b="1">
                <a:solidFill>
                  <a:schemeClr val="dk1"/>
                </a:solidFill>
                <a:latin typeface="Public Sans"/>
                <a:ea typeface="Public Sans"/>
                <a:cs typeface="Public Sans"/>
                <a:sym typeface="Public Sans"/>
              </a:rPr>
              <a:t>Review and Discuss Evidence Collected with Your Table Group</a:t>
            </a:r>
            <a:endParaRPr>
              <a:latin typeface="Public Sans"/>
              <a:ea typeface="Public Sans"/>
              <a:cs typeface="Public Sans"/>
              <a:sym typeface="Public Sans"/>
            </a:endParaRPr>
          </a:p>
          <a:p>
            <a:pPr marL="0" marR="0" lvl="0" indent="0" algn="ctr" rtl="0">
              <a:lnSpc>
                <a:spcPct val="90000"/>
              </a:lnSpc>
              <a:spcBef>
                <a:spcPts val="0"/>
              </a:spcBef>
              <a:spcAft>
                <a:spcPts val="0"/>
              </a:spcAft>
              <a:buClr>
                <a:srgbClr val="385463"/>
              </a:buClr>
              <a:buSzPts val="4400"/>
              <a:buFont typeface="Calibri"/>
              <a:buNone/>
            </a:pPr>
            <a:endParaRPr sz="2800" b="1" i="0" u="none" strike="noStrike" cap="none">
              <a:solidFill>
                <a:srgbClr val="385463"/>
              </a:solidFill>
              <a:latin typeface="Public Sans"/>
              <a:ea typeface="Public Sans"/>
              <a:cs typeface="Public Sans"/>
              <a:sym typeface="Public Sans"/>
            </a:endParaRPr>
          </a:p>
        </p:txBody>
      </p:sp>
      <p:sp>
        <p:nvSpPr>
          <p:cNvPr id="869" name="Google Shape;869;g2edf3ecb708_0_2416"/>
          <p:cNvSpPr txBox="1"/>
          <p:nvPr/>
        </p:nvSpPr>
        <p:spPr>
          <a:xfrm>
            <a:off x="6789425" y="10475"/>
            <a:ext cx="23544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18-21</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g2edf3ecb708_0_2423"/>
          <p:cNvSpPr txBox="1">
            <a:spLocks noGrp="1"/>
          </p:cNvSpPr>
          <p:nvPr>
            <p:ph type="title"/>
          </p:nvPr>
        </p:nvSpPr>
        <p:spPr>
          <a:xfrm>
            <a:off x="311700" y="-88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Evidence for High School Math Clip</a:t>
            </a:r>
            <a:endParaRPr/>
          </a:p>
        </p:txBody>
      </p:sp>
      <p:sp>
        <p:nvSpPr>
          <p:cNvPr id="875" name="Google Shape;875;g2edf3ecb708_0_242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graphicFrame>
        <p:nvGraphicFramePr>
          <p:cNvPr id="876" name="Google Shape;876;g2edf3ecb708_0_2423"/>
          <p:cNvGraphicFramePr/>
          <p:nvPr/>
        </p:nvGraphicFramePr>
        <p:xfrm>
          <a:off x="76700" y="491350"/>
          <a:ext cx="9067300" cy="4641650"/>
        </p:xfrm>
        <a:graphic>
          <a:graphicData uri="http://schemas.openxmlformats.org/drawingml/2006/table">
            <a:tbl>
              <a:tblPr>
                <a:noFill/>
                <a:tableStyleId>{25AC75E2-7B15-4955-91EF-E2794479CF78}</a:tableStyleId>
              </a:tblPr>
              <a:tblGrid>
                <a:gridCol w="2266825">
                  <a:extLst>
                    <a:ext uri="{9D8B030D-6E8A-4147-A177-3AD203B41FA5}">
                      <a16:colId xmlns:a16="http://schemas.microsoft.com/office/drawing/2014/main" val="20000"/>
                    </a:ext>
                  </a:extLst>
                </a:gridCol>
                <a:gridCol w="2266825">
                  <a:extLst>
                    <a:ext uri="{9D8B030D-6E8A-4147-A177-3AD203B41FA5}">
                      <a16:colId xmlns:a16="http://schemas.microsoft.com/office/drawing/2014/main" val="20001"/>
                    </a:ext>
                  </a:extLst>
                </a:gridCol>
                <a:gridCol w="2266825">
                  <a:extLst>
                    <a:ext uri="{9D8B030D-6E8A-4147-A177-3AD203B41FA5}">
                      <a16:colId xmlns:a16="http://schemas.microsoft.com/office/drawing/2014/main" val="20002"/>
                    </a:ext>
                  </a:extLst>
                </a:gridCol>
                <a:gridCol w="2266825">
                  <a:extLst>
                    <a:ext uri="{9D8B030D-6E8A-4147-A177-3AD203B41FA5}">
                      <a16:colId xmlns:a16="http://schemas.microsoft.com/office/drawing/2014/main" val="20003"/>
                    </a:ext>
                  </a:extLst>
                </a:gridCol>
              </a:tblGrid>
              <a:tr h="497500">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Motivating Students</a:t>
                      </a:r>
                      <a:endParaRPr sz="12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Grouping Students</a:t>
                      </a:r>
                      <a:endParaRPr sz="12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Teacher Knowledge of Students</a:t>
                      </a:r>
                      <a:endParaRPr sz="12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200" b="1">
                          <a:solidFill>
                            <a:srgbClr val="4E4E51"/>
                          </a:solidFill>
                          <a:latin typeface="Public Sans"/>
                          <a:ea typeface="Public Sans"/>
                          <a:cs typeface="Public Sans"/>
                          <a:sym typeface="Public Sans"/>
                        </a:rPr>
                        <a:t>Engaging Students and Managing Behavior</a:t>
                      </a:r>
                      <a:endParaRPr sz="1200" b="1">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1457500">
                <a:tc rowSpan="3">
                  <a:txBody>
                    <a:bodyPr/>
                    <a:lstStyle/>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There is evidence that the teacher organizes the content so that it is personally meaningful and relevant when she says, </a:t>
                      </a:r>
                      <a:r>
                        <a:rPr lang="en" sz="900">
                          <a:solidFill>
                            <a:srgbClr val="4E4E51"/>
                          </a:solidFill>
                          <a:latin typeface="Public Sans"/>
                          <a:ea typeface="Public Sans"/>
                          <a:cs typeface="Public Sans"/>
                          <a:sym typeface="Public Sans"/>
                        </a:rPr>
                        <a:t>“Today our goal was to apply what we learned previously about adding, subtracting, multiplying, and dividing to polynomials in order to solve those real world problems.”</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The teacher develops learning experiences where inquiry, curiosity, and exploration are valued by</a:t>
                      </a:r>
                      <a:r>
                        <a:rPr lang="en" sz="900">
                          <a:solidFill>
                            <a:srgbClr val="4E4E51"/>
                          </a:solidFill>
                          <a:latin typeface="Public Sans"/>
                          <a:ea typeface="Public Sans"/>
                          <a:cs typeface="Public Sans"/>
                          <a:sym typeface="Public Sans"/>
                        </a:rPr>
                        <a:t> having students engage in partner conversation for Part A questions. Table groups record their answers for Part A questions on chart paper. Students then engage in a gallery walk to provide feedback to their classmates.</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The teacher (and students) reinforce and reward effort…</a:t>
                      </a:r>
                      <a:endParaRPr sz="9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T: “We’re going to have to reboot a little bit because y’all struggled with this first problem just a little bit, which is good, struggle is good…”</a:t>
                      </a:r>
                      <a:endParaRPr sz="900">
                        <a:solidFill>
                          <a:srgbClr val="4E4E51"/>
                        </a:solidFill>
                        <a:latin typeface="Public Sans"/>
                        <a:ea typeface="Public Sans"/>
                        <a:cs typeface="Public Sans"/>
                        <a:sym typeface="Public Sans"/>
                      </a:endParaRPr>
                    </a:p>
                    <a:p>
                      <a:pPr marL="0" lvl="0" indent="0" algn="l" rtl="0">
                        <a:spcBef>
                          <a:spcPts val="1200"/>
                        </a:spcBef>
                        <a:spcAft>
                          <a:spcPts val="1200"/>
                        </a:spcAft>
                        <a:buNone/>
                      </a:pPr>
                      <a:r>
                        <a:rPr lang="en" sz="900">
                          <a:solidFill>
                            <a:srgbClr val="4E4E51"/>
                          </a:solidFill>
                          <a:latin typeface="Public Sans"/>
                          <a:ea typeface="Public Sans"/>
                          <a:cs typeface="Public Sans"/>
                          <a:sym typeface="Public Sans"/>
                        </a:rPr>
                        <a:t>S to S: “I noticed that you guys showed all of your work. Good job!”</a:t>
                      </a:r>
                      <a:endParaRPr sz="900" b="1">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Teacher sets expectations that are understood by students when she says, </a:t>
                      </a:r>
                      <a:r>
                        <a:rPr lang="en" sz="900">
                          <a:solidFill>
                            <a:srgbClr val="4E4E51"/>
                          </a:solidFill>
                          <a:latin typeface="Public Sans"/>
                          <a:ea typeface="Public Sans"/>
                          <a:cs typeface="Public Sans"/>
                          <a:sym typeface="Public Sans"/>
                        </a:rPr>
                        <a:t>“In a minute you’re going to rotate to the other groups’ work…and we’re going to evaluate their work against our work. We’re going to think about what we see in their work that we might not see in ours. We want to pay attention to strategies they used, and we want to provide them with some feedback.”</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a:solidFill>
                            <a:srgbClr val="4E4E51"/>
                          </a:solidFill>
                          <a:latin typeface="Public Sans"/>
                          <a:ea typeface="Public Sans"/>
                          <a:cs typeface="Public Sans"/>
                          <a:sym typeface="Public Sans"/>
                        </a:rPr>
                        <a:t>When working in partnerships, a student asked another student, “Why don’t you just multiply this and this? It’s still length times width,” </a:t>
                      </a:r>
                      <a:r>
                        <a:rPr lang="en" sz="900" b="1">
                          <a:solidFill>
                            <a:srgbClr val="4E4E51"/>
                          </a:solidFill>
                          <a:latin typeface="Public Sans"/>
                          <a:ea typeface="Public Sans"/>
                          <a:cs typeface="Public Sans"/>
                          <a:sym typeface="Public Sans"/>
                        </a:rPr>
                        <a:t>showing that students take responsibility for their roles, tasks, and group work expectations so they can have meaningful and productive collaboration.</a:t>
                      </a:r>
                      <a:endParaRPr sz="900" b="1">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b="1">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Students participating in groups are held accountable for group work when the teacher says,</a:t>
                      </a:r>
                      <a:r>
                        <a:rPr lang="en" sz="900">
                          <a:solidFill>
                            <a:srgbClr val="4E4E51"/>
                          </a:solidFill>
                          <a:latin typeface="Public Sans"/>
                          <a:ea typeface="Public Sans"/>
                          <a:cs typeface="Public Sans"/>
                          <a:sym typeface="Public Sans"/>
                        </a:rPr>
                        <a:t> “Each person is going to provide at least 2 pieces of feedback.” Students rotated during the gallery walk and used feedback stems to provide feedback to other groups on sticky notes.</a:t>
                      </a:r>
                      <a:endParaRPr sz="9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Teacher practices display understanding of students’ anticipated learning abilities and needs. </a:t>
                      </a:r>
                      <a:r>
                        <a:rPr lang="en" sz="900">
                          <a:solidFill>
                            <a:srgbClr val="4E4E51"/>
                          </a:solidFill>
                          <a:latin typeface="Public Sans"/>
                          <a:ea typeface="Public Sans"/>
                          <a:cs typeface="Public Sans"/>
                          <a:sym typeface="Public Sans"/>
                        </a:rPr>
                        <a:t>As students are working together, the teacher is walking around assisting students. She says, “Go ahead and pause where you are. We’re going to have to reboot a little bit because y’all struggled with this first problem just a little bit, which is good, struggle is good…We’re applying different strategies, but you can’t forget the things, the methods that we’ve learned. After you multiply, then you have to combine like sums. You’re adding. You have to remember all the things that we did because you’re putting them all together.”</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Teacher provides differentiated instructional supports as evidenced when she says, </a:t>
                      </a:r>
                      <a:r>
                        <a:rPr lang="en" sz="900">
                          <a:solidFill>
                            <a:srgbClr val="4E4E51"/>
                          </a:solidFill>
                          <a:latin typeface="Public Sans"/>
                          <a:ea typeface="Public Sans"/>
                          <a:cs typeface="Public Sans"/>
                          <a:sym typeface="Public Sans"/>
                        </a:rPr>
                        <a:t>“And then we want to provide them with some feedback. So, you can use the [feedback] stems, but in no way are you obligated to include every stem. Each person is going to provide at least 2 pieces of feedback.”</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Students are mostly engaged in behaviors that optimize learning and increase time on task as evidenced </a:t>
                      </a:r>
                      <a:r>
                        <a:rPr lang="en" sz="900">
                          <a:solidFill>
                            <a:srgbClr val="4E4E51"/>
                          </a:solidFill>
                          <a:latin typeface="Public Sans"/>
                          <a:ea typeface="Public Sans"/>
                          <a:cs typeface="Public Sans"/>
                          <a:sym typeface="Public Sans"/>
                        </a:rPr>
                        <a:t>when students engage in partner discussions and contribute feedback during the gallery walk. Sample feedback provided by students:</a:t>
                      </a:r>
                      <a:endParaRPr sz="900">
                        <a:solidFill>
                          <a:srgbClr val="4E4E51"/>
                        </a:solidFill>
                        <a:latin typeface="Public Sans"/>
                        <a:ea typeface="Public Sans"/>
                        <a:cs typeface="Public Sans"/>
                        <a:sym typeface="Public Sans"/>
                      </a:endParaRPr>
                    </a:p>
                    <a:p>
                      <a:pPr marL="457200" lvl="0" indent="-285750" algn="l" rtl="0">
                        <a:spcBef>
                          <a:spcPts val="0"/>
                        </a:spcBef>
                        <a:spcAft>
                          <a:spcPts val="0"/>
                        </a:spcAft>
                        <a:buClr>
                          <a:srgbClr val="4E4E51"/>
                        </a:buClr>
                        <a:buSzPts val="900"/>
                        <a:buFont typeface="Public Sans"/>
                        <a:buChar char="●"/>
                      </a:pPr>
                      <a:r>
                        <a:rPr lang="en" sz="900">
                          <a:solidFill>
                            <a:srgbClr val="4E4E51"/>
                          </a:solidFill>
                          <a:latin typeface="Public Sans"/>
                          <a:ea typeface="Public Sans"/>
                          <a:cs typeface="Public Sans"/>
                          <a:sym typeface="Public Sans"/>
                        </a:rPr>
                        <a:t>“I noticed the steps weren’t clearly shown.”</a:t>
                      </a:r>
                      <a:endParaRPr sz="900">
                        <a:solidFill>
                          <a:srgbClr val="4E4E51"/>
                        </a:solidFill>
                        <a:latin typeface="Public Sans"/>
                        <a:ea typeface="Public Sans"/>
                        <a:cs typeface="Public Sans"/>
                        <a:sym typeface="Public Sans"/>
                      </a:endParaRPr>
                    </a:p>
                    <a:p>
                      <a:pPr marL="457200" lvl="0" indent="-285750" algn="l" rtl="0">
                        <a:spcBef>
                          <a:spcPts val="0"/>
                        </a:spcBef>
                        <a:spcAft>
                          <a:spcPts val="0"/>
                        </a:spcAft>
                        <a:buClr>
                          <a:srgbClr val="4E4E51"/>
                        </a:buClr>
                        <a:buSzPts val="900"/>
                        <a:buFont typeface="Public Sans"/>
                        <a:buChar char="●"/>
                      </a:pPr>
                      <a:r>
                        <a:rPr lang="en" sz="900">
                          <a:solidFill>
                            <a:srgbClr val="4E4E51"/>
                          </a:solidFill>
                          <a:latin typeface="Public Sans"/>
                          <a:ea typeface="Public Sans"/>
                          <a:cs typeface="Public Sans"/>
                          <a:sym typeface="Public Sans"/>
                        </a:rPr>
                        <a:t>“You could have also used the distributive property to find the area in Part B.”</a:t>
                      </a:r>
                      <a:endParaRPr sz="900">
                        <a:solidFill>
                          <a:srgbClr val="4E4E51"/>
                        </a:solidFill>
                        <a:latin typeface="Public Sans"/>
                        <a:ea typeface="Public Sans"/>
                        <a:cs typeface="Public Sans"/>
                        <a:sym typeface="Public Sans"/>
                      </a:endParaRPr>
                    </a:p>
                    <a:p>
                      <a:pPr marL="457200" lvl="0" indent="-285750" algn="l" rtl="0">
                        <a:spcBef>
                          <a:spcPts val="0"/>
                        </a:spcBef>
                        <a:spcAft>
                          <a:spcPts val="0"/>
                        </a:spcAft>
                        <a:buClr>
                          <a:srgbClr val="4E4E51"/>
                        </a:buClr>
                        <a:buSzPts val="900"/>
                        <a:buFont typeface="Public Sans"/>
                        <a:buChar char="●"/>
                      </a:pPr>
                      <a:r>
                        <a:rPr lang="en" sz="900">
                          <a:solidFill>
                            <a:srgbClr val="4E4E51"/>
                          </a:solidFill>
                          <a:latin typeface="Public Sans"/>
                          <a:ea typeface="Public Sans"/>
                          <a:cs typeface="Public Sans"/>
                          <a:sym typeface="Public Sans"/>
                        </a:rPr>
                        <a:t>“What is another method you could have used to find the perimeter?”</a:t>
                      </a: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endParaRPr sz="900">
                        <a:solidFill>
                          <a:srgbClr val="4E4E51"/>
                        </a:solidFill>
                        <a:latin typeface="Public Sans"/>
                        <a:ea typeface="Public Sans"/>
                        <a:cs typeface="Public Sans"/>
                        <a:sym typeface="Public Sans"/>
                      </a:endParaRPr>
                    </a:p>
                    <a:p>
                      <a:pPr marL="0" lvl="0" indent="0" algn="l" rtl="0">
                        <a:spcBef>
                          <a:spcPts val="0"/>
                        </a:spcBef>
                        <a:spcAft>
                          <a:spcPts val="0"/>
                        </a:spcAft>
                        <a:buNone/>
                      </a:pPr>
                      <a:r>
                        <a:rPr lang="en" sz="900" b="1">
                          <a:solidFill>
                            <a:srgbClr val="4E4E51"/>
                          </a:solidFill>
                          <a:latin typeface="Public Sans"/>
                          <a:ea typeface="Public Sans"/>
                          <a:cs typeface="Public Sans"/>
                          <a:sym typeface="Public Sans"/>
                        </a:rPr>
                        <a:t>Teacher establishes rules for learning and behavior when she says, </a:t>
                      </a:r>
                      <a:r>
                        <a:rPr lang="en" sz="900">
                          <a:solidFill>
                            <a:srgbClr val="4E4E51"/>
                          </a:solidFill>
                          <a:latin typeface="Public Sans"/>
                          <a:ea typeface="Public Sans"/>
                          <a:cs typeface="Public Sans"/>
                          <a:sym typeface="Public Sans"/>
                        </a:rPr>
                        <a:t>“In a minute you’re going to rotate to the other groups’ work… and we’re going to evaluate their work against our work. We’re going to think about what we see in their work that we might not see in ours. We want to pay attention to strategies they used, and we want to provide them with some feedback…include vocabulary we’ve been talking about…”</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3573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329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edf3ecb708_0_334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
        <p:nvSpPr>
          <p:cNvPr id="882" name="Google Shape;882;g2edf3ecb708_0_3348"/>
          <p:cNvSpPr txBox="1"/>
          <p:nvPr/>
        </p:nvSpPr>
        <p:spPr>
          <a:xfrm>
            <a:off x="539108" y="1138443"/>
            <a:ext cx="8214600" cy="3261600"/>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en" sz="1800">
                <a:solidFill>
                  <a:srgbClr val="434343"/>
                </a:solidFill>
                <a:latin typeface="Public Sans"/>
                <a:ea typeface="Public Sans"/>
                <a:cs typeface="Public Sans"/>
                <a:sym typeface="Public Sans"/>
              </a:rPr>
              <a:t>Reflecting on what you learned today about the indicators from the Instruction and Environment domains, identify a rubric indicator that is a strength and a rubric indicator that is a challenge for you. On your working copy of the rubric:</a:t>
            </a:r>
            <a:endParaRPr sz="1800">
              <a:solidFill>
                <a:srgbClr val="434343"/>
              </a:solidFill>
              <a:latin typeface="Public Sans"/>
              <a:ea typeface="Public Sans"/>
              <a:cs typeface="Public Sans"/>
              <a:sym typeface="Public Sans"/>
            </a:endParaRPr>
          </a:p>
          <a:p>
            <a:pPr marL="285750" lvl="0" indent="-209550" algn="l" rtl="0">
              <a:spcBef>
                <a:spcPts val="1000"/>
              </a:spcBef>
              <a:spcAft>
                <a:spcPts val="0"/>
              </a:spcAft>
              <a:buClr>
                <a:srgbClr val="434343"/>
              </a:buClr>
              <a:buSzPts val="1600"/>
              <a:buFont typeface="Calibri"/>
              <a:buChar char="●"/>
            </a:pPr>
            <a:r>
              <a:rPr lang="en" sz="1800">
                <a:solidFill>
                  <a:srgbClr val="434343"/>
                </a:solidFill>
                <a:latin typeface="Public Sans"/>
                <a:ea typeface="Public Sans"/>
                <a:cs typeface="Public Sans"/>
                <a:sym typeface="Public Sans"/>
              </a:rPr>
              <a:t>Draw a </a:t>
            </a:r>
            <a:r>
              <a:rPr lang="en" sz="1800" b="1" i="1">
                <a:solidFill>
                  <a:srgbClr val="434343"/>
                </a:solidFill>
                <a:latin typeface="Public Sans"/>
                <a:ea typeface="Public Sans"/>
                <a:cs typeface="Public Sans"/>
                <a:sym typeface="Public Sans"/>
              </a:rPr>
              <a:t>star</a:t>
            </a:r>
            <a:r>
              <a:rPr lang="en" sz="1800">
                <a:solidFill>
                  <a:srgbClr val="434343"/>
                </a:solidFill>
                <a:latin typeface="Public Sans"/>
                <a:ea typeface="Public Sans"/>
                <a:cs typeface="Public Sans"/>
                <a:sym typeface="Public Sans"/>
              </a:rPr>
              <a:t> next to the indicator which represents your strength.</a:t>
            </a:r>
            <a:endParaRPr sz="1800">
              <a:solidFill>
                <a:srgbClr val="434343"/>
              </a:solidFill>
              <a:latin typeface="Public Sans"/>
              <a:ea typeface="Public Sans"/>
              <a:cs typeface="Public Sans"/>
              <a:sym typeface="Public Sans"/>
            </a:endParaRPr>
          </a:p>
          <a:p>
            <a:pPr marL="285750" lvl="0" indent="-209550" algn="l" rtl="0">
              <a:spcBef>
                <a:spcPts val="1000"/>
              </a:spcBef>
              <a:spcAft>
                <a:spcPts val="0"/>
              </a:spcAft>
              <a:buClr>
                <a:srgbClr val="434343"/>
              </a:buClr>
              <a:buSzPts val="1600"/>
              <a:buFont typeface="Calibri"/>
              <a:buChar char="●"/>
            </a:pPr>
            <a:r>
              <a:rPr lang="en" sz="1800">
                <a:solidFill>
                  <a:srgbClr val="434343"/>
                </a:solidFill>
                <a:latin typeface="Public Sans"/>
                <a:ea typeface="Public Sans"/>
                <a:cs typeface="Public Sans"/>
                <a:sym typeface="Public Sans"/>
              </a:rPr>
              <a:t>Draw a </a:t>
            </a:r>
            <a:r>
              <a:rPr lang="en" sz="1800" b="1" i="1">
                <a:solidFill>
                  <a:srgbClr val="434343"/>
                </a:solidFill>
                <a:latin typeface="Public Sans"/>
                <a:ea typeface="Public Sans"/>
                <a:cs typeface="Public Sans"/>
                <a:sym typeface="Public Sans"/>
              </a:rPr>
              <a:t>delta (triangle) </a:t>
            </a:r>
            <a:r>
              <a:rPr lang="en" sz="1800">
                <a:solidFill>
                  <a:srgbClr val="434343"/>
                </a:solidFill>
                <a:latin typeface="Public Sans"/>
                <a:ea typeface="Public Sans"/>
                <a:cs typeface="Public Sans"/>
                <a:sym typeface="Public Sans"/>
              </a:rPr>
              <a:t>next to the indicator which is most challenging for you.</a:t>
            </a: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None/>
            </a:pPr>
            <a:endParaRPr sz="1800">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a:p>
            <a:pPr marL="457200" marR="0" lvl="0" indent="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883" name="Google Shape;883;g2edf3ecb708_0_3348"/>
          <p:cNvSpPr txBox="1"/>
          <p:nvPr/>
        </p:nvSpPr>
        <p:spPr>
          <a:xfrm>
            <a:off x="539108" y="346069"/>
            <a:ext cx="8283900" cy="9102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chemeClr val="lt2"/>
              </a:buClr>
              <a:buSzPts val="4400"/>
              <a:buFont typeface="Calibri"/>
              <a:buNone/>
            </a:pPr>
            <a:r>
              <a:rPr lang="en" sz="2800" b="1">
                <a:solidFill>
                  <a:schemeClr val="dk1"/>
                </a:solidFill>
                <a:latin typeface="Public Sans"/>
                <a:ea typeface="Public Sans"/>
                <a:cs typeface="Public Sans"/>
                <a:sym typeface="Public Sans"/>
              </a:rPr>
              <a:t>Reflect and Connect</a:t>
            </a:r>
            <a:endParaRPr>
              <a:latin typeface="Public Sans"/>
              <a:ea typeface="Public Sans"/>
              <a:cs typeface="Public Sans"/>
              <a:sym typeface="Public Sans"/>
            </a:endParaRPr>
          </a:p>
          <a:p>
            <a:pPr marL="0" marR="0" lvl="0" indent="0" algn="ctr" rtl="0">
              <a:lnSpc>
                <a:spcPct val="90000"/>
              </a:lnSpc>
              <a:spcBef>
                <a:spcPts val="0"/>
              </a:spcBef>
              <a:spcAft>
                <a:spcPts val="0"/>
              </a:spcAft>
              <a:buClr>
                <a:srgbClr val="385463"/>
              </a:buClr>
              <a:buSzPts val="4400"/>
              <a:buFont typeface="Calibri"/>
              <a:buNone/>
            </a:pPr>
            <a:endParaRPr sz="2800" b="1" i="0" u="none" strike="noStrike" cap="none">
              <a:solidFill>
                <a:srgbClr val="385463"/>
              </a:solidFill>
              <a:latin typeface="Public Sans"/>
              <a:ea typeface="Public Sans"/>
              <a:cs typeface="Public Sans"/>
              <a:sym typeface="Public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The POP Cycle </a:t>
            </a:r>
            <a:endParaRPr>
              <a:solidFill>
                <a:schemeClr val="dk1"/>
              </a:solidFill>
            </a:endParaRPr>
          </a:p>
          <a:p>
            <a:pPr marL="0" lvl="0" indent="0" algn="l" rtl="0">
              <a:lnSpc>
                <a:spcPct val="100000"/>
              </a:lnSpc>
              <a:spcBef>
                <a:spcPts val="0"/>
              </a:spcBef>
              <a:spcAft>
                <a:spcPts val="0"/>
              </a:spcAft>
              <a:buSzPts val="3200"/>
              <a:buNone/>
            </a:pPr>
            <a:endParaRPr>
              <a:solidFill>
                <a:schemeClr val="dk1"/>
              </a:solidFill>
            </a:endParaRPr>
          </a:p>
        </p:txBody>
      </p:sp>
      <p:sp>
        <p:nvSpPr>
          <p:cNvPr id="889" name="Google Shape;889;p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g279abfe882b_0_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895" name="Google Shape;895;g279abfe882b_0_0"/>
          <p:cNvSpPr txBox="1"/>
          <p:nvPr/>
        </p:nvSpPr>
        <p:spPr>
          <a:xfrm>
            <a:off x="392300" y="206409"/>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chemeClr val="dk1"/>
                </a:solidFill>
                <a:latin typeface="Public Sans"/>
                <a:ea typeface="Public Sans"/>
                <a:cs typeface="Public Sans"/>
                <a:sym typeface="Public Sans"/>
              </a:rPr>
              <a:t>The POP Cycle for the Announced Observation</a:t>
            </a:r>
            <a:endParaRPr>
              <a:solidFill>
                <a:schemeClr val="dk1"/>
              </a:solidFill>
            </a:endParaRPr>
          </a:p>
        </p:txBody>
      </p:sp>
      <p:grpSp>
        <p:nvGrpSpPr>
          <p:cNvPr id="896" name="Google Shape;896;g279abfe882b_0_0"/>
          <p:cNvGrpSpPr/>
          <p:nvPr/>
        </p:nvGrpSpPr>
        <p:grpSpPr>
          <a:xfrm>
            <a:off x="310156" y="1077335"/>
            <a:ext cx="8066473" cy="3141229"/>
            <a:chOff x="939107" y="454268"/>
            <a:chExt cx="8637406" cy="3723600"/>
          </a:xfrm>
        </p:grpSpPr>
        <p:sp>
          <p:nvSpPr>
            <p:cNvPr id="897" name="Google Shape;897;g279abfe882b_0_0"/>
            <p:cNvSpPr/>
            <p:nvPr/>
          </p:nvSpPr>
          <p:spPr>
            <a:xfrm>
              <a:off x="6937113" y="996413"/>
              <a:ext cx="2639400" cy="2640000"/>
            </a:xfrm>
            <a:prstGeom prst="ellipse">
              <a:avLst/>
            </a:prstGeom>
            <a:solidFill>
              <a:srgbClr val="F1A55D"/>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98" name="Google Shape;898;g279abfe882b_0_0"/>
            <p:cNvSpPr/>
            <p:nvPr/>
          </p:nvSpPr>
          <p:spPr>
            <a:xfrm>
              <a:off x="7024752" y="1084427"/>
              <a:ext cx="2464200" cy="2463900"/>
            </a:xfrm>
            <a:prstGeom prst="ellipse">
              <a:avLst/>
            </a:prstGeom>
            <a:solidFill>
              <a:srgbClr val="FFFFFF">
                <a:alpha val="88240"/>
              </a:srgbClr>
            </a:solidFill>
            <a:ln w="12700" cap="flat" cmpd="sng">
              <a:solidFill>
                <a:srgbClr val="F1A55D"/>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99" name="Google Shape;899;g279abfe882b_0_0"/>
            <p:cNvSpPr txBox="1"/>
            <p:nvPr/>
          </p:nvSpPr>
          <p:spPr>
            <a:xfrm>
              <a:off x="7377025"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ost- Conference</a:t>
              </a:r>
              <a:endParaRPr sz="1100" i="0" u="none" strike="noStrike" cap="none">
                <a:solidFill>
                  <a:schemeClr val="dk2"/>
                </a:solidFill>
                <a:latin typeface="Calibri"/>
                <a:ea typeface="Calibri"/>
                <a:cs typeface="Calibri"/>
                <a:sym typeface="Calibri"/>
              </a:endParaRPr>
            </a:p>
          </p:txBody>
        </p:sp>
        <p:sp>
          <p:nvSpPr>
            <p:cNvPr id="900" name="Google Shape;900;g279abfe882b_0_0"/>
            <p:cNvSpPr/>
            <p:nvPr/>
          </p:nvSpPr>
          <p:spPr>
            <a:xfrm rot="2700000">
              <a:off x="4212387" y="999576"/>
              <a:ext cx="2632983" cy="2632983"/>
            </a:xfrm>
            <a:prstGeom prst="teardrop">
              <a:avLst>
                <a:gd name="adj" fmla="val 100000"/>
              </a:avLst>
            </a:prstGeom>
            <a:solidFill>
              <a:srgbClr val="133B5F"/>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01" name="Google Shape;901;g279abfe882b_0_0"/>
            <p:cNvSpPr/>
            <p:nvPr/>
          </p:nvSpPr>
          <p:spPr>
            <a:xfrm>
              <a:off x="4296780" y="1084427"/>
              <a:ext cx="2464200" cy="2463900"/>
            </a:xfrm>
            <a:prstGeom prst="ellipse">
              <a:avLst/>
            </a:prstGeom>
            <a:solidFill>
              <a:srgbClr val="FFFFFF">
                <a:alpha val="88240"/>
              </a:srgbClr>
            </a:solidFill>
            <a:ln w="12700" cap="flat" cmpd="sng">
              <a:solidFill>
                <a:srgbClr val="133B5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02" name="Google Shape;902;g279abfe882b_0_0"/>
            <p:cNvSpPr txBox="1"/>
            <p:nvPr/>
          </p:nvSpPr>
          <p:spPr>
            <a:xfrm>
              <a:off x="4649054"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O</a:t>
              </a:r>
              <a:r>
                <a:rPr lang="en" sz="2000" b="1" i="0" u="none" strike="noStrike" cap="none">
                  <a:solidFill>
                    <a:schemeClr val="dk2"/>
                  </a:solidFill>
                  <a:latin typeface="Calibri"/>
                  <a:ea typeface="Calibri"/>
                  <a:cs typeface="Calibri"/>
                  <a:sym typeface="Calibri"/>
                </a:rPr>
                <a:t>bservation</a:t>
              </a:r>
              <a:endParaRPr sz="1100" i="0" u="none" strike="noStrike" cap="none">
                <a:solidFill>
                  <a:schemeClr val="dk2"/>
                </a:solidFill>
                <a:latin typeface="Calibri"/>
                <a:ea typeface="Calibri"/>
                <a:cs typeface="Calibri"/>
                <a:sym typeface="Calibri"/>
              </a:endParaRPr>
            </a:p>
          </p:txBody>
        </p:sp>
        <p:sp>
          <p:nvSpPr>
            <p:cNvPr id="903" name="Google Shape;903;g279abfe882b_0_0"/>
            <p:cNvSpPr/>
            <p:nvPr/>
          </p:nvSpPr>
          <p:spPr>
            <a:xfrm rot="2700000">
              <a:off x="1484416" y="999576"/>
              <a:ext cx="2632983" cy="2632983"/>
            </a:xfrm>
            <a:prstGeom prst="teardrop">
              <a:avLst>
                <a:gd name="adj" fmla="val 100000"/>
              </a:avLst>
            </a:prstGeom>
            <a:solidFill>
              <a:srgbClr val="59A3E9"/>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04" name="Google Shape;904;g279abfe882b_0_0"/>
            <p:cNvSpPr/>
            <p:nvPr/>
          </p:nvSpPr>
          <p:spPr>
            <a:xfrm>
              <a:off x="1568809" y="1084427"/>
              <a:ext cx="2464200" cy="2463900"/>
            </a:xfrm>
            <a:prstGeom prst="ellipse">
              <a:avLst/>
            </a:prstGeom>
            <a:solidFill>
              <a:srgbClr val="FFFFFF">
                <a:alpha val="88240"/>
              </a:srgbClr>
            </a:solidFill>
            <a:ln w="12700" cap="flat" cmpd="sng">
              <a:solidFill>
                <a:srgbClr val="59A3E9"/>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05" name="Google Shape;905;g279abfe882b_0_0"/>
            <p:cNvSpPr txBox="1"/>
            <p:nvPr/>
          </p:nvSpPr>
          <p:spPr>
            <a:xfrm>
              <a:off x="1756426" y="1436494"/>
              <a:ext cx="2142900" cy="1759800"/>
            </a:xfrm>
            <a:prstGeom prst="rect">
              <a:avLst/>
            </a:prstGeom>
            <a:noFill/>
            <a:ln>
              <a:noFill/>
            </a:ln>
          </p:spPr>
          <p:txBody>
            <a:bodyPr spcFirstLastPara="1" wrap="square" lIns="24750" tIns="24750" rIns="24750" bIns="24750" anchor="ctr" anchorCtr="0">
              <a:noAutofit/>
            </a:bodyPr>
            <a:lstStyle/>
            <a:p>
              <a:pPr marL="0" lvl="0" indent="0" algn="ctr" rtl="0">
                <a:lnSpc>
                  <a:spcPct val="90000"/>
                </a:lnSpc>
                <a:spcBef>
                  <a:spcPts val="0"/>
                </a:spcBef>
                <a:spcAft>
                  <a:spcPts val="0"/>
                </a:spcAft>
                <a:buClr>
                  <a:srgbClr val="000000"/>
                </a:buClr>
                <a:buSzPts val="2000"/>
                <a:buFont typeface="Arial"/>
                <a:buNone/>
              </a:pPr>
              <a:r>
                <a:rPr lang="en" sz="2000" b="1" u="sng">
                  <a:solidFill>
                    <a:schemeClr val="dk2"/>
                  </a:solidFill>
                  <a:latin typeface="Calibri"/>
                  <a:ea typeface="Calibri"/>
                  <a:cs typeface="Calibri"/>
                  <a:sym typeface="Calibri"/>
                </a:rPr>
                <a:t>P</a:t>
              </a:r>
              <a:r>
                <a:rPr lang="en" sz="2000" b="1">
                  <a:solidFill>
                    <a:schemeClr val="dk2"/>
                  </a:solidFill>
                  <a:latin typeface="Calibri"/>
                  <a:ea typeface="Calibri"/>
                  <a:cs typeface="Calibri"/>
                  <a:sym typeface="Calibri"/>
                </a:rPr>
                <a:t>re-Conference</a:t>
              </a:r>
              <a:endParaRPr sz="2000" b="1">
                <a:solidFill>
                  <a:schemeClr val="dk2"/>
                </a:solidFill>
                <a:latin typeface="Calibri"/>
                <a:ea typeface="Calibri"/>
                <a:cs typeface="Calibri"/>
                <a:sym typeface="Calibri"/>
              </a:endParaRPr>
            </a:p>
            <a:p>
              <a:pPr marL="0" lvl="0" indent="0" algn="ctr" rtl="0">
                <a:lnSpc>
                  <a:spcPct val="90000"/>
                </a:lnSpc>
                <a:spcBef>
                  <a:spcPts val="0"/>
                </a:spcBef>
                <a:spcAft>
                  <a:spcPts val="0"/>
                </a:spcAft>
                <a:buClr>
                  <a:srgbClr val="000000"/>
                </a:buClr>
                <a:buSzPts val="2000"/>
                <a:buFont typeface="Arial"/>
                <a:buNone/>
              </a:pPr>
              <a:r>
                <a:rPr lang="en" sz="2000" b="1">
                  <a:solidFill>
                    <a:schemeClr val="dk2"/>
                  </a:solidFill>
                  <a:latin typeface="Calibri"/>
                  <a:ea typeface="Calibri"/>
                  <a:cs typeface="Calibri"/>
                  <a:sym typeface="Calibri"/>
                </a:rPr>
                <a:t>or</a:t>
              </a:r>
              <a:endParaRPr sz="2000" b="1">
                <a:solidFill>
                  <a:schemeClr val="dk2"/>
                </a:solidFill>
                <a:latin typeface="Calibri"/>
                <a:ea typeface="Calibri"/>
                <a:cs typeface="Calibri"/>
                <a:sym typeface="Calibri"/>
              </a:endParaRPr>
            </a:p>
            <a:p>
              <a:pPr marL="0" lvl="0" indent="0" algn="ctr" rtl="0">
                <a:lnSpc>
                  <a:spcPct val="90000"/>
                </a:lnSpc>
                <a:spcBef>
                  <a:spcPts val="0"/>
                </a:spcBef>
                <a:spcAft>
                  <a:spcPts val="0"/>
                </a:spcAft>
                <a:buClr>
                  <a:srgbClr val="000000"/>
                </a:buClr>
                <a:buSzPts val="2000"/>
                <a:buFont typeface="Arial"/>
                <a:buNone/>
              </a:pPr>
              <a:r>
                <a:rPr lang="en" sz="2000" b="1" u="sng">
                  <a:solidFill>
                    <a:schemeClr val="dk2"/>
                  </a:solidFill>
                  <a:latin typeface="Calibri"/>
                  <a:ea typeface="Calibri"/>
                  <a:cs typeface="Calibri"/>
                  <a:sym typeface="Calibri"/>
                </a:rPr>
                <a:t>P</a:t>
              </a:r>
              <a:r>
                <a:rPr lang="en" sz="2000" b="1">
                  <a:solidFill>
                    <a:schemeClr val="dk2"/>
                  </a:solidFill>
                  <a:latin typeface="Calibri"/>
                  <a:ea typeface="Calibri"/>
                  <a:cs typeface="Calibri"/>
                  <a:sym typeface="Calibri"/>
                </a:rPr>
                <a:t>review the Lesson Plan</a:t>
              </a:r>
              <a:endParaRPr sz="2000" b="1">
                <a:solidFill>
                  <a:schemeClr val="dk2"/>
                </a:solidFill>
                <a:latin typeface="Calibri"/>
                <a:ea typeface="Calibri"/>
                <a:cs typeface="Calibri"/>
                <a:sym typeface="Calibri"/>
              </a:endParaRPr>
            </a:p>
          </p:txBody>
        </p:sp>
      </p:grpSp>
      <p:sp>
        <p:nvSpPr>
          <p:cNvPr id="906" name="Google Shape;906;g279abfe882b_0_0"/>
          <p:cNvSpPr txBox="1"/>
          <p:nvPr/>
        </p:nvSpPr>
        <p:spPr>
          <a:xfrm>
            <a:off x="6939150" y="10475"/>
            <a:ext cx="22047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22</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g2edf3ecb708_0_302"/>
          <p:cNvSpPr txBox="1">
            <a:spLocks noGrp="1"/>
          </p:cNvSpPr>
          <p:nvPr>
            <p:ph type="title"/>
          </p:nvPr>
        </p:nvSpPr>
        <p:spPr>
          <a:xfrm>
            <a:off x="311700" y="272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Training Materials</a:t>
            </a:r>
            <a:endParaRPr>
              <a:solidFill>
                <a:schemeClr val="dk1"/>
              </a:solidFill>
              <a:highlight>
                <a:schemeClr val="lt1"/>
              </a:highlight>
            </a:endParaRPr>
          </a:p>
        </p:txBody>
      </p:sp>
      <p:sp>
        <p:nvSpPr>
          <p:cNvPr id="455" name="Google Shape;455;g2edf3ecb708_0_30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457" name="Google Shape;457;g2edf3ecb708_0_302"/>
          <p:cNvPicPr preferRelativeResize="0"/>
          <p:nvPr/>
        </p:nvPicPr>
        <p:blipFill>
          <a:blip r:embed="rId3">
            <a:alphaModFix/>
          </a:blip>
          <a:stretch>
            <a:fillRect/>
          </a:stretch>
        </p:blipFill>
        <p:spPr>
          <a:xfrm>
            <a:off x="1037668" y="1027273"/>
            <a:ext cx="2907275" cy="3212700"/>
          </a:xfrm>
          <a:prstGeom prst="rect">
            <a:avLst/>
          </a:prstGeom>
          <a:noFill/>
          <a:ln w="9525" cap="flat" cmpd="sng">
            <a:solidFill>
              <a:schemeClr val="dk1"/>
            </a:solidFill>
            <a:prstDash val="solid"/>
            <a:round/>
            <a:headEnd type="none" w="sm" len="sm"/>
            <a:tailEnd type="none" w="sm" len="sm"/>
          </a:ln>
        </p:spPr>
      </p:pic>
      <p:pic>
        <p:nvPicPr>
          <p:cNvPr id="458" name="Google Shape;458;g2edf3ecb708_0_302"/>
          <p:cNvPicPr preferRelativeResize="0"/>
          <p:nvPr/>
        </p:nvPicPr>
        <p:blipFill>
          <a:blip r:embed="rId4">
            <a:alphaModFix/>
          </a:blip>
          <a:stretch>
            <a:fillRect/>
          </a:stretch>
        </p:blipFill>
        <p:spPr>
          <a:xfrm>
            <a:off x="4687515" y="1375323"/>
            <a:ext cx="3280349" cy="203533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g279abfe882b_0_35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grpSp>
        <p:nvGrpSpPr>
          <p:cNvPr id="912" name="Google Shape;912;g279abfe882b_0_356"/>
          <p:cNvGrpSpPr/>
          <p:nvPr/>
        </p:nvGrpSpPr>
        <p:grpSpPr>
          <a:xfrm>
            <a:off x="599864" y="1160845"/>
            <a:ext cx="7782878" cy="3130924"/>
            <a:chOff x="373720" y="-29560"/>
            <a:chExt cx="10141879" cy="4174565"/>
          </a:xfrm>
        </p:grpSpPr>
        <p:sp>
          <p:nvSpPr>
            <p:cNvPr id="913" name="Google Shape;913;g279abfe882b_0_356"/>
            <p:cNvSpPr/>
            <p:nvPr/>
          </p:nvSpPr>
          <p:spPr>
            <a:xfrm rot="5400000">
              <a:off x="5299499" y="-4126274"/>
              <a:ext cx="1085400" cy="9346800"/>
            </a:xfrm>
            <a:prstGeom prst="round2SameRect">
              <a:avLst>
                <a:gd name="adj1" fmla="val 16667"/>
                <a:gd name="adj2" fmla="val 0"/>
              </a:avLst>
            </a:prstGeom>
            <a:solidFill>
              <a:srgbClr val="FFFFFF">
                <a:alpha val="88630"/>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14" name="Google Shape;914;g279abfe882b_0_356"/>
            <p:cNvSpPr txBox="1"/>
            <p:nvPr/>
          </p:nvSpPr>
          <p:spPr>
            <a:xfrm>
              <a:off x="373720" y="-29560"/>
              <a:ext cx="10089000" cy="1146000"/>
            </a:xfrm>
            <a:prstGeom prst="rect">
              <a:avLst/>
            </a:prstGeom>
            <a:noFill/>
            <a:ln>
              <a:noFill/>
            </a:ln>
          </p:spPr>
          <p:txBody>
            <a:bodyPr spcFirstLastPara="1" wrap="square" lIns="96000" tIns="8550" rIns="8550" bIns="8550" anchor="ctr" anchorCtr="0">
              <a:noAutofit/>
            </a:bodyPr>
            <a:lstStyle/>
            <a:p>
              <a:pPr marL="914400" marR="0" lvl="1" indent="-314325" algn="l" rtl="0">
                <a:lnSpc>
                  <a:spcPct val="90000"/>
                </a:lnSpc>
                <a:spcBef>
                  <a:spcPts val="0"/>
                </a:spcBef>
                <a:spcAft>
                  <a:spcPts val="0"/>
                </a:spcAft>
                <a:buClr>
                  <a:schemeClr val="dk2"/>
                </a:buClr>
                <a:buSzPts val="1350"/>
                <a:buFont typeface="Calibri"/>
                <a:buChar char="•"/>
              </a:pPr>
              <a:r>
                <a:rPr lang="en" sz="1350" i="0" u="none" strike="noStrike" cap="none">
                  <a:solidFill>
                    <a:schemeClr val="dk2"/>
                  </a:solidFill>
                  <a:latin typeface="Public Sans"/>
                  <a:ea typeface="Public Sans"/>
                  <a:cs typeface="Public Sans"/>
                  <a:sym typeface="Public Sans"/>
                </a:rPr>
                <a:t>It provides an opportunity for the observer to ask questions and begin collecting preliminary evidence for the upcoming lesson.</a:t>
              </a:r>
              <a:endParaRPr sz="1350" i="0" u="none" strike="noStrike" cap="none">
                <a:solidFill>
                  <a:schemeClr val="dk2"/>
                </a:solidFill>
                <a:latin typeface="Public Sans"/>
                <a:ea typeface="Public Sans"/>
                <a:cs typeface="Public Sans"/>
                <a:sym typeface="Public Sans"/>
              </a:endParaRPr>
            </a:p>
            <a:p>
              <a:pPr marL="914400" marR="0" lvl="1" indent="-314325" algn="l" rtl="0">
                <a:lnSpc>
                  <a:spcPct val="90000"/>
                </a:lnSpc>
                <a:spcBef>
                  <a:spcPts val="0"/>
                </a:spcBef>
                <a:spcAft>
                  <a:spcPts val="0"/>
                </a:spcAft>
                <a:buClr>
                  <a:schemeClr val="dk2"/>
                </a:buClr>
                <a:buSzPts val="1350"/>
                <a:buFont typeface="Calibri"/>
                <a:buChar char="•"/>
              </a:pPr>
              <a:r>
                <a:rPr lang="en" sz="1350" i="0" u="none" strike="noStrike" cap="none">
                  <a:solidFill>
                    <a:schemeClr val="dk2"/>
                  </a:solidFill>
                  <a:latin typeface="Public Sans"/>
                  <a:ea typeface="Public Sans"/>
                  <a:cs typeface="Public Sans"/>
                  <a:sym typeface="Public Sans"/>
                </a:rPr>
                <a:t>It allows the observer to begin coaching and address any issues that may negatively impact the lesson.</a:t>
              </a:r>
              <a:endParaRPr sz="1350" i="0" u="none" strike="noStrike" cap="none">
                <a:solidFill>
                  <a:schemeClr val="dk2"/>
                </a:solidFill>
                <a:latin typeface="Public Sans"/>
                <a:ea typeface="Public Sans"/>
                <a:cs typeface="Public Sans"/>
                <a:sym typeface="Public Sans"/>
              </a:endParaRPr>
            </a:p>
          </p:txBody>
        </p:sp>
        <p:sp>
          <p:nvSpPr>
            <p:cNvPr id="915" name="Google Shape;915;g279abfe882b_0_356"/>
            <p:cNvSpPr/>
            <p:nvPr/>
          </p:nvSpPr>
          <p:spPr>
            <a:xfrm rot="5400000">
              <a:off x="5299499" y="-2649484"/>
              <a:ext cx="1085400" cy="9346800"/>
            </a:xfrm>
            <a:prstGeom prst="round2SameRect">
              <a:avLst>
                <a:gd name="adj1" fmla="val 16667"/>
                <a:gd name="adj2" fmla="val 0"/>
              </a:avLst>
            </a:prstGeom>
            <a:solidFill>
              <a:srgbClr val="FFFFFF">
                <a:alpha val="88630"/>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16" name="Google Shape;916;g279abfe882b_0_356"/>
            <p:cNvSpPr txBox="1"/>
            <p:nvPr/>
          </p:nvSpPr>
          <p:spPr>
            <a:xfrm>
              <a:off x="431922" y="1534197"/>
              <a:ext cx="10030800" cy="979500"/>
            </a:xfrm>
            <a:prstGeom prst="rect">
              <a:avLst/>
            </a:prstGeom>
            <a:noFill/>
            <a:ln>
              <a:noFill/>
            </a:ln>
          </p:spPr>
          <p:txBody>
            <a:bodyPr spcFirstLastPara="1" wrap="square" lIns="96000" tIns="8550" rIns="8550" bIns="8550" anchor="ctr" anchorCtr="0">
              <a:noAutofit/>
            </a:bodyPr>
            <a:lstStyle/>
            <a:p>
              <a:pPr marL="914400" marR="0" lvl="1" indent="-314325" algn="l" rtl="0">
                <a:lnSpc>
                  <a:spcPct val="90000"/>
                </a:lnSpc>
                <a:spcBef>
                  <a:spcPts val="0"/>
                </a:spcBef>
                <a:spcAft>
                  <a:spcPts val="0"/>
                </a:spcAft>
                <a:buClr>
                  <a:schemeClr val="dk2"/>
                </a:buClr>
                <a:buSzPts val="1350"/>
                <a:buFont typeface="Calibri"/>
                <a:buChar char="•"/>
              </a:pPr>
              <a:r>
                <a:rPr lang="en" sz="1350" i="0" u="none" strike="noStrike" cap="none">
                  <a:solidFill>
                    <a:schemeClr val="dk2"/>
                  </a:solidFill>
                  <a:latin typeface="Public Sans"/>
                  <a:ea typeface="Public Sans"/>
                  <a:cs typeface="Public Sans"/>
                  <a:sym typeface="Public Sans"/>
                </a:rPr>
                <a:t>For announced observations, the observe</a:t>
              </a:r>
              <a:r>
                <a:rPr lang="en" sz="1350">
                  <a:solidFill>
                    <a:schemeClr val="dk2"/>
                  </a:solidFill>
                  <a:latin typeface="Public Sans"/>
                  <a:ea typeface="Public Sans"/>
                  <a:cs typeface="Public Sans"/>
                  <a:sym typeface="Public Sans"/>
                </a:rPr>
                <a:t>r</a:t>
              </a:r>
              <a:r>
                <a:rPr lang="en" sz="1350" i="0" u="none" strike="noStrike" cap="none">
                  <a:solidFill>
                    <a:schemeClr val="dk2"/>
                  </a:solidFill>
                  <a:latin typeface="Public Sans"/>
                  <a:ea typeface="Public Sans"/>
                  <a:cs typeface="Public Sans"/>
                  <a:sym typeface="Public Sans"/>
                </a:rPr>
                <a:t> schedules the pre-conference with the tea</a:t>
              </a:r>
              <a:r>
                <a:rPr lang="en" sz="1350">
                  <a:solidFill>
                    <a:schemeClr val="dk2"/>
                  </a:solidFill>
                  <a:latin typeface="Public Sans"/>
                  <a:ea typeface="Public Sans"/>
                  <a:cs typeface="Public Sans"/>
                  <a:sym typeface="Public Sans"/>
                </a:rPr>
                <a:t>cher </a:t>
              </a:r>
              <a:r>
                <a:rPr lang="en" sz="1350" i="0" u="none" strike="noStrike" cap="none">
                  <a:solidFill>
                    <a:schemeClr val="dk2"/>
                  </a:solidFill>
                  <a:latin typeface="Public Sans"/>
                  <a:ea typeface="Public Sans"/>
                  <a:cs typeface="Public Sans"/>
                  <a:sym typeface="Public Sans"/>
                </a:rPr>
                <a:t> 2-3 days prior to the lesson observation.</a:t>
              </a:r>
              <a:endParaRPr sz="1350" i="0" u="none" strike="noStrike" cap="none">
                <a:solidFill>
                  <a:schemeClr val="dk2"/>
                </a:solidFill>
                <a:latin typeface="Public Sans"/>
                <a:ea typeface="Public Sans"/>
                <a:cs typeface="Public Sans"/>
                <a:sym typeface="Public Sans"/>
              </a:endParaRPr>
            </a:p>
            <a:p>
              <a:pPr marL="914400" marR="0" lvl="1" indent="-314325" algn="l" rtl="0">
                <a:lnSpc>
                  <a:spcPct val="90000"/>
                </a:lnSpc>
                <a:spcBef>
                  <a:spcPts val="0"/>
                </a:spcBef>
                <a:spcAft>
                  <a:spcPts val="0"/>
                </a:spcAft>
                <a:buClr>
                  <a:schemeClr val="dk2"/>
                </a:buClr>
                <a:buSzPts val="1350"/>
                <a:buFont typeface="Calibri"/>
                <a:buChar char="•"/>
              </a:pPr>
              <a:r>
                <a:rPr lang="en" sz="1350" i="0" u="none" strike="noStrike" cap="none">
                  <a:solidFill>
                    <a:schemeClr val="dk2"/>
                  </a:solidFill>
                  <a:latin typeface="Public Sans"/>
                  <a:ea typeface="Public Sans"/>
                  <a:cs typeface="Public Sans"/>
                  <a:sym typeface="Public Sans"/>
                </a:rPr>
                <a:t>The pre-conference usually lasts 10-20 minutes.</a:t>
              </a:r>
              <a:endParaRPr sz="1350" i="0" u="none" strike="noStrike" cap="none">
                <a:solidFill>
                  <a:schemeClr val="dk2"/>
                </a:solidFill>
                <a:latin typeface="Public Sans"/>
                <a:ea typeface="Public Sans"/>
                <a:cs typeface="Public Sans"/>
                <a:sym typeface="Public Sans"/>
              </a:endParaRPr>
            </a:p>
          </p:txBody>
        </p:sp>
        <p:sp>
          <p:nvSpPr>
            <p:cNvPr id="917" name="Google Shape;917;g279abfe882b_0_356"/>
            <p:cNvSpPr/>
            <p:nvPr/>
          </p:nvSpPr>
          <p:spPr>
            <a:xfrm rot="5400000">
              <a:off x="5299499" y="-1071095"/>
              <a:ext cx="1085400" cy="9346800"/>
            </a:xfrm>
            <a:prstGeom prst="round2SameRect">
              <a:avLst>
                <a:gd name="adj1" fmla="val 16667"/>
                <a:gd name="adj2" fmla="val 0"/>
              </a:avLst>
            </a:prstGeom>
            <a:solidFill>
              <a:srgbClr val="FFFFFF">
                <a:alpha val="88630"/>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18" name="Google Shape;918;g279abfe882b_0_356"/>
            <p:cNvSpPr txBox="1"/>
            <p:nvPr/>
          </p:nvSpPr>
          <p:spPr>
            <a:xfrm>
              <a:off x="431922" y="3059564"/>
              <a:ext cx="9814500" cy="979500"/>
            </a:xfrm>
            <a:prstGeom prst="rect">
              <a:avLst/>
            </a:prstGeom>
            <a:noFill/>
            <a:ln>
              <a:noFill/>
            </a:ln>
          </p:spPr>
          <p:txBody>
            <a:bodyPr spcFirstLastPara="1" wrap="square" lIns="96000" tIns="8550" rIns="8550" bIns="8550" anchor="ctr" anchorCtr="0">
              <a:noAutofit/>
            </a:bodyPr>
            <a:lstStyle/>
            <a:p>
              <a:pPr marL="914400" marR="0" lvl="1" indent="-314325" algn="l" rtl="0">
                <a:lnSpc>
                  <a:spcPct val="90000"/>
                </a:lnSpc>
                <a:spcBef>
                  <a:spcPts val="0"/>
                </a:spcBef>
                <a:spcAft>
                  <a:spcPts val="0"/>
                </a:spcAft>
                <a:buClr>
                  <a:schemeClr val="dk2"/>
                </a:buClr>
                <a:buSzPts val="1350"/>
                <a:buFont typeface="Calibri"/>
                <a:buChar char="•"/>
              </a:pPr>
              <a:r>
                <a:rPr lang="en" sz="1350">
                  <a:solidFill>
                    <a:schemeClr val="dk2"/>
                  </a:solidFill>
                  <a:latin typeface="Public Sans"/>
                  <a:ea typeface="Public Sans"/>
                  <a:cs typeface="Public Sans"/>
                  <a:sym typeface="Public Sans"/>
                </a:rPr>
                <a:t>The observer a</a:t>
              </a:r>
              <a:r>
                <a:rPr lang="en" sz="1350" i="0" u="none" strike="noStrike" cap="none">
                  <a:solidFill>
                    <a:schemeClr val="dk2"/>
                  </a:solidFill>
                  <a:latin typeface="Public Sans"/>
                  <a:ea typeface="Public Sans"/>
                  <a:cs typeface="Public Sans"/>
                  <a:sym typeface="Public Sans"/>
                </a:rPr>
                <a:t>nalyzes the lesson plan and any supporting documents (e.g., handouts, assessments, visuals). </a:t>
              </a:r>
              <a:endParaRPr sz="1350" i="0" u="none" strike="noStrike" cap="none">
                <a:solidFill>
                  <a:schemeClr val="dk2"/>
                </a:solidFill>
                <a:latin typeface="Public Sans"/>
                <a:ea typeface="Public Sans"/>
                <a:cs typeface="Public Sans"/>
                <a:sym typeface="Public Sans"/>
              </a:endParaRPr>
            </a:p>
            <a:p>
              <a:pPr marL="914400" marR="0" lvl="1" indent="-314325" algn="l" rtl="0">
                <a:lnSpc>
                  <a:spcPct val="90000"/>
                </a:lnSpc>
                <a:spcBef>
                  <a:spcPts val="0"/>
                </a:spcBef>
                <a:spcAft>
                  <a:spcPts val="0"/>
                </a:spcAft>
                <a:buClr>
                  <a:schemeClr val="dk2"/>
                </a:buClr>
                <a:buSzPts val="1350"/>
                <a:buFont typeface="Calibri"/>
                <a:buChar char="•"/>
              </a:pPr>
              <a:r>
                <a:rPr lang="en" sz="1350">
                  <a:solidFill>
                    <a:schemeClr val="dk2"/>
                  </a:solidFill>
                  <a:latin typeface="Public Sans"/>
                  <a:ea typeface="Public Sans"/>
                  <a:cs typeface="Public Sans"/>
                  <a:sym typeface="Public Sans"/>
                </a:rPr>
                <a:t>The observer c</a:t>
              </a:r>
              <a:r>
                <a:rPr lang="en" sz="1350" i="0" u="none" strike="noStrike" cap="none">
                  <a:solidFill>
                    <a:schemeClr val="dk2"/>
                  </a:solidFill>
                  <a:latin typeface="Public Sans"/>
                  <a:ea typeface="Public Sans"/>
                  <a:cs typeface="Public Sans"/>
                  <a:sym typeface="Public Sans"/>
                </a:rPr>
                <a:t>ompletes the Pre</a:t>
              </a:r>
              <a:r>
                <a:rPr lang="en" sz="1350">
                  <a:solidFill>
                    <a:schemeClr val="dk2"/>
                  </a:solidFill>
                  <a:latin typeface="Public Sans"/>
                  <a:ea typeface="Public Sans"/>
                  <a:cs typeface="Public Sans"/>
                  <a:sym typeface="Public Sans"/>
                </a:rPr>
                <a:t>-C</a:t>
              </a:r>
              <a:r>
                <a:rPr lang="en" sz="1350" i="0" u="none" strike="noStrike" cap="none">
                  <a:solidFill>
                    <a:schemeClr val="dk2"/>
                  </a:solidFill>
                  <a:latin typeface="Public Sans"/>
                  <a:ea typeface="Public Sans"/>
                  <a:cs typeface="Public Sans"/>
                  <a:sym typeface="Public Sans"/>
                </a:rPr>
                <a:t>onference Planning Template.</a:t>
              </a:r>
              <a:endParaRPr sz="1350" i="0" u="none" strike="noStrike" cap="none">
                <a:solidFill>
                  <a:schemeClr val="dk2"/>
                </a:solidFill>
                <a:latin typeface="Public Sans"/>
                <a:ea typeface="Public Sans"/>
                <a:cs typeface="Public Sans"/>
                <a:sym typeface="Public Sans"/>
              </a:endParaRPr>
            </a:p>
          </p:txBody>
        </p:sp>
      </p:grpSp>
      <p:sp>
        <p:nvSpPr>
          <p:cNvPr id="919" name="Google Shape;919;g279abfe882b_0_356"/>
          <p:cNvSpPr txBox="1"/>
          <p:nvPr/>
        </p:nvSpPr>
        <p:spPr>
          <a:xfrm>
            <a:off x="430050" y="278533"/>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667"/>
              <a:buFont typeface="Calibri"/>
              <a:buNone/>
            </a:pPr>
            <a:r>
              <a:rPr lang="en" sz="2600" b="1" i="0" u="none" strike="noStrike" cap="none">
                <a:solidFill>
                  <a:schemeClr val="dk1"/>
                </a:solidFill>
                <a:latin typeface="Public Sans"/>
                <a:ea typeface="Public Sans"/>
                <a:cs typeface="Public Sans"/>
                <a:sym typeface="Public Sans"/>
              </a:rPr>
              <a:t>The </a:t>
            </a:r>
            <a:r>
              <a:rPr lang="en" sz="2600" b="1" i="0" u="none" strike="noStrike" cap="none">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first</a:t>
            </a:r>
            <a:r>
              <a:rPr lang="en" sz="2600" b="1" i="0" u="none" strike="noStrike" cap="none">
                <a:solidFill>
                  <a:schemeClr val="dk1"/>
                </a:solidFill>
                <a:latin typeface="Public Sans"/>
                <a:ea typeface="Public Sans"/>
                <a:cs typeface="Public Sans"/>
                <a:sym typeface="Public Sans"/>
              </a:rPr>
              <a:t> component of the POP cycle for an announced observation is the pre-conference. </a:t>
            </a:r>
            <a:endParaRPr sz="2600" b="1" i="0" u="none" strike="noStrike" cap="none">
              <a:solidFill>
                <a:schemeClr val="dk1"/>
              </a:solidFill>
              <a:latin typeface="Public Sans"/>
              <a:ea typeface="Public Sans"/>
              <a:cs typeface="Public Sans"/>
              <a:sym typeface="Public Sans"/>
            </a:endParaRPr>
          </a:p>
        </p:txBody>
      </p:sp>
      <p:sp>
        <p:nvSpPr>
          <p:cNvPr id="920" name="Google Shape;920;g279abfe882b_0_356"/>
          <p:cNvSpPr/>
          <p:nvPr/>
        </p:nvSpPr>
        <p:spPr>
          <a:xfrm rot="5400000">
            <a:off x="142150" y="1368575"/>
            <a:ext cx="1270500" cy="910800"/>
          </a:xfrm>
          <a:prstGeom prst="chevron">
            <a:avLst>
              <a:gd name="adj" fmla="val 50000"/>
            </a:avLst>
          </a:prstGeom>
          <a:solidFill>
            <a:srgbClr val="21474D"/>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921" name="Google Shape;921;g279abfe882b_0_356"/>
          <p:cNvSpPr txBox="1"/>
          <p:nvPr/>
        </p:nvSpPr>
        <p:spPr>
          <a:xfrm>
            <a:off x="321675" y="1633395"/>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Purpose</a:t>
            </a:r>
            <a:endParaRPr sz="1050" b="0" i="0" u="none" strike="noStrike" cap="none">
              <a:solidFill>
                <a:srgbClr val="000000"/>
              </a:solidFill>
              <a:latin typeface="Calibri"/>
              <a:ea typeface="Calibri"/>
              <a:cs typeface="Calibri"/>
              <a:sym typeface="Calibri"/>
            </a:endParaRPr>
          </a:p>
        </p:txBody>
      </p:sp>
      <p:sp>
        <p:nvSpPr>
          <p:cNvPr id="922" name="Google Shape;922;g279abfe882b_0_356"/>
          <p:cNvSpPr/>
          <p:nvPr/>
        </p:nvSpPr>
        <p:spPr>
          <a:xfrm rot="5400000">
            <a:off x="142150" y="2492141"/>
            <a:ext cx="1270500" cy="910800"/>
          </a:xfrm>
          <a:prstGeom prst="chevron">
            <a:avLst>
              <a:gd name="adj" fmla="val 50000"/>
            </a:avLst>
          </a:prstGeom>
          <a:solidFill>
            <a:srgbClr val="428E9B"/>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923" name="Google Shape;923;g279abfe882b_0_356"/>
          <p:cNvSpPr txBox="1"/>
          <p:nvPr/>
        </p:nvSpPr>
        <p:spPr>
          <a:xfrm>
            <a:off x="321675" y="2756962"/>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Scheduling</a:t>
            </a:r>
            <a:endParaRPr sz="1050" b="0" i="0" u="none" strike="noStrike" cap="none">
              <a:solidFill>
                <a:srgbClr val="000000"/>
              </a:solidFill>
              <a:latin typeface="Calibri"/>
              <a:ea typeface="Calibri"/>
              <a:cs typeface="Calibri"/>
              <a:sym typeface="Calibri"/>
            </a:endParaRPr>
          </a:p>
        </p:txBody>
      </p:sp>
      <p:sp>
        <p:nvSpPr>
          <p:cNvPr id="924" name="Google Shape;924;g279abfe882b_0_356"/>
          <p:cNvSpPr/>
          <p:nvPr/>
        </p:nvSpPr>
        <p:spPr>
          <a:xfrm rot="5400000">
            <a:off x="142150" y="3615709"/>
            <a:ext cx="1270500" cy="910800"/>
          </a:xfrm>
          <a:prstGeom prst="chevron">
            <a:avLst>
              <a:gd name="adj" fmla="val 50000"/>
            </a:avLst>
          </a:prstGeom>
          <a:solidFill>
            <a:srgbClr val="BD5633"/>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925" name="Google Shape;925;g279abfe882b_0_356"/>
          <p:cNvSpPr txBox="1"/>
          <p:nvPr/>
        </p:nvSpPr>
        <p:spPr>
          <a:xfrm>
            <a:off x="321675" y="3880529"/>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Planning</a:t>
            </a:r>
            <a:endParaRPr sz="1050" b="0" i="0" u="none" strike="noStrike" cap="none">
              <a:solidFill>
                <a:srgbClr val="000000"/>
              </a:solidFill>
              <a:latin typeface="Calibri"/>
              <a:ea typeface="Calibri"/>
              <a:cs typeface="Calibri"/>
              <a:sym typeface="Calibri"/>
            </a:endParaRPr>
          </a:p>
        </p:txBody>
      </p:sp>
      <p:sp>
        <p:nvSpPr>
          <p:cNvPr id="926" name="Google Shape;926;g279abfe882b_0_356"/>
          <p:cNvSpPr txBox="1"/>
          <p:nvPr/>
        </p:nvSpPr>
        <p:spPr>
          <a:xfrm>
            <a:off x="7032327" y="10474"/>
            <a:ext cx="2111397" cy="338719"/>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dirty="0">
                <a:solidFill>
                  <a:srgbClr val="FFFFFF"/>
                </a:solidFill>
                <a:latin typeface="Public Sans"/>
                <a:ea typeface="Public Sans"/>
                <a:cs typeface="Public Sans"/>
                <a:sym typeface="Public Sans"/>
              </a:rPr>
              <a:t>Participant Guide, p. </a:t>
            </a:r>
            <a:r>
              <a:rPr lang="en" dirty="0" smtClean="0">
                <a:solidFill>
                  <a:srgbClr val="FFFFFF"/>
                </a:solidFill>
                <a:latin typeface="Public Sans"/>
                <a:ea typeface="Public Sans"/>
                <a:cs typeface="Public Sans"/>
                <a:sym typeface="Public Sans"/>
              </a:rPr>
              <a:t>22</a:t>
            </a:r>
            <a:r>
              <a:rPr lang="en" i="0" u="none" strike="noStrike" cap="none" dirty="0" smtClean="0">
                <a:solidFill>
                  <a:srgbClr val="FFFFFF"/>
                </a:solidFill>
                <a:latin typeface="Public Sans"/>
                <a:ea typeface="Public Sans"/>
                <a:cs typeface="Public Sans"/>
                <a:sym typeface="Public Sans"/>
              </a:rPr>
              <a:t> </a:t>
            </a:r>
            <a:endParaRPr i="0" u="none" strike="noStrike" cap="none" dirty="0">
              <a:solidFill>
                <a:srgbClr val="FFFFFF"/>
              </a:solidFill>
              <a:latin typeface="Public Sans"/>
              <a:ea typeface="Public Sans"/>
              <a:cs typeface="Public Sans"/>
              <a:sym typeface="Public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g279abfe882b_0_7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
        <p:nvSpPr>
          <p:cNvPr id="932" name="Google Shape;932;g279abfe882b_0_73"/>
          <p:cNvSpPr txBox="1"/>
          <p:nvPr/>
        </p:nvSpPr>
        <p:spPr>
          <a:xfrm>
            <a:off x="552550" y="313225"/>
            <a:ext cx="8352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000000"/>
              </a:buClr>
              <a:buSzPts val="2300"/>
              <a:buFont typeface="Calibri"/>
              <a:buNone/>
            </a:pPr>
            <a:r>
              <a:rPr lang="en" sz="2800" b="1">
                <a:solidFill>
                  <a:schemeClr val="dk1"/>
                </a:solidFill>
                <a:latin typeface="Public Sans"/>
                <a:ea typeface="Public Sans"/>
                <a:cs typeface="Public Sans"/>
                <a:sym typeface="Public Sans"/>
              </a:rPr>
              <a:t>Steps the Teacher Takes to P</a:t>
            </a:r>
            <a:r>
              <a:rPr lang="en" sz="2800" b="1" i="0" u="none" strike="noStrike" cap="none">
                <a:solidFill>
                  <a:schemeClr val="dk1"/>
                </a:solidFill>
                <a:latin typeface="Public Sans"/>
                <a:ea typeface="Public Sans"/>
                <a:cs typeface="Public Sans"/>
                <a:sym typeface="Public Sans"/>
              </a:rPr>
              <a:t>repar</a:t>
            </a:r>
            <a:r>
              <a:rPr lang="en" sz="2800" b="1">
                <a:solidFill>
                  <a:schemeClr val="dk1"/>
                </a:solidFill>
                <a:latin typeface="Public Sans"/>
                <a:ea typeface="Public Sans"/>
                <a:cs typeface="Public Sans"/>
                <a:sym typeface="Public Sans"/>
              </a:rPr>
              <a:t>e </a:t>
            </a:r>
            <a:r>
              <a:rPr lang="en" sz="2800" b="1" i="0" u="none" strike="noStrike" cap="none">
                <a:solidFill>
                  <a:schemeClr val="dk1"/>
                </a:solidFill>
                <a:latin typeface="Public Sans"/>
                <a:ea typeface="Public Sans"/>
                <a:cs typeface="Public Sans"/>
                <a:sym typeface="Public Sans"/>
              </a:rPr>
              <a:t>for </a:t>
            </a:r>
            <a:r>
              <a:rPr lang="en" sz="2800" b="1">
                <a:solidFill>
                  <a:schemeClr val="dk1"/>
                </a:solidFill>
                <a:latin typeface="Public Sans"/>
                <a:ea typeface="Public Sans"/>
                <a:cs typeface="Public Sans"/>
                <a:sym typeface="Public Sans"/>
              </a:rPr>
              <a:t>a</a:t>
            </a:r>
            <a:r>
              <a:rPr lang="en" sz="2800" b="1" i="0" u="none" strike="noStrike" cap="none">
                <a:solidFill>
                  <a:schemeClr val="dk1"/>
                </a:solidFill>
                <a:latin typeface="Public Sans"/>
                <a:ea typeface="Public Sans"/>
                <a:cs typeface="Public Sans"/>
                <a:sym typeface="Public Sans"/>
              </a:rPr>
              <a:t> </a:t>
            </a:r>
            <a:r>
              <a:rPr lang="en" sz="2800" b="1">
                <a:solidFill>
                  <a:schemeClr val="dk1"/>
                </a:solidFill>
                <a:latin typeface="Public Sans"/>
                <a:ea typeface="Public Sans"/>
                <a:cs typeface="Public Sans"/>
                <a:sym typeface="Public Sans"/>
              </a:rPr>
              <a:t>P</a:t>
            </a:r>
            <a:r>
              <a:rPr lang="en" sz="2800" b="1" i="0" u="none" strike="noStrike" cap="none">
                <a:solidFill>
                  <a:schemeClr val="dk1"/>
                </a:solidFill>
                <a:latin typeface="Public Sans"/>
                <a:ea typeface="Public Sans"/>
                <a:cs typeface="Public Sans"/>
                <a:sym typeface="Public Sans"/>
              </a:rPr>
              <a:t>re-</a:t>
            </a:r>
            <a:r>
              <a:rPr lang="en" sz="2800" b="1">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a:t>
            </a:r>
            <a:r>
              <a:rPr lang="en" sz="2800" b="1" i="0" u="none" strike="noStrike" cap="none">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onference</a:t>
            </a:r>
            <a:endParaRPr>
              <a:solidFill>
                <a:schemeClr val="dk1"/>
              </a:solidFill>
            </a:endParaRPr>
          </a:p>
        </p:txBody>
      </p:sp>
      <p:sp>
        <p:nvSpPr>
          <p:cNvPr id="933" name="Google Shape;933;g279abfe882b_0_73"/>
          <p:cNvSpPr txBox="1"/>
          <p:nvPr/>
        </p:nvSpPr>
        <p:spPr>
          <a:xfrm>
            <a:off x="430050" y="1152825"/>
            <a:ext cx="8283900" cy="3554700"/>
          </a:xfrm>
          <a:prstGeom prst="rect">
            <a:avLst/>
          </a:prstGeom>
          <a:noFill/>
          <a:ln>
            <a:noFill/>
          </a:ln>
        </p:spPr>
        <p:txBody>
          <a:bodyPr spcFirstLastPara="1" wrap="square" lIns="68550" tIns="34275" rIns="68550" bIns="34275" anchor="t" anchorCtr="0">
            <a:normAutofit/>
          </a:bodyPr>
          <a:lstStyle/>
          <a:p>
            <a:pPr marL="457200" marR="0" lvl="0" indent="-330200" algn="l" rtl="0">
              <a:lnSpc>
                <a:spcPct val="100000"/>
              </a:lnSpc>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Share your lesson plan ahead of time with the observer. </a:t>
            </a:r>
            <a:endParaRPr sz="1800">
              <a:solidFill>
                <a:schemeClr val="dk2"/>
              </a:solidFill>
              <a:latin typeface="Public Sans"/>
              <a:ea typeface="Public Sans"/>
              <a:cs typeface="Public Sans"/>
              <a:sym typeface="Public Sans"/>
            </a:endParaRPr>
          </a:p>
          <a:p>
            <a:pPr marL="457200" marR="0" lvl="0" indent="-330200" algn="l" rtl="0">
              <a:lnSpc>
                <a:spcPct val="100000"/>
              </a:lnSpc>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Be prepared to review handouts and/or assessments that will be used during the lesson. </a:t>
            </a:r>
            <a:endParaRPr sz="1800">
              <a:solidFill>
                <a:schemeClr val="dk2"/>
              </a:solidFill>
              <a:latin typeface="Public Sans"/>
              <a:ea typeface="Public Sans"/>
              <a:cs typeface="Public Sans"/>
              <a:sym typeface="Public Sans"/>
            </a:endParaRPr>
          </a:p>
          <a:p>
            <a:pPr marL="457200" marR="0" lvl="0" indent="-330200" algn="l" rtl="0">
              <a:lnSpc>
                <a:spcPct val="100000"/>
              </a:lnSpc>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Explain how the observed lesson fits within the unit or weekly lessons.</a:t>
            </a:r>
            <a:r>
              <a:rPr lang="en" sz="1800" i="0" u="none" strike="noStrike" cap="none">
                <a:solidFill>
                  <a:schemeClr val="dk2"/>
                </a:solidFill>
                <a:latin typeface="Public Sans"/>
                <a:ea typeface="Public Sans"/>
                <a:cs typeface="Public Sans"/>
                <a:sym typeface="Public Sans"/>
              </a:rPr>
              <a:t>.</a:t>
            </a:r>
            <a:endParaRPr sz="1800">
              <a:solidFill>
                <a:schemeClr val="dk2"/>
              </a:solidFill>
              <a:latin typeface="Public Sans"/>
              <a:ea typeface="Public Sans"/>
              <a:cs typeface="Public Sans"/>
              <a:sym typeface="Public Sans"/>
            </a:endParaRPr>
          </a:p>
          <a:p>
            <a:pPr marL="457200" marR="0" lvl="0" indent="-330200" algn="l" rtl="0">
              <a:lnSpc>
                <a:spcPct val="100000"/>
              </a:lnSpc>
              <a:spcBef>
                <a:spcPts val="100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Be prepared to share information that helped establish the need of lesson (pre-assessments, student work analysis, standards/HQIM). </a:t>
            </a:r>
            <a:endParaRPr sz="1800">
              <a:solidFill>
                <a:schemeClr val="dk2"/>
              </a:solidFill>
              <a:latin typeface="Public Sans"/>
              <a:ea typeface="Public Sans"/>
              <a:cs typeface="Public Sans"/>
              <a:sym typeface="Public Sans"/>
            </a:endParaRPr>
          </a:p>
          <a:p>
            <a:pPr marL="165100" marR="0" lvl="0" indent="-38100" algn="l" rtl="0">
              <a:lnSpc>
                <a:spcPct val="100000"/>
              </a:lnSpc>
              <a:spcBef>
                <a:spcPts val="1000"/>
              </a:spcBef>
              <a:spcAft>
                <a:spcPts val="100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p:txBody>
      </p:sp>
      <p:sp>
        <p:nvSpPr>
          <p:cNvPr id="934" name="Google Shape;934;g279abfe882b_0_73"/>
          <p:cNvSpPr txBox="1"/>
          <p:nvPr/>
        </p:nvSpPr>
        <p:spPr>
          <a:xfrm>
            <a:off x="6867867" y="10474"/>
            <a:ext cx="2275857" cy="364495"/>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dirty="0">
                <a:solidFill>
                  <a:srgbClr val="FFFFFF"/>
                </a:solidFill>
                <a:latin typeface="Public Sans"/>
                <a:ea typeface="Public Sans"/>
                <a:cs typeface="Public Sans"/>
                <a:sym typeface="Public Sans"/>
              </a:rPr>
              <a:t>Participant Guide, p. </a:t>
            </a:r>
            <a:r>
              <a:rPr lang="en" dirty="0" smtClean="0">
                <a:solidFill>
                  <a:srgbClr val="FFFFFF"/>
                </a:solidFill>
                <a:latin typeface="Public Sans"/>
                <a:ea typeface="Public Sans"/>
                <a:cs typeface="Public Sans"/>
                <a:sym typeface="Public Sans"/>
              </a:rPr>
              <a:t>22</a:t>
            </a:r>
            <a:r>
              <a:rPr lang="en" i="0" u="none" strike="noStrike" cap="none" dirty="0" smtClean="0">
                <a:solidFill>
                  <a:srgbClr val="FFFFFF"/>
                </a:solidFill>
                <a:latin typeface="Public Sans"/>
                <a:ea typeface="Public Sans"/>
                <a:cs typeface="Public Sans"/>
                <a:sym typeface="Public Sans"/>
              </a:rPr>
              <a:t> </a:t>
            </a:r>
            <a:endParaRPr i="0" u="none" strike="noStrike" cap="none" dirty="0">
              <a:solidFill>
                <a:srgbClr val="FFFFFF"/>
              </a:solidFill>
              <a:latin typeface="Public Sans"/>
              <a:ea typeface="Public Sans"/>
              <a:cs typeface="Public Sans"/>
              <a:sym typeface="Public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g279abfe882b_0_13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chemeClr val="lt1"/>
              </a:buClr>
              <a:buSzPts val="1100"/>
              <a:buFont typeface="Public Sans Medium"/>
              <a:buNone/>
            </a:pPr>
            <a:fld id="{00000000-1234-1234-1234-123412341234}" type="slidenum">
              <a:rPr lang="en"/>
              <a:t>52</a:t>
            </a:fld>
            <a:endParaRPr/>
          </a:p>
        </p:txBody>
      </p:sp>
      <p:sp>
        <p:nvSpPr>
          <p:cNvPr id="940" name="Google Shape;940;g279abfe882b_0_138"/>
          <p:cNvSpPr txBox="1">
            <a:spLocks noGrp="1"/>
          </p:cNvSpPr>
          <p:nvPr>
            <p:ph type="title"/>
          </p:nvPr>
        </p:nvSpPr>
        <p:spPr>
          <a:xfrm>
            <a:off x="436508" y="444482"/>
            <a:ext cx="8386500" cy="572700"/>
          </a:xfrm>
          <a:prstGeom prst="rect">
            <a:avLst/>
          </a:prstGeom>
        </p:spPr>
        <p:txBody>
          <a:bodyPr spcFirstLastPara="1" wrap="square" lIns="68575" tIns="68575" rIns="68575" bIns="68575" anchor="t" anchorCtr="0">
            <a:noAutofit/>
          </a:bodyPr>
          <a:lstStyle/>
          <a:p>
            <a:pPr marL="0" lvl="0" indent="0" algn="l" rtl="0">
              <a:lnSpc>
                <a:spcPct val="90000"/>
              </a:lnSpc>
              <a:spcBef>
                <a:spcPts val="0"/>
              </a:spcBef>
              <a:spcAft>
                <a:spcPts val="0"/>
              </a:spcAft>
              <a:buNone/>
            </a:pPr>
            <a:r>
              <a:rPr lang="en" dirty="0">
                <a:solidFill>
                  <a:schemeClr val="dk1"/>
                </a:solidFill>
              </a:rPr>
              <a:t>Engaging in a High-Quality Pre-Conference</a:t>
            </a:r>
            <a:endParaRPr dirty="0"/>
          </a:p>
        </p:txBody>
      </p:sp>
      <p:sp>
        <p:nvSpPr>
          <p:cNvPr id="941" name="Google Shape;941;g279abfe882b_0_138"/>
          <p:cNvSpPr txBox="1">
            <a:spLocks noGrp="1"/>
          </p:cNvSpPr>
          <p:nvPr>
            <p:ph type="body" idx="1"/>
          </p:nvPr>
        </p:nvSpPr>
        <p:spPr>
          <a:xfrm>
            <a:off x="325450" y="1146550"/>
            <a:ext cx="4246500" cy="3476100"/>
          </a:xfrm>
          <a:prstGeom prst="rect">
            <a:avLst/>
          </a:prstGeom>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rgbClr val="4D4D4F"/>
              </a:buClr>
              <a:buSzPts val="1800"/>
              <a:buFont typeface="Public Sans"/>
              <a:buChar char="●"/>
            </a:pPr>
            <a:r>
              <a:rPr lang="en">
                <a:solidFill>
                  <a:srgbClr val="4D4D4F"/>
                </a:solidFill>
              </a:rPr>
              <a:t>Analyze the Pre-Conference Template. </a:t>
            </a:r>
            <a:endParaRPr>
              <a:solidFill>
                <a:srgbClr val="4D4D4F"/>
              </a:solidFill>
            </a:endParaRPr>
          </a:p>
          <a:p>
            <a:pPr marL="457200" lvl="0" indent="-342900" algn="l" rtl="0">
              <a:lnSpc>
                <a:spcPct val="100000"/>
              </a:lnSpc>
              <a:spcBef>
                <a:spcPts val="1000"/>
              </a:spcBef>
              <a:spcAft>
                <a:spcPts val="0"/>
              </a:spcAft>
              <a:buClr>
                <a:srgbClr val="4D4D4F"/>
              </a:buClr>
              <a:buSzPts val="1800"/>
              <a:buFont typeface="Public Sans"/>
              <a:buChar char="●"/>
            </a:pPr>
            <a:r>
              <a:rPr lang="en"/>
              <a:t>W</a:t>
            </a:r>
            <a:r>
              <a:rPr lang="en">
                <a:solidFill>
                  <a:srgbClr val="4D4D4F"/>
                </a:solidFill>
              </a:rPr>
              <a:t>hat materials/d</a:t>
            </a:r>
            <a:r>
              <a:rPr lang="en"/>
              <a:t>o</a:t>
            </a:r>
            <a:r>
              <a:rPr lang="en">
                <a:solidFill>
                  <a:srgbClr val="4D4D4F"/>
                </a:solidFill>
              </a:rPr>
              <a:t>cuments wil</a:t>
            </a:r>
            <a:r>
              <a:rPr lang="en"/>
              <a:t>l you</a:t>
            </a:r>
            <a:r>
              <a:rPr lang="en">
                <a:solidFill>
                  <a:srgbClr val="4D4D4F"/>
                </a:solidFill>
              </a:rPr>
              <a:t> need to share with your observer before </a:t>
            </a:r>
            <a:r>
              <a:rPr lang="en"/>
              <a:t>engaging in a pre-conference conversation. </a:t>
            </a:r>
            <a:endParaRPr/>
          </a:p>
          <a:p>
            <a:pPr marL="457200" lvl="0" indent="-342900" algn="l" rtl="0">
              <a:lnSpc>
                <a:spcPct val="100000"/>
              </a:lnSpc>
              <a:spcBef>
                <a:spcPts val="1000"/>
              </a:spcBef>
              <a:spcAft>
                <a:spcPts val="0"/>
              </a:spcAft>
              <a:buClr>
                <a:srgbClr val="4D4D4F"/>
              </a:buClr>
              <a:buSzPts val="1800"/>
              <a:buFont typeface="Public Sans"/>
              <a:buChar char="●"/>
            </a:pPr>
            <a:r>
              <a:rPr lang="en"/>
              <a:t>In what ways might you prepare for a pre-conference?</a:t>
            </a:r>
            <a:endParaRPr>
              <a:solidFill>
                <a:srgbClr val="4D4D4F"/>
              </a:solidFill>
            </a:endParaRPr>
          </a:p>
          <a:p>
            <a:pPr marL="457200" lvl="0" indent="-342900" algn="l" rtl="0">
              <a:lnSpc>
                <a:spcPct val="100000"/>
              </a:lnSpc>
              <a:spcBef>
                <a:spcPts val="1000"/>
              </a:spcBef>
              <a:spcAft>
                <a:spcPts val="1000"/>
              </a:spcAft>
              <a:buClr>
                <a:srgbClr val="4D4D4F"/>
              </a:buClr>
              <a:buSzPts val="1800"/>
              <a:buFont typeface="Public Sans"/>
              <a:buChar char="●"/>
            </a:pPr>
            <a:r>
              <a:rPr lang="en">
                <a:solidFill>
                  <a:srgbClr val="4D4D4F"/>
                </a:solidFill>
              </a:rPr>
              <a:t>How might this template support </a:t>
            </a:r>
            <a:r>
              <a:rPr lang="en"/>
              <a:t>an effective pre-conference</a:t>
            </a:r>
            <a:r>
              <a:rPr lang="en">
                <a:solidFill>
                  <a:srgbClr val="4D4D4F"/>
                </a:solidFill>
              </a:rPr>
              <a:t>?</a:t>
            </a:r>
            <a:endParaRPr>
              <a:solidFill>
                <a:srgbClr val="4D4D4F"/>
              </a:solidFill>
            </a:endParaRPr>
          </a:p>
        </p:txBody>
      </p:sp>
      <p:pic>
        <p:nvPicPr>
          <p:cNvPr id="942" name="Google Shape;942;g279abfe882b_0_138"/>
          <p:cNvPicPr preferRelativeResize="0"/>
          <p:nvPr/>
        </p:nvPicPr>
        <p:blipFill>
          <a:blip r:embed="rId3">
            <a:alphaModFix/>
          </a:blip>
          <a:stretch>
            <a:fillRect/>
          </a:stretch>
        </p:blipFill>
        <p:spPr>
          <a:xfrm>
            <a:off x="5133400" y="1140879"/>
            <a:ext cx="2964125" cy="3446146"/>
          </a:xfrm>
          <a:prstGeom prst="rect">
            <a:avLst/>
          </a:prstGeom>
          <a:noFill/>
          <a:ln w="9525" cap="flat" cmpd="sng">
            <a:solidFill>
              <a:schemeClr val="dk2"/>
            </a:solidFill>
            <a:prstDash val="solid"/>
            <a:round/>
            <a:headEnd type="none" w="sm" len="sm"/>
            <a:tailEnd type="none" w="sm" len="sm"/>
          </a:ln>
        </p:spPr>
      </p:pic>
      <p:sp>
        <p:nvSpPr>
          <p:cNvPr id="943" name="Google Shape;943;g279abfe882b_0_138"/>
          <p:cNvSpPr txBox="1"/>
          <p:nvPr/>
        </p:nvSpPr>
        <p:spPr>
          <a:xfrm>
            <a:off x="6953387" y="10474"/>
            <a:ext cx="2190337" cy="434007"/>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dirty="0">
                <a:solidFill>
                  <a:srgbClr val="FFFFFF"/>
                </a:solidFill>
                <a:latin typeface="Public Sans"/>
                <a:ea typeface="Public Sans"/>
                <a:cs typeface="Public Sans"/>
                <a:sym typeface="Public Sans"/>
              </a:rPr>
              <a:t>Participant Guide, p. </a:t>
            </a:r>
            <a:r>
              <a:rPr lang="en" dirty="0" smtClean="0">
                <a:solidFill>
                  <a:srgbClr val="FFFFFF"/>
                </a:solidFill>
                <a:latin typeface="Public Sans"/>
                <a:ea typeface="Public Sans"/>
                <a:cs typeface="Public Sans"/>
                <a:sym typeface="Public Sans"/>
              </a:rPr>
              <a:t>23</a:t>
            </a:r>
            <a:r>
              <a:rPr lang="en" i="0" u="none" strike="noStrike" cap="none" dirty="0" smtClean="0">
                <a:solidFill>
                  <a:srgbClr val="FFFFFF"/>
                </a:solidFill>
                <a:latin typeface="Public Sans"/>
                <a:ea typeface="Public Sans"/>
                <a:cs typeface="Public Sans"/>
                <a:sym typeface="Public Sans"/>
              </a:rPr>
              <a:t> </a:t>
            </a:r>
            <a:endParaRPr i="0" u="none" strike="noStrike" cap="none" dirty="0">
              <a:solidFill>
                <a:srgbClr val="FFFFFF"/>
              </a:solidFill>
              <a:latin typeface="Public Sans"/>
              <a:ea typeface="Public Sans"/>
              <a:cs typeface="Public Sans"/>
              <a:sym typeface="Public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g279abfe882b_0_21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
        <p:nvSpPr>
          <p:cNvPr id="949" name="Google Shape;949;g279abfe882b_0_210"/>
          <p:cNvSpPr txBox="1"/>
          <p:nvPr/>
        </p:nvSpPr>
        <p:spPr>
          <a:xfrm>
            <a:off x="441194" y="544625"/>
            <a:ext cx="8107500" cy="4770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000000"/>
              </a:buClr>
              <a:buSzPts val="2100"/>
              <a:buFont typeface="Calibri"/>
              <a:buNone/>
            </a:pPr>
            <a:r>
              <a:rPr lang="en" sz="2500" b="1">
                <a:solidFill>
                  <a:schemeClr val="dk1"/>
                </a:solidFill>
                <a:latin typeface="Public Sans"/>
                <a:ea typeface="Public Sans"/>
                <a:cs typeface="Public Sans"/>
                <a:sym typeface="Public Sans"/>
              </a:rPr>
              <a:t>Examine a Pre-Conference </a:t>
            </a:r>
            <a:endParaRPr sz="1500">
              <a:solidFill>
                <a:schemeClr val="dk1"/>
              </a:solidFill>
              <a:latin typeface="Public Sans"/>
              <a:ea typeface="Public Sans"/>
              <a:cs typeface="Public Sans"/>
              <a:sym typeface="Public Sans"/>
            </a:endParaRPr>
          </a:p>
        </p:txBody>
      </p:sp>
      <p:sp>
        <p:nvSpPr>
          <p:cNvPr id="950" name="Google Shape;950;g279abfe882b_0_210"/>
          <p:cNvSpPr txBox="1"/>
          <p:nvPr/>
        </p:nvSpPr>
        <p:spPr>
          <a:xfrm>
            <a:off x="288800" y="1311700"/>
            <a:ext cx="5378400" cy="30156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800" b="1" i="0" u="none" strike="noStrike" cap="none">
                <a:solidFill>
                  <a:schemeClr val="dk2"/>
                </a:solidFill>
                <a:latin typeface="Public Sans"/>
                <a:ea typeface="Public Sans"/>
                <a:cs typeface="Public Sans"/>
                <a:sym typeface="Public Sans"/>
              </a:rPr>
              <a:t>Topic: </a:t>
            </a:r>
            <a:r>
              <a:rPr lang="en" sz="1800" i="0" u="none" strike="noStrike" cap="none">
                <a:solidFill>
                  <a:schemeClr val="dk2"/>
                </a:solidFill>
                <a:latin typeface="Public Sans"/>
                <a:ea typeface="Public Sans"/>
                <a:cs typeface="Public Sans"/>
                <a:sym typeface="Public Sans"/>
              </a:rPr>
              <a:t>Planning for</a:t>
            </a:r>
            <a:r>
              <a:rPr lang="en" sz="1800" b="1" i="0" u="none" strike="noStrike" cap="none">
                <a:solidFill>
                  <a:schemeClr val="dk2"/>
                </a:solidFill>
                <a:latin typeface="Public Sans"/>
                <a:ea typeface="Public Sans"/>
                <a:cs typeface="Public Sans"/>
                <a:sym typeface="Public Sans"/>
              </a:rPr>
              <a:t> </a:t>
            </a:r>
            <a:r>
              <a:rPr lang="en" sz="1800" i="0" u="none" strike="noStrike" cap="none">
                <a:solidFill>
                  <a:schemeClr val="dk2"/>
                </a:solidFill>
                <a:latin typeface="Public Sans"/>
                <a:ea typeface="Public Sans"/>
                <a:cs typeface="Public Sans"/>
                <a:sym typeface="Public Sans"/>
              </a:rPr>
              <a:t>Romeo &amp; Juliet</a:t>
            </a:r>
            <a:r>
              <a:rPr lang="en" sz="1800">
                <a:solidFill>
                  <a:schemeClr val="dk2"/>
                </a:solidFill>
                <a:latin typeface="Public Sans"/>
                <a:ea typeface="Public Sans"/>
                <a:cs typeface="Public Sans"/>
                <a:sym typeface="Public Sans"/>
              </a:rPr>
              <a:t>, </a:t>
            </a:r>
            <a:r>
              <a:rPr lang="en" sz="1800" i="0" u="none" strike="noStrike" cap="none">
                <a:solidFill>
                  <a:schemeClr val="dk2"/>
                </a:solidFill>
                <a:latin typeface="Public Sans"/>
                <a:ea typeface="Public Sans"/>
                <a:cs typeface="Public Sans"/>
                <a:sym typeface="Public Sans"/>
              </a:rPr>
              <a:t>Section 5 Lesson 2</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r>
              <a:rPr lang="en" sz="1800" b="1" i="0" u="none" strike="noStrike" cap="none">
                <a:solidFill>
                  <a:schemeClr val="dk2"/>
                </a:solidFill>
                <a:latin typeface="Public Sans"/>
                <a:ea typeface="Public Sans"/>
                <a:cs typeface="Public Sans"/>
                <a:sym typeface="Public Sans"/>
              </a:rPr>
              <a:t>Grade Level</a:t>
            </a:r>
            <a:r>
              <a:rPr lang="en" sz="1800" b="1">
                <a:solidFill>
                  <a:schemeClr val="dk2"/>
                </a:solidFill>
                <a:latin typeface="Public Sans"/>
                <a:ea typeface="Public Sans"/>
                <a:cs typeface="Public Sans"/>
                <a:sym typeface="Public Sans"/>
              </a:rPr>
              <a:t>: </a:t>
            </a:r>
            <a:r>
              <a:rPr lang="en" sz="1800">
                <a:solidFill>
                  <a:schemeClr val="dk2"/>
                </a:solidFill>
                <a:latin typeface="Public Sans"/>
                <a:ea typeface="Public Sans"/>
                <a:cs typeface="Public Sans"/>
                <a:sym typeface="Public Sans"/>
              </a:rPr>
              <a:t>8th </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r>
              <a:rPr lang="en" sz="1800" b="1">
                <a:solidFill>
                  <a:schemeClr val="dk2"/>
                </a:solidFill>
                <a:latin typeface="Public Sans"/>
                <a:ea typeface="Public Sans"/>
                <a:cs typeface="Public Sans"/>
                <a:sym typeface="Public Sans"/>
              </a:rPr>
              <a:t>Content: </a:t>
            </a:r>
            <a:r>
              <a:rPr lang="en" sz="1800">
                <a:solidFill>
                  <a:schemeClr val="dk2"/>
                </a:solidFill>
                <a:latin typeface="Public Sans"/>
                <a:ea typeface="Public Sans"/>
                <a:cs typeface="Public Sans"/>
                <a:sym typeface="Public Sans"/>
              </a:rPr>
              <a:t>English I</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r>
              <a:rPr lang="en" sz="1800" b="1">
                <a:solidFill>
                  <a:schemeClr val="dk2"/>
                </a:solidFill>
                <a:latin typeface="Public Sans"/>
                <a:ea typeface="Public Sans"/>
                <a:cs typeface="Public Sans"/>
                <a:sym typeface="Public Sans"/>
              </a:rPr>
              <a:t>Curriculum: </a:t>
            </a:r>
            <a:r>
              <a:rPr lang="en" sz="1800">
                <a:solidFill>
                  <a:schemeClr val="dk2"/>
                </a:solidFill>
                <a:latin typeface="Public Sans"/>
                <a:ea typeface="Public Sans"/>
                <a:cs typeface="Public Sans"/>
                <a:sym typeface="Public Sans"/>
              </a:rPr>
              <a:t>LA ELA Guidebooks</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r>
              <a:rPr lang="en" sz="1800" b="1" i="0" u="none" strike="noStrike" cap="none">
                <a:solidFill>
                  <a:schemeClr val="dk2"/>
                </a:solidFill>
                <a:latin typeface="Public Sans"/>
                <a:ea typeface="Public Sans"/>
                <a:cs typeface="Public Sans"/>
                <a:sym typeface="Public Sans"/>
              </a:rPr>
              <a:t>School: </a:t>
            </a:r>
            <a:r>
              <a:rPr lang="en" sz="1800" i="0" u="none" strike="noStrike" cap="none">
                <a:solidFill>
                  <a:schemeClr val="dk2"/>
                </a:solidFill>
                <a:latin typeface="Public Sans"/>
                <a:ea typeface="Public Sans"/>
                <a:cs typeface="Public Sans"/>
                <a:sym typeface="Public Sans"/>
              </a:rPr>
              <a:t>Worley Middle, Jefferson Parish </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r>
              <a:rPr lang="en" sz="1800" b="1" i="0" u="none" strike="noStrike" cap="none">
                <a:solidFill>
                  <a:schemeClr val="dk2"/>
                </a:solidFill>
                <a:latin typeface="Public Sans"/>
                <a:ea typeface="Public Sans"/>
                <a:cs typeface="Public Sans"/>
                <a:sym typeface="Public Sans"/>
              </a:rPr>
              <a:t>Time: </a:t>
            </a:r>
            <a:r>
              <a:rPr lang="en" sz="1800" i="0" u="none" strike="noStrike" cap="none">
                <a:solidFill>
                  <a:schemeClr val="dk2"/>
                </a:solidFill>
                <a:latin typeface="Public Sans"/>
                <a:ea typeface="Public Sans"/>
                <a:cs typeface="Public Sans"/>
                <a:sym typeface="Public Sans"/>
              </a:rPr>
              <a:t>1</a:t>
            </a:r>
            <a:r>
              <a:rPr lang="en" sz="1800">
                <a:solidFill>
                  <a:schemeClr val="dk2"/>
                </a:solidFill>
                <a:latin typeface="Public Sans"/>
                <a:ea typeface="Public Sans"/>
                <a:cs typeface="Public Sans"/>
                <a:sym typeface="Public Sans"/>
              </a:rPr>
              <a:t>4</a:t>
            </a:r>
            <a:r>
              <a:rPr lang="en" sz="1800" i="0" u="none" strike="noStrike" cap="none">
                <a:solidFill>
                  <a:schemeClr val="dk2"/>
                </a:solidFill>
                <a:latin typeface="Public Sans"/>
                <a:ea typeface="Public Sans"/>
                <a:cs typeface="Public Sans"/>
                <a:sym typeface="Public Sans"/>
              </a:rPr>
              <a:t> minutes</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r>
              <a:rPr lang="en" sz="1800" b="1" i="0" u="none" strike="noStrike" cap="none">
                <a:solidFill>
                  <a:schemeClr val="dk2"/>
                </a:solidFill>
                <a:latin typeface="Public Sans"/>
                <a:ea typeface="Public Sans"/>
                <a:cs typeface="Public Sans"/>
                <a:sym typeface="Public Sans"/>
              </a:rPr>
              <a:t>Additional Notes: </a:t>
            </a:r>
            <a:r>
              <a:rPr lang="en" sz="1800">
                <a:solidFill>
                  <a:schemeClr val="dk2"/>
                </a:solidFill>
                <a:latin typeface="Public Sans"/>
                <a:ea typeface="Public Sans"/>
                <a:cs typeface="Public Sans"/>
                <a:sym typeface="Public Sans"/>
              </a:rPr>
              <a:t>This lesson was recorded mid-year. Students are preparing for the culminating task.  </a:t>
            </a:r>
            <a:endParaRPr sz="1800" i="0" u="none" strike="noStrike" cap="none">
              <a:solidFill>
                <a:schemeClr val="dk2"/>
              </a:solidFill>
              <a:latin typeface="Public Sans"/>
              <a:ea typeface="Public Sans"/>
              <a:cs typeface="Public Sans"/>
              <a:sym typeface="Public Sans"/>
            </a:endParaRPr>
          </a:p>
        </p:txBody>
      </p:sp>
      <p:sp>
        <p:nvSpPr>
          <p:cNvPr id="951" name="Google Shape;951;g279abfe882b_0_210"/>
          <p:cNvSpPr txBox="1"/>
          <p:nvPr/>
        </p:nvSpPr>
        <p:spPr>
          <a:xfrm>
            <a:off x="6701425" y="10475"/>
            <a:ext cx="24423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24-25</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pic>
        <p:nvPicPr>
          <p:cNvPr id="952" name="Google Shape;952;g279abfe882b_0_210" title="7. LER Teacher Training_Clip 7_ English I Pre-Conference.mp4">
            <a:hlinkClick r:id="rId3"/>
          </p:cNvPr>
          <p:cNvPicPr preferRelativeResize="0"/>
          <p:nvPr/>
        </p:nvPicPr>
        <p:blipFill>
          <a:blip r:embed="rId4">
            <a:alphaModFix/>
          </a:blip>
          <a:stretch>
            <a:fillRect/>
          </a:stretch>
        </p:blipFill>
        <p:spPr>
          <a:xfrm>
            <a:off x="5887684" y="1672876"/>
            <a:ext cx="2891638" cy="17742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g279abfe882b_0_27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
        <p:nvSpPr>
          <p:cNvPr id="958" name="Google Shape;958;g279abfe882b_0_276"/>
          <p:cNvSpPr txBox="1"/>
          <p:nvPr/>
        </p:nvSpPr>
        <p:spPr>
          <a:xfrm>
            <a:off x="430050" y="118813"/>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000000"/>
              </a:buClr>
              <a:buSzPts val="3300"/>
              <a:buFont typeface="Calibri"/>
              <a:buNone/>
            </a:pPr>
            <a:r>
              <a:rPr lang="en" sz="2800" b="1" i="0" u="none" strike="noStrike" cap="none">
                <a:solidFill>
                  <a:srgbClr val="351C75"/>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Debriefing</a:t>
            </a:r>
            <a:r>
              <a:rPr lang="en" sz="2800" b="1" i="0" u="none" strike="noStrike" cap="none">
                <a:solidFill>
                  <a:srgbClr val="351C75"/>
                </a:solidFill>
                <a:latin typeface="Public Sans"/>
                <a:ea typeface="Public Sans"/>
                <a:cs typeface="Public Sans"/>
                <a:sym typeface="Public Sans"/>
              </a:rPr>
              <a:t> the English I Pre-Conference</a:t>
            </a:r>
            <a:endParaRPr>
              <a:solidFill>
                <a:srgbClr val="351C75"/>
              </a:solidFill>
            </a:endParaRPr>
          </a:p>
        </p:txBody>
      </p:sp>
      <p:sp>
        <p:nvSpPr>
          <p:cNvPr id="959" name="Google Shape;959;g279abfe882b_0_276"/>
          <p:cNvSpPr txBox="1"/>
          <p:nvPr/>
        </p:nvSpPr>
        <p:spPr>
          <a:xfrm>
            <a:off x="430050" y="1029025"/>
            <a:ext cx="8393100" cy="32898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300"/>
              <a:buFont typeface="Arial"/>
              <a:buNone/>
            </a:pPr>
            <a:r>
              <a:rPr lang="en" sz="1800" b="1" i="0" u="none" strike="noStrike" cap="none">
                <a:solidFill>
                  <a:schemeClr val="dk2"/>
                </a:solidFill>
                <a:latin typeface="Public Sans"/>
                <a:ea typeface="Public Sans"/>
                <a:cs typeface="Public Sans"/>
                <a:sym typeface="Public Sans"/>
              </a:rPr>
              <a:t>Table Discussion</a:t>
            </a:r>
            <a:endParaRPr sz="1800">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What did you notice? </a:t>
            </a:r>
            <a:endParaRPr sz="1800">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How was the conversation beneficial for the teacher? </a:t>
            </a:r>
            <a:endParaRPr sz="1800">
              <a:solidFill>
                <a:schemeClr val="dk2"/>
              </a:solidFill>
              <a:latin typeface="Public Sans"/>
              <a:ea typeface="Public Sans"/>
              <a:cs typeface="Public Sans"/>
              <a:sym typeface="Public Sans"/>
            </a:endParaRPr>
          </a:p>
          <a:p>
            <a:pPr marL="457200" marR="0" lvl="0" indent="0" algn="l" rtl="0">
              <a:lnSpc>
                <a:spcPct val="100000"/>
              </a:lnSpc>
              <a:spcBef>
                <a:spcPts val="0"/>
              </a:spcBef>
              <a:spcAft>
                <a:spcPts val="0"/>
              </a:spcAft>
              <a:buNone/>
            </a:pPr>
            <a:endParaRPr sz="1800">
              <a:solidFill>
                <a:schemeClr val="dk2"/>
              </a:solidFill>
              <a:latin typeface="Public Sans"/>
              <a:ea typeface="Public Sans"/>
              <a:cs typeface="Public Sans"/>
              <a:sym typeface="Public Sans"/>
            </a:endParaRPr>
          </a:p>
          <a:p>
            <a:pPr marL="914400" marR="0" lvl="0" indent="0" algn="l" rtl="0">
              <a:lnSpc>
                <a:spcPct val="100000"/>
              </a:lnSpc>
              <a:spcBef>
                <a:spcPts val="0"/>
              </a:spcBef>
              <a:spcAft>
                <a:spcPts val="0"/>
              </a:spcAft>
              <a:buClr>
                <a:srgbClr val="000000"/>
              </a:buClr>
              <a:buSzPts val="1400"/>
              <a:buFont typeface="Arial"/>
              <a:buNone/>
            </a:pPr>
            <a:endParaRPr sz="1800" b="1"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2300"/>
              <a:buFont typeface="Arial"/>
              <a:buNone/>
            </a:pPr>
            <a:r>
              <a:rPr lang="en" sz="1800" b="1" i="0" u="none" strike="noStrike" cap="none">
                <a:solidFill>
                  <a:schemeClr val="dk2"/>
                </a:solidFill>
                <a:latin typeface="Public Sans"/>
                <a:ea typeface="Public Sans"/>
                <a:cs typeface="Public Sans"/>
                <a:sym typeface="Public Sans"/>
              </a:rPr>
              <a:t>Whole Group Discussion</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800"/>
              <a:buFont typeface="Arial"/>
              <a:buNone/>
            </a:pPr>
            <a:r>
              <a:rPr lang="en" sz="1800" i="0" u="none" strike="noStrike" cap="none">
                <a:solidFill>
                  <a:schemeClr val="dk2"/>
                </a:solidFill>
                <a:latin typeface="Public Sans"/>
                <a:ea typeface="Public Sans"/>
                <a:cs typeface="Public Sans"/>
                <a:sym typeface="Public Sans"/>
              </a:rPr>
              <a:t>How </a:t>
            </a:r>
            <a:r>
              <a:rPr lang="en" sz="1800">
                <a:solidFill>
                  <a:schemeClr val="dk2"/>
                </a:solidFill>
                <a:latin typeface="Public Sans"/>
                <a:ea typeface="Public Sans"/>
                <a:cs typeface="Public Sans"/>
                <a:sym typeface="Public Sans"/>
              </a:rPr>
              <a:t>will the pre-conference benefit students, teachers, and the observer? </a:t>
            </a:r>
            <a:endParaRPr sz="1800">
              <a:solidFill>
                <a:schemeClr val="dk2"/>
              </a:solidFill>
              <a:latin typeface="Public Sans"/>
              <a:ea typeface="Public Sans"/>
              <a:cs typeface="Public Sans"/>
              <a:sym typeface="Public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g279abfe882b_0_43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to the Observation</a:t>
            </a:r>
            <a:endParaRPr/>
          </a:p>
        </p:txBody>
      </p:sp>
      <p:sp>
        <p:nvSpPr>
          <p:cNvPr id="965" name="Google Shape;965;g279abfe882b_0_43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g279abfe882b_0_34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sp>
        <p:nvSpPr>
          <p:cNvPr id="971" name="Google Shape;971;g279abfe882b_0_341"/>
          <p:cNvSpPr txBox="1"/>
          <p:nvPr/>
        </p:nvSpPr>
        <p:spPr>
          <a:xfrm>
            <a:off x="392300" y="206409"/>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chemeClr val="dk1"/>
                </a:solidFill>
                <a:latin typeface="Public Sans"/>
                <a:ea typeface="Public Sans"/>
                <a:cs typeface="Public Sans"/>
                <a:sym typeface="Public Sans"/>
              </a:rPr>
              <a:t>The POP Cycle - The Lesson Observation</a:t>
            </a:r>
            <a:endParaRPr>
              <a:solidFill>
                <a:schemeClr val="dk1"/>
              </a:solidFill>
            </a:endParaRPr>
          </a:p>
        </p:txBody>
      </p:sp>
      <p:grpSp>
        <p:nvGrpSpPr>
          <p:cNvPr id="972" name="Google Shape;972;g279abfe882b_0_341"/>
          <p:cNvGrpSpPr/>
          <p:nvPr/>
        </p:nvGrpSpPr>
        <p:grpSpPr>
          <a:xfrm>
            <a:off x="310156" y="1077335"/>
            <a:ext cx="8066473" cy="3141229"/>
            <a:chOff x="939107" y="454268"/>
            <a:chExt cx="8637406" cy="3723600"/>
          </a:xfrm>
        </p:grpSpPr>
        <p:sp>
          <p:nvSpPr>
            <p:cNvPr id="973" name="Google Shape;973;g279abfe882b_0_341"/>
            <p:cNvSpPr/>
            <p:nvPr/>
          </p:nvSpPr>
          <p:spPr>
            <a:xfrm>
              <a:off x="6937113" y="996413"/>
              <a:ext cx="2639400" cy="2640000"/>
            </a:xfrm>
            <a:prstGeom prst="ellipse">
              <a:avLst/>
            </a:prstGeom>
            <a:solidFill>
              <a:srgbClr val="F1A55D"/>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74" name="Google Shape;974;g279abfe882b_0_341"/>
            <p:cNvSpPr/>
            <p:nvPr/>
          </p:nvSpPr>
          <p:spPr>
            <a:xfrm>
              <a:off x="7024752" y="1084427"/>
              <a:ext cx="2464200" cy="2463900"/>
            </a:xfrm>
            <a:prstGeom prst="ellipse">
              <a:avLst/>
            </a:prstGeom>
            <a:solidFill>
              <a:srgbClr val="FFFFFF">
                <a:alpha val="88240"/>
              </a:srgbClr>
            </a:solidFill>
            <a:ln w="12700" cap="flat" cmpd="sng">
              <a:solidFill>
                <a:srgbClr val="F1A55D"/>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75" name="Google Shape;975;g279abfe882b_0_341"/>
            <p:cNvSpPr txBox="1"/>
            <p:nvPr/>
          </p:nvSpPr>
          <p:spPr>
            <a:xfrm>
              <a:off x="7377025"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ost- Conference</a:t>
              </a:r>
              <a:endParaRPr sz="1100" i="0" u="none" strike="noStrike" cap="none">
                <a:solidFill>
                  <a:schemeClr val="dk2"/>
                </a:solidFill>
                <a:latin typeface="Calibri"/>
                <a:ea typeface="Calibri"/>
                <a:cs typeface="Calibri"/>
                <a:sym typeface="Calibri"/>
              </a:endParaRPr>
            </a:p>
          </p:txBody>
        </p:sp>
        <p:sp>
          <p:nvSpPr>
            <p:cNvPr id="976" name="Google Shape;976;g279abfe882b_0_341"/>
            <p:cNvSpPr/>
            <p:nvPr/>
          </p:nvSpPr>
          <p:spPr>
            <a:xfrm rot="2700000">
              <a:off x="4212387" y="999576"/>
              <a:ext cx="2632983" cy="2632983"/>
            </a:xfrm>
            <a:prstGeom prst="teardrop">
              <a:avLst>
                <a:gd name="adj" fmla="val 100000"/>
              </a:avLst>
            </a:prstGeom>
            <a:solidFill>
              <a:srgbClr val="133B5F"/>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77" name="Google Shape;977;g279abfe882b_0_341"/>
            <p:cNvSpPr/>
            <p:nvPr/>
          </p:nvSpPr>
          <p:spPr>
            <a:xfrm>
              <a:off x="4296780" y="1084427"/>
              <a:ext cx="2464200" cy="2463900"/>
            </a:xfrm>
            <a:prstGeom prst="ellipse">
              <a:avLst/>
            </a:prstGeom>
            <a:solidFill>
              <a:srgbClr val="FFFFFF">
                <a:alpha val="88240"/>
              </a:srgbClr>
            </a:solidFill>
            <a:ln w="12700" cap="flat" cmpd="sng">
              <a:solidFill>
                <a:srgbClr val="133B5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78" name="Google Shape;978;g279abfe882b_0_341"/>
            <p:cNvSpPr txBox="1"/>
            <p:nvPr/>
          </p:nvSpPr>
          <p:spPr>
            <a:xfrm>
              <a:off x="4649054"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O</a:t>
              </a:r>
              <a:r>
                <a:rPr lang="en" sz="2000" b="1" i="0" u="none" strike="noStrike" cap="none">
                  <a:solidFill>
                    <a:schemeClr val="dk2"/>
                  </a:solidFill>
                  <a:latin typeface="Calibri"/>
                  <a:ea typeface="Calibri"/>
                  <a:cs typeface="Calibri"/>
                  <a:sym typeface="Calibri"/>
                </a:rPr>
                <a:t>bservation</a:t>
              </a:r>
              <a:endParaRPr sz="1100" i="0" u="none" strike="noStrike" cap="none">
                <a:solidFill>
                  <a:schemeClr val="dk2"/>
                </a:solidFill>
                <a:latin typeface="Calibri"/>
                <a:ea typeface="Calibri"/>
                <a:cs typeface="Calibri"/>
                <a:sym typeface="Calibri"/>
              </a:endParaRPr>
            </a:p>
          </p:txBody>
        </p:sp>
        <p:sp>
          <p:nvSpPr>
            <p:cNvPr id="979" name="Google Shape;979;g279abfe882b_0_341"/>
            <p:cNvSpPr/>
            <p:nvPr/>
          </p:nvSpPr>
          <p:spPr>
            <a:xfrm rot="2700000">
              <a:off x="1484416" y="999576"/>
              <a:ext cx="2632983" cy="2632983"/>
            </a:xfrm>
            <a:prstGeom prst="teardrop">
              <a:avLst>
                <a:gd name="adj" fmla="val 100000"/>
              </a:avLst>
            </a:prstGeom>
            <a:solidFill>
              <a:srgbClr val="59A3E9"/>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80" name="Google Shape;980;g279abfe882b_0_341"/>
            <p:cNvSpPr/>
            <p:nvPr/>
          </p:nvSpPr>
          <p:spPr>
            <a:xfrm>
              <a:off x="1568809" y="1084427"/>
              <a:ext cx="2464200" cy="2463900"/>
            </a:xfrm>
            <a:prstGeom prst="ellipse">
              <a:avLst/>
            </a:prstGeom>
            <a:solidFill>
              <a:srgbClr val="FFFFFF">
                <a:alpha val="88240"/>
              </a:srgbClr>
            </a:solidFill>
            <a:ln w="12700" cap="flat" cmpd="sng">
              <a:solidFill>
                <a:srgbClr val="59A3E9"/>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81" name="Google Shape;981;g279abfe882b_0_341"/>
            <p:cNvSpPr txBox="1"/>
            <p:nvPr/>
          </p:nvSpPr>
          <p:spPr>
            <a:xfrm>
              <a:off x="1756426" y="1436494"/>
              <a:ext cx="2142900" cy="1759800"/>
            </a:xfrm>
            <a:prstGeom prst="rect">
              <a:avLst/>
            </a:prstGeom>
            <a:noFill/>
            <a:ln>
              <a:noFill/>
            </a:ln>
          </p:spPr>
          <p:txBody>
            <a:bodyPr spcFirstLastPara="1" wrap="square" lIns="24750" tIns="24750" rIns="24750" bIns="24750" anchor="ctr" anchorCtr="0">
              <a:noAutofit/>
            </a:bodyPr>
            <a:lstStyle/>
            <a:p>
              <a:pPr marL="0" lvl="0" indent="0" algn="ctr" rtl="0">
                <a:lnSpc>
                  <a:spcPct val="90000"/>
                </a:lnSpc>
                <a:spcBef>
                  <a:spcPts val="0"/>
                </a:spcBef>
                <a:spcAft>
                  <a:spcPts val="0"/>
                </a:spcAft>
                <a:buClr>
                  <a:srgbClr val="000000"/>
                </a:buClr>
                <a:buSzPts val="2000"/>
                <a:buFont typeface="Arial"/>
                <a:buNone/>
              </a:pPr>
              <a:r>
                <a:rPr lang="en" sz="2000" b="1" u="sng">
                  <a:solidFill>
                    <a:schemeClr val="dk2"/>
                  </a:solidFill>
                  <a:latin typeface="Calibri"/>
                  <a:ea typeface="Calibri"/>
                  <a:cs typeface="Calibri"/>
                  <a:sym typeface="Calibri"/>
                </a:rPr>
                <a:t>P</a:t>
              </a:r>
              <a:r>
                <a:rPr lang="en" sz="2000" b="1">
                  <a:solidFill>
                    <a:schemeClr val="dk2"/>
                  </a:solidFill>
                  <a:latin typeface="Calibri"/>
                  <a:ea typeface="Calibri"/>
                  <a:cs typeface="Calibri"/>
                  <a:sym typeface="Calibri"/>
                </a:rPr>
                <a:t>re-Conference</a:t>
              </a:r>
              <a:endParaRPr sz="2000" b="1">
                <a:solidFill>
                  <a:schemeClr val="dk2"/>
                </a:solidFill>
                <a:latin typeface="Calibri"/>
                <a:ea typeface="Calibri"/>
                <a:cs typeface="Calibri"/>
                <a:sym typeface="Calibri"/>
              </a:endParaRPr>
            </a:p>
            <a:p>
              <a:pPr marL="0" lvl="0" indent="0" algn="ctr" rtl="0">
                <a:lnSpc>
                  <a:spcPct val="90000"/>
                </a:lnSpc>
                <a:spcBef>
                  <a:spcPts val="0"/>
                </a:spcBef>
                <a:spcAft>
                  <a:spcPts val="0"/>
                </a:spcAft>
                <a:buClr>
                  <a:srgbClr val="000000"/>
                </a:buClr>
                <a:buSzPts val="2000"/>
                <a:buFont typeface="Arial"/>
                <a:buNone/>
              </a:pPr>
              <a:r>
                <a:rPr lang="en" sz="2000" b="1">
                  <a:solidFill>
                    <a:schemeClr val="dk2"/>
                  </a:solidFill>
                  <a:latin typeface="Calibri"/>
                  <a:ea typeface="Calibri"/>
                  <a:cs typeface="Calibri"/>
                  <a:sym typeface="Calibri"/>
                </a:rPr>
                <a:t>or</a:t>
              </a:r>
              <a:endParaRPr sz="2000" b="1">
                <a:solidFill>
                  <a:schemeClr val="dk2"/>
                </a:solidFill>
                <a:latin typeface="Calibri"/>
                <a:ea typeface="Calibri"/>
                <a:cs typeface="Calibri"/>
                <a:sym typeface="Calibri"/>
              </a:endParaRPr>
            </a:p>
            <a:p>
              <a:pPr marL="0" lvl="0" indent="0" algn="ctr" rtl="0">
                <a:lnSpc>
                  <a:spcPct val="90000"/>
                </a:lnSpc>
                <a:spcBef>
                  <a:spcPts val="0"/>
                </a:spcBef>
                <a:spcAft>
                  <a:spcPts val="0"/>
                </a:spcAft>
                <a:buClr>
                  <a:srgbClr val="000000"/>
                </a:buClr>
                <a:buSzPts val="2000"/>
                <a:buFont typeface="Arial"/>
                <a:buNone/>
              </a:pPr>
              <a:r>
                <a:rPr lang="en" sz="2000" b="1" u="sng">
                  <a:solidFill>
                    <a:schemeClr val="dk2"/>
                  </a:solidFill>
                  <a:latin typeface="Calibri"/>
                  <a:ea typeface="Calibri"/>
                  <a:cs typeface="Calibri"/>
                  <a:sym typeface="Calibri"/>
                </a:rPr>
                <a:t>P</a:t>
              </a:r>
              <a:r>
                <a:rPr lang="en" sz="2000" b="1">
                  <a:solidFill>
                    <a:schemeClr val="dk2"/>
                  </a:solidFill>
                  <a:latin typeface="Calibri"/>
                  <a:ea typeface="Calibri"/>
                  <a:cs typeface="Calibri"/>
                  <a:sym typeface="Calibri"/>
                </a:rPr>
                <a:t>review the Lesson Plan</a:t>
              </a:r>
              <a:endParaRPr sz="2000" b="1">
                <a:solidFill>
                  <a:schemeClr val="dk2"/>
                </a:solidFill>
                <a:latin typeface="Calibri"/>
                <a:ea typeface="Calibri"/>
                <a:cs typeface="Calibri"/>
                <a:sym typeface="Calibri"/>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edf3ecb708_0_297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chemeClr val="lt1"/>
              </a:buClr>
              <a:buSzPts val="1100"/>
              <a:buFont typeface="Public Sans Medium"/>
              <a:buNone/>
            </a:pPr>
            <a:fld id="{00000000-1234-1234-1234-123412341234}" type="slidenum">
              <a:rPr lang="en"/>
              <a:t>57</a:t>
            </a:fld>
            <a:endParaRPr/>
          </a:p>
        </p:txBody>
      </p:sp>
      <p:grpSp>
        <p:nvGrpSpPr>
          <p:cNvPr id="987" name="Google Shape;987;g2edf3ecb708_0_2979"/>
          <p:cNvGrpSpPr/>
          <p:nvPr/>
        </p:nvGrpSpPr>
        <p:grpSpPr>
          <a:xfrm>
            <a:off x="1718300" y="1304651"/>
            <a:ext cx="7010100" cy="3065705"/>
            <a:chOff x="1168799" y="-44202"/>
            <a:chExt cx="9346800" cy="4087607"/>
          </a:xfrm>
        </p:grpSpPr>
        <p:sp>
          <p:nvSpPr>
            <p:cNvPr id="988" name="Google Shape;988;g2edf3ecb708_0_2979"/>
            <p:cNvSpPr/>
            <p:nvPr/>
          </p:nvSpPr>
          <p:spPr>
            <a:xfrm rot="5400000">
              <a:off x="5367449" y="-4194220"/>
              <a:ext cx="949500" cy="9346800"/>
            </a:xfrm>
            <a:prstGeom prst="round2SameRect">
              <a:avLst>
                <a:gd name="adj1" fmla="val 16667"/>
                <a:gd name="adj2" fmla="val 0"/>
              </a:avLst>
            </a:prstGeom>
            <a:solidFill>
              <a:srgbClr val="FFFFFF">
                <a:alpha val="88630"/>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89" name="Google Shape;989;g2edf3ecb708_0_2979"/>
            <p:cNvSpPr txBox="1"/>
            <p:nvPr/>
          </p:nvSpPr>
          <p:spPr>
            <a:xfrm>
              <a:off x="1168932" y="-44202"/>
              <a:ext cx="9293700" cy="979500"/>
            </a:xfrm>
            <a:prstGeom prst="rect">
              <a:avLst/>
            </a:prstGeom>
            <a:noFill/>
            <a:ln>
              <a:noFill/>
            </a:ln>
          </p:spPr>
          <p:txBody>
            <a:bodyPr spcFirstLastPara="1" wrap="square" lIns="96000" tIns="8550" rIns="8550" bIns="8550" anchor="ctr" anchorCtr="0">
              <a:noAutofit/>
            </a:bodyPr>
            <a:lstStyle/>
            <a:p>
              <a:pPr marL="457200" marR="0" lvl="0" indent="-314325" algn="l" rtl="0">
                <a:lnSpc>
                  <a:spcPct val="90000"/>
                </a:lnSpc>
                <a:spcBef>
                  <a:spcPts val="0"/>
                </a:spcBef>
                <a:spcAft>
                  <a:spcPts val="0"/>
                </a:spcAft>
                <a:buClr>
                  <a:schemeClr val="dk2"/>
                </a:buClr>
                <a:buSzPts val="1350"/>
                <a:buFont typeface="Public Sans"/>
                <a:buChar char="●"/>
              </a:pPr>
              <a:r>
                <a:rPr lang="en" sz="1350" i="0" u="none" strike="noStrike" cap="none">
                  <a:solidFill>
                    <a:schemeClr val="dk2"/>
                  </a:solidFill>
                  <a:latin typeface="Public Sans"/>
                  <a:ea typeface="Public Sans"/>
                  <a:cs typeface="Public Sans"/>
                  <a:sym typeface="Public Sans"/>
                </a:rPr>
                <a:t>     Observe instruction in real time.</a:t>
              </a:r>
              <a:endParaRPr sz="105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i="0" u="none" strike="noStrike" cap="none">
                  <a:solidFill>
                    <a:schemeClr val="dk2"/>
                  </a:solidFill>
                  <a:latin typeface="Public Sans"/>
                  <a:ea typeface="Public Sans"/>
                  <a:cs typeface="Public Sans"/>
                  <a:sym typeface="Public Sans"/>
                </a:rPr>
                <a:t>     Observe the impact of instruction on student learning.</a:t>
              </a:r>
              <a:endParaRPr sz="1050" i="0" u="none" strike="noStrike" cap="none">
                <a:solidFill>
                  <a:schemeClr val="dk2"/>
                </a:solidFill>
                <a:latin typeface="Public Sans"/>
                <a:ea typeface="Public Sans"/>
                <a:cs typeface="Public Sans"/>
                <a:sym typeface="Public Sans"/>
              </a:endParaRPr>
            </a:p>
          </p:txBody>
        </p:sp>
        <p:sp>
          <p:nvSpPr>
            <p:cNvPr id="990" name="Google Shape;990;g2edf3ecb708_0_2979"/>
            <p:cNvSpPr/>
            <p:nvPr/>
          </p:nvSpPr>
          <p:spPr>
            <a:xfrm rot="5400000">
              <a:off x="5056049" y="-2580820"/>
              <a:ext cx="1572300" cy="9346800"/>
            </a:xfrm>
            <a:prstGeom prst="round2SameRect">
              <a:avLst>
                <a:gd name="adj1" fmla="val 16667"/>
                <a:gd name="adj2" fmla="val 0"/>
              </a:avLst>
            </a:prstGeom>
            <a:solidFill>
              <a:srgbClr val="FFFFFF">
                <a:alpha val="88630"/>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91" name="Google Shape;991;g2edf3ecb708_0_2979"/>
            <p:cNvSpPr txBox="1"/>
            <p:nvPr/>
          </p:nvSpPr>
          <p:spPr>
            <a:xfrm>
              <a:off x="1168932" y="1432597"/>
              <a:ext cx="9161700" cy="1247400"/>
            </a:xfrm>
            <a:prstGeom prst="rect">
              <a:avLst/>
            </a:prstGeom>
            <a:noFill/>
            <a:ln>
              <a:noFill/>
            </a:ln>
          </p:spPr>
          <p:txBody>
            <a:bodyPr spcFirstLastPara="1" wrap="square" lIns="96000" tIns="8550" rIns="8550" bIns="8550" anchor="ctr" anchorCtr="0">
              <a:noAutofit/>
            </a:bodyPr>
            <a:lstStyle/>
            <a:p>
              <a:pPr marL="457200" marR="0" lvl="0" indent="-314325" algn="l" rtl="0">
                <a:lnSpc>
                  <a:spcPct val="90000"/>
                </a:lnSpc>
                <a:spcBef>
                  <a:spcPts val="0"/>
                </a:spcBef>
                <a:spcAft>
                  <a:spcPts val="0"/>
                </a:spcAft>
                <a:buClr>
                  <a:schemeClr val="dk2"/>
                </a:buClr>
                <a:buSzPts val="1350"/>
                <a:buFont typeface="Public Sans"/>
                <a:buChar char="●"/>
              </a:pPr>
              <a:r>
                <a:rPr lang="en" sz="1350" i="0" u="none" strike="noStrike" cap="none">
                  <a:solidFill>
                    <a:schemeClr val="dk2"/>
                  </a:solidFill>
                  <a:latin typeface="Public Sans"/>
                  <a:ea typeface="Public Sans"/>
                  <a:cs typeface="Public Sans"/>
                  <a:sym typeface="Public Sans"/>
                </a:rPr>
                <a:t>For announced observations, the observer schedules the date of the observation with the </a:t>
              </a:r>
              <a:r>
                <a:rPr lang="en" sz="1350">
                  <a:solidFill>
                    <a:schemeClr val="dk2"/>
                  </a:solidFill>
                  <a:latin typeface="Public Sans"/>
                  <a:ea typeface="Public Sans"/>
                  <a:cs typeface="Public Sans"/>
                  <a:sym typeface="Public Sans"/>
                </a:rPr>
                <a:t>teache</a:t>
              </a:r>
              <a:r>
                <a:rPr lang="en" sz="1350" i="0" u="none" strike="noStrike" cap="none">
                  <a:solidFill>
                    <a:schemeClr val="dk2"/>
                  </a:solidFill>
                  <a:latin typeface="Public Sans"/>
                  <a:ea typeface="Public Sans"/>
                  <a:cs typeface="Public Sans"/>
                  <a:sym typeface="Public Sans"/>
                </a:rPr>
                <a:t>r.</a:t>
              </a:r>
              <a:endParaRPr sz="135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i="0" u="none" strike="noStrike" cap="none">
                  <a:solidFill>
                    <a:schemeClr val="dk2"/>
                  </a:solidFill>
                  <a:latin typeface="Public Sans"/>
                  <a:ea typeface="Public Sans"/>
                  <a:cs typeface="Public Sans"/>
                  <a:sym typeface="Public Sans"/>
                </a:rPr>
                <a:t>For unannounced observations, the observer determines the subject and/or class to observe</a:t>
              </a:r>
              <a:r>
                <a:rPr lang="en" sz="1350">
                  <a:solidFill>
                    <a:schemeClr val="dk2"/>
                  </a:solidFill>
                  <a:latin typeface="Public Sans"/>
                  <a:ea typeface="Public Sans"/>
                  <a:cs typeface="Public Sans"/>
                  <a:sym typeface="Public Sans"/>
                </a:rPr>
                <a:t> and c</a:t>
              </a:r>
              <a:r>
                <a:rPr lang="en" sz="1350" i="0" u="none" strike="noStrike" cap="none">
                  <a:solidFill>
                    <a:schemeClr val="dk2"/>
                  </a:solidFill>
                  <a:latin typeface="Public Sans"/>
                  <a:ea typeface="Public Sans"/>
                  <a:cs typeface="Public Sans"/>
                  <a:sym typeface="Public Sans"/>
                </a:rPr>
                <a:t>hecks the school/class calendar to avoid scheduling conflicts.</a:t>
              </a:r>
              <a:endParaRPr sz="135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i="0" u="none" strike="noStrike" cap="none">
                  <a:solidFill>
                    <a:schemeClr val="dk2"/>
                  </a:solidFill>
                  <a:latin typeface="Public Sans"/>
                  <a:ea typeface="Public Sans"/>
                  <a:cs typeface="Public Sans"/>
                  <a:sym typeface="Public Sans"/>
                </a:rPr>
                <a:t>Observe the entire lesson.</a:t>
              </a:r>
              <a:endParaRPr sz="1350" i="0" u="none" strike="noStrike" cap="none">
                <a:solidFill>
                  <a:schemeClr val="dk2"/>
                </a:solidFill>
                <a:latin typeface="Public Sans"/>
                <a:ea typeface="Public Sans"/>
                <a:cs typeface="Public Sans"/>
                <a:sym typeface="Public Sans"/>
              </a:endParaRPr>
            </a:p>
          </p:txBody>
        </p:sp>
        <p:sp>
          <p:nvSpPr>
            <p:cNvPr id="992" name="Google Shape;992;g2edf3ecb708_0_2979"/>
            <p:cNvSpPr/>
            <p:nvPr/>
          </p:nvSpPr>
          <p:spPr>
            <a:xfrm rot="5400000">
              <a:off x="5299499" y="-1172695"/>
              <a:ext cx="1085400" cy="9346800"/>
            </a:xfrm>
            <a:prstGeom prst="round2SameRect">
              <a:avLst>
                <a:gd name="adj1" fmla="val 16667"/>
                <a:gd name="adj2" fmla="val 0"/>
              </a:avLst>
            </a:prstGeom>
            <a:solidFill>
              <a:srgbClr val="FFFFFF">
                <a:alpha val="88630"/>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93" name="Google Shape;993;g2edf3ecb708_0_2979"/>
            <p:cNvSpPr txBox="1"/>
            <p:nvPr/>
          </p:nvSpPr>
          <p:spPr>
            <a:xfrm>
              <a:off x="1168926" y="3010991"/>
              <a:ext cx="9293700" cy="979500"/>
            </a:xfrm>
            <a:prstGeom prst="rect">
              <a:avLst/>
            </a:prstGeom>
            <a:noFill/>
            <a:ln>
              <a:noFill/>
            </a:ln>
          </p:spPr>
          <p:txBody>
            <a:bodyPr spcFirstLastPara="1" wrap="square" lIns="96000" tIns="8550" rIns="8550" bIns="8550" anchor="ctr" anchorCtr="0">
              <a:noAutofit/>
            </a:bodyPr>
            <a:lstStyle/>
            <a:p>
              <a:pPr marL="457200" marR="0" lvl="0" indent="-314325" algn="l" rtl="0">
                <a:lnSpc>
                  <a:spcPct val="90000"/>
                </a:lnSpc>
                <a:spcBef>
                  <a:spcPts val="0"/>
                </a:spcBef>
                <a:spcAft>
                  <a:spcPts val="0"/>
                </a:spcAft>
                <a:buClr>
                  <a:schemeClr val="dk2"/>
                </a:buClr>
                <a:buSzPts val="1350"/>
                <a:buFont typeface="Public Sans"/>
                <a:buChar char="●"/>
              </a:pPr>
              <a:r>
                <a:rPr lang="en" sz="1350">
                  <a:solidFill>
                    <a:schemeClr val="dk2"/>
                  </a:solidFill>
                  <a:latin typeface="Public Sans"/>
                  <a:ea typeface="Public Sans"/>
                  <a:cs typeface="Public Sans"/>
                  <a:sym typeface="Public Sans"/>
                </a:rPr>
                <a:t>The observer r</a:t>
              </a:r>
              <a:r>
                <a:rPr lang="en" sz="1350" i="0" u="none" strike="noStrike" cap="none">
                  <a:solidFill>
                    <a:schemeClr val="dk2"/>
                  </a:solidFill>
                  <a:latin typeface="Public Sans"/>
                  <a:ea typeface="Public Sans"/>
                  <a:cs typeface="Public Sans"/>
                  <a:sym typeface="Public Sans"/>
                </a:rPr>
                <a:t>eviews the lesson plan and supporting documents prior </a:t>
              </a:r>
              <a:r>
                <a:rPr lang="en" sz="1350">
                  <a:solidFill>
                    <a:schemeClr val="dk2"/>
                  </a:solidFill>
                  <a:latin typeface="Public Sans"/>
                  <a:ea typeface="Public Sans"/>
                  <a:cs typeface="Public Sans"/>
                  <a:sym typeface="Public Sans"/>
                </a:rPr>
                <a:t>to </a:t>
              </a:r>
              <a:r>
                <a:rPr lang="en" sz="1350" i="0" u="none" strike="noStrike" cap="none">
                  <a:solidFill>
                    <a:schemeClr val="dk2"/>
                  </a:solidFill>
                  <a:latin typeface="Public Sans"/>
                  <a:ea typeface="Public Sans"/>
                  <a:cs typeface="Public Sans"/>
                  <a:sym typeface="Public Sans"/>
                </a:rPr>
                <a:t>observing the lesson.</a:t>
              </a:r>
              <a:endParaRPr sz="105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a:solidFill>
                    <a:schemeClr val="dk2"/>
                  </a:solidFill>
                  <a:latin typeface="Public Sans"/>
                  <a:ea typeface="Public Sans"/>
                  <a:cs typeface="Public Sans"/>
                  <a:sym typeface="Public Sans"/>
                </a:rPr>
                <a:t>The observer b</a:t>
              </a:r>
              <a:r>
                <a:rPr lang="en" sz="1350" i="0" u="none" strike="noStrike" cap="none">
                  <a:solidFill>
                    <a:schemeClr val="dk2"/>
                  </a:solidFill>
                  <a:latin typeface="Public Sans"/>
                  <a:ea typeface="Public Sans"/>
                  <a:cs typeface="Public Sans"/>
                  <a:sym typeface="Public Sans"/>
                </a:rPr>
                <a:t>locks out the time for the observation and plans for student artifacts </a:t>
              </a:r>
              <a:r>
                <a:rPr lang="en" sz="1350">
                  <a:solidFill>
                    <a:schemeClr val="dk2"/>
                  </a:solidFill>
                  <a:latin typeface="Public Sans"/>
                  <a:ea typeface="Public Sans"/>
                  <a:cs typeface="Public Sans"/>
                  <a:sym typeface="Public Sans"/>
                </a:rPr>
                <a:t>to </a:t>
              </a:r>
              <a:r>
                <a:rPr lang="en" sz="1350" i="0" u="none" strike="noStrike" cap="none">
                  <a:solidFill>
                    <a:schemeClr val="dk2"/>
                  </a:solidFill>
                  <a:latin typeface="Public Sans"/>
                  <a:ea typeface="Public Sans"/>
                  <a:cs typeface="Public Sans"/>
                  <a:sym typeface="Public Sans"/>
                </a:rPr>
                <a:t>review.</a:t>
              </a:r>
              <a:endParaRPr sz="1050" i="0" u="none" strike="noStrike" cap="none">
                <a:solidFill>
                  <a:schemeClr val="dk2"/>
                </a:solidFill>
                <a:latin typeface="Public Sans"/>
                <a:ea typeface="Public Sans"/>
                <a:cs typeface="Public Sans"/>
                <a:sym typeface="Public Sans"/>
              </a:endParaRPr>
            </a:p>
          </p:txBody>
        </p:sp>
      </p:grpSp>
      <p:sp>
        <p:nvSpPr>
          <p:cNvPr id="994" name="Google Shape;994;g2edf3ecb708_0_2979"/>
          <p:cNvSpPr/>
          <p:nvPr/>
        </p:nvSpPr>
        <p:spPr>
          <a:xfrm rot="5400000">
            <a:off x="599350" y="1520975"/>
            <a:ext cx="1270500" cy="910800"/>
          </a:xfrm>
          <a:prstGeom prst="chevron">
            <a:avLst>
              <a:gd name="adj" fmla="val 50000"/>
            </a:avLst>
          </a:prstGeom>
          <a:solidFill>
            <a:srgbClr val="21474D"/>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995" name="Google Shape;995;g2edf3ecb708_0_2979"/>
          <p:cNvSpPr txBox="1"/>
          <p:nvPr/>
        </p:nvSpPr>
        <p:spPr>
          <a:xfrm>
            <a:off x="778875" y="1785795"/>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Purpose</a:t>
            </a:r>
            <a:endParaRPr sz="1050" b="0" i="0" u="none" strike="noStrike" cap="none">
              <a:solidFill>
                <a:srgbClr val="000000"/>
              </a:solidFill>
              <a:latin typeface="Calibri"/>
              <a:ea typeface="Calibri"/>
              <a:cs typeface="Calibri"/>
              <a:sym typeface="Calibri"/>
            </a:endParaRPr>
          </a:p>
        </p:txBody>
      </p:sp>
      <p:sp>
        <p:nvSpPr>
          <p:cNvPr id="996" name="Google Shape;996;g2edf3ecb708_0_2979"/>
          <p:cNvSpPr/>
          <p:nvPr/>
        </p:nvSpPr>
        <p:spPr>
          <a:xfrm rot="5400000">
            <a:off x="599350" y="2644541"/>
            <a:ext cx="1270500" cy="910800"/>
          </a:xfrm>
          <a:prstGeom prst="chevron">
            <a:avLst>
              <a:gd name="adj" fmla="val 50000"/>
            </a:avLst>
          </a:prstGeom>
          <a:solidFill>
            <a:srgbClr val="428E9B"/>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997" name="Google Shape;997;g2edf3ecb708_0_2979"/>
          <p:cNvSpPr txBox="1"/>
          <p:nvPr/>
        </p:nvSpPr>
        <p:spPr>
          <a:xfrm>
            <a:off x="778875" y="2909362"/>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Scheduling</a:t>
            </a:r>
            <a:endParaRPr sz="1050" b="0" i="0" u="none" strike="noStrike" cap="none">
              <a:solidFill>
                <a:srgbClr val="000000"/>
              </a:solidFill>
              <a:latin typeface="Calibri"/>
              <a:ea typeface="Calibri"/>
              <a:cs typeface="Calibri"/>
              <a:sym typeface="Calibri"/>
            </a:endParaRPr>
          </a:p>
        </p:txBody>
      </p:sp>
      <p:sp>
        <p:nvSpPr>
          <p:cNvPr id="998" name="Google Shape;998;g2edf3ecb708_0_2979"/>
          <p:cNvSpPr/>
          <p:nvPr/>
        </p:nvSpPr>
        <p:spPr>
          <a:xfrm rot="5400000">
            <a:off x="599350" y="3768109"/>
            <a:ext cx="1270500" cy="910800"/>
          </a:xfrm>
          <a:prstGeom prst="chevron">
            <a:avLst>
              <a:gd name="adj" fmla="val 50000"/>
            </a:avLst>
          </a:prstGeom>
          <a:solidFill>
            <a:srgbClr val="BD5633"/>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999" name="Google Shape;999;g2edf3ecb708_0_2979"/>
          <p:cNvSpPr txBox="1"/>
          <p:nvPr/>
        </p:nvSpPr>
        <p:spPr>
          <a:xfrm>
            <a:off x="778875" y="4032929"/>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Planning</a:t>
            </a:r>
            <a:endParaRPr sz="1050" b="0" i="0" u="none" strike="noStrike" cap="none">
              <a:solidFill>
                <a:srgbClr val="000000"/>
              </a:solidFill>
              <a:latin typeface="Calibri"/>
              <a:ea typeface="Calibri"/>
              <a:cs typeface="Calibri"/>
              <a:sym typeface="Calibri"/>
            </a:endParaRPr>
          </a:p>
        </p:txBody>
      </p:sp>
      <p:sp>
        <p:nvSpPr>
          <p:cNvPr id="1000" name="Google Shape;1000;g2edf3ecb708_0_2979"/>
          <p:cNvSpPr txBox="1">
            <a:spLocks noGrp="1"/>
          </p:cNvSpPr>
          <p:nvPr>
            <p:ph type="title"/>
          </p:nvPr>
        </p:nvSpPr>
        <p:spPr>
          <a:xfrm>
            <a:off x="311700" y="394500"/>
            <a:ext cx="8520600" cy="572700"/>
          </a:xfrm>
          <a:prstGeom prst="rect">
            <a:avLst/>
          </a:prstGeom>
        </p:spPr>
        <p:txBody>
          <a:bodyPr spcFirstLastPara="1" wrap="square" lIns="68575" tIns="68575" rIns="68575" bIns="68575" anchor="t" anchorCtr="0">
            <a:noAutofit/>
          </a:bodyPr>
          <a:lstStyle/>
          <a:p>
            <a:pPr marL="0" lvl="0" indent="0" algn="l" rtl="0">
              <a:lnSpc>
                <a:spcPct val="90000"/>
              </a:lnSpc>
              <a:spcBef>
                <a:spcPts val="0"/>
              </a:spcBef>
              <a:spcAft>
                <a:spcPts val="0"/>
              </a:spcAft>
              <a:buClr>
                <a:srgbClr val="000000"/>
              </a:buClr>
              <a:buSzPts val="2100"/>
              <a:buFont typeface="Calibri"/>
              <a:buNone/>
            </a:pPr>
            <a:r>
              <a:rPr lang="en" sz="2900">
                <a:solidFill>
                  <a:schemeClr val="dk1"/>
                </a:solidFill>
              </a:rPr>
              <a:t>The second component of the POP Cycle is the lesson observation.</a:t>
            </a:r>
            <a:endParaRPr sz="1900" b="0">
              <a:solidFill>
                <a:schemeClr val="dk1"/>
              </a:solidFill>
            </a:endParaRPr>
          </a:p>
          <a:p>
            <a:pPr marL="0" lvl="0" indent="0" algn="l" rtl="0">
              <a:spcBef>
                <a:spcPts val="0"/>
              </a:spcBef>
              <a:spcAft>
                <a:spcPts val="0"/>
              </a:spcAft>
              <a:buNone/>
            </a:pPr>
            <a:endParaRPr/>
          </a:p>
        </p:txBody>
      </p:sp>
      <p:sp>
        <p:nvSpPr>
          <p:cNvPr id="1001" name="Google Shape;1001;g2edf3ecb708_0_2979"/>
          <p:cNvSpPr txBox="1"/>
          <p:nvPr/>
        </p:nvSpPr>
        <p:spPr>
          <a:xfrm>
            <a:off x="6979700" y="10475"/>
            <a:ext cx="2163949"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dirty="0">
                <a:solidFill>
                  <a:srgbClr val="FFFFFF"/>
                </a:solidFill>
                <a:latin typeface="Public Sans"/>
                <a:ea typeface="Public Sans"/>
                <a:cs typeface="Public Sans"/>
                <a:sym typeface="Public Sans"/>
              </a:rPr>
              <a:t>Participant Guide, p. </a:t>
            </a:r>
            <a:r>
              <a:rPr lang="en" dirty="0" smtClean="0">
                <a:solidFill>
                  <a:srgbClr val="FFFFFF"/>
                </a:solidFill>
                <a:latin typeface="Public Sans"/>
                <a:ea typeface="Public Sans"/>
                <a:cs typeface="Public Sans"/>
                <a:sym typeface="Public Sans"/>
              </a:rPr>
              <a:t>26</a:t>
            </a:r>
            <a:r>
              <a:rPr lang="en" i="0" u="none" strike="noStrike" cap="none" dirty="0" smtClean="0">
                <a:solidFill>
                  <a:srgbClr val="FFFFFF"/>
                </a:solidFill>
                <a:latin typeface="Public Sans"/>
                <a:ea typeface="Public Sans"/>
                <a:cs typeface="Public Sans"/>
                <a:sym typeface="Public Sans"/>
              </a:rPr>
              <a:t> </a:t>
            </a:r>
            <a:endParaRPr i="0" u="none" strike="noStrike" cap="none" dirty="0">
              <a:solidFill>
                <a:srgbClr val="FFFFFF"/>
              </a:solidFill>
              <a:latin typeface="Public Sans"/>
              <a:ea typeface="Public Sans"/>
              <a:cs typeface="Public Sans"/>
              <a:sym typeface="Public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g279abfe882b_0_112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
        <p:nvSpPr>
          <p:cNvPr id="1007" name="Google Shape;1007;g279abfe882b_0_1127"/>
          <p:cNvSpPr txBox="1"/>
          <p:nvPr/>
        </p:nvSpPr>
        <p:spPr>
          <a:xfrm>
            <a:off x="436375" y="1416175"/>
            <a:ext cx="8277600" cy="3273600"/>
          </a:xfrm>
          <a:prstGeom prst="rect">
            <a:avLst/>
          </a:prstGeom>
          <a:noFill/>
          <a:ln>
            <a:noFill/>
          </a:ln>
        </p:spPr>
        <p:txBody>
          <a:bodyPr spcFirstLastPara="1" wrap="square" lIns="68550" tIns="34275" rIns="68550" bIns="34275" anchor="t" anchorCtr="0">
            <a:normAutofit/>
          </a:bodyPr>
          <a:lstStyle/>
          <a:p>
            <a:pPr marL="457200" marR="0" lvl="0" indent="-355600" algn="l" rtl="0">
              <a:lnSpc>
                <a:spcPct val="100000"/>
              </a:lnSpc>
              <a:spcBef>
                <a:spcPts val="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Student</a:t>
            </a:r>
            <a:r>
              <a:rPr lang="en" sz="2000" i="0" u="none" strike="noStrike" cap="none">
                <a:solidFill>
                  <a:schemeClr val="dk2"/>
                </a:solidFill>
                <a:latin typeface="Public Sans"/>
                <a:ea typeface="Public Sans"/>
                <a:cs typeface="Public Sans"/>
                <a:sym typeface="Public Sans"/>
              </a:rPr>
              <a:t> evidence: What students say, do, make, and produce</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a:solidFill>
                  <a:schemeClr val="dk2"/>
                </a:solidFill>
                <a:latin typeface="Public Sans"/>
                <a:ea typeface="Public Sans"/>
                <a:cs typeface="Public Sans"/>
                <a:sym typeface="Public Sans"/>
              </a:rPr>
              <a:t>Teacher </a:t>
            </a:r>
            <a:r>
              <a:rPr lang="en" sz="2000" i="0" u="none" strike="noStrike" cap="none">
                <a:solidFill>
                  <a:schemeClr val="dk2"/>
                </a:solidFill>
                <a:latin typeface="Public Sans"/>
                <a:ea typeface="Public Sans"/>
                <a:cs typeface="Public Sans"/>
                <a:sym typeface="Public Sans"/>
              </a:rPr>
              <a:t>evidence: What the </a:t>
            </a:r>
            <a:r>
              <a:rPr lang="en" sz="2000">
                <a:solidFill>
                  <a:schemeClr val="dk2"/>
                </a:solidFill>
                <a:latin typeface="Public Sans"/>
                <a:ea typeface="Public Sans"/>
                <a:cs typeface="Public Sans"/>
                <a:sym typeface="Public Sans"/>
              </a:rPr>
              <a:t>teacher </a:t>
            </a:r>
            <a:r>
              <a:rPr lang="en" sz="2000" i="0" u="none" strike="noStrike" cap="none">
                <a:solidFill>
                  <a:schemeClr val="dk2"/>
                </a:solidFill>
                <a:latin typeface="Public Sans"/>
                <a:ea typeface="Public Sans"/>
                <a:cs typeface="Public Sans"/>
                <a:sym typeface="Public Sans"/>
              </a:rPr>
              <a:t>says and does </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Visual</a:t>
            </a:r>
            <a:r>
              <a:rPr lang="en" sz="2000" i="0" u="none" strike="noStrike" cap="none">
                <a:solidFill>
                  <a:schemeClr val="dk2"/>
                </a:solidFill>
                <a:latin typeface="Public Sans"/>
                <a:ea typeface="Public Sans"/>
                <a:cs typeface="Public Sans"/>
                <a:sym typeface="Public Sans"/>
              </a:rPr>
              <a:t> evidence: Wording from visuals used during the lesson</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Task</a:t>
            </a:r>
            <a:r>
              <a:rPr lang="en" sz="2000" i="0" u="none" strike="noStrike" cap="none">
                <a:solidFill>
                  <a:schemeClr val="dk2"/>
                </a:solidFill>
                <a:latin typeface="Public Sans"/>
                <a:ea typeface="Public Sans"/>
                <a:cs typeface="Public Sans"/>
                <a:sym typeface="Public Sans"/>
              </a:rPr>
              <a:t> evidence: Wording from tasks or assignments in which students engage</a:t>
            </a:r>
            <a:endParaRPr sz="1600">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Impact</a:t>
            </a:r>
            <a:r>
              <a:rPr lang="en" sz="2000" i="0" u="none" strike="noStrike" cap="none">
                <a:solidFill>
                  <a:schemeClr val="dk2"/>
                </a:solidFill>
                <a:latin typeface="Public Sans"/>
                <a:ea typeface="Public Sans"/>
                <a:cs typeface="Public Sans"/>
                <a:sym typeface="Public Sans"/>
              </a:rPr>
              <a:t> evidence: What impacted student mastery of the lesson objective?</a:t>
            </a:r>
            <a:endParaRPr sz="1600">
              <a:solidFill>
                <a:schemeClr val="dk2"/>
              </a:solidFill>
              <a:latin typeface="Public Sans"/>
              <a:ea typeface="Public Sans"/>
              <a:cs typeface="Public Sans"/>
              <a:sym typeface="Public Sans"/>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1008" name="Google Shape;1008;g279abfe882b_0_1127"/>
          <p:cNvSpPr txBox="1"/>
          <p:nvPr/>
        </p:nvSpPr>
        <p:spPr>
          <a:xfrm>
            <a:off x="436375" y="368237"/>
            <a:ext cx="8277600" cy="9900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a:solidFill>
                  <a:schemeClr val="dk1"/>
                </a:solidFill>
                <a:latin typeface="Public Sans"/>
                <a:ea typeface="Public Sans"/>
                <a:cs typeface="Public Sans"/>
                <a:sym typeface="Public Sans"/>
              </a:rPr>
              <a:t>Observers l</a:t>
            </a:r>
            <a:r>
              <a:rPr lang="en" sz="2800" b="1" i="0" u="none" strike="noStrike" cap="none">
                <a:solidFill>
                  <a:schemeClr val="dk1"/>
                </a:solidFill>
                <a:latin typeface="Public Sans"/>
                <a:ea typeface="Public Sans"/>
                <a:cs typeface="Public Sans"/>
                <a:sym typeface="Public Sans"/>
              </a:rPr>
              <a:t>ook for the 5 types of high-quality evidence. </a:t>
            </a:r>
            <a:endParaRPr>
              <a:solidFill>
                <a:schemeClr val="dk1"/>
              </a:solidFill>
            </a:endParaRPr>
          </a:p>
        </p:txBody>
      </p:sp>
      <p:sp>
        <p:nvSpPr>
          <p:cNvPr id="1009" name="Google Shape;1009;g279abfe882b_0_1127"/>
          <p:cNvSpPr txBox="1"/>
          <p:nvPr/>
        </p:nvSpPr>
        <p:spPr>
          <a:xfrm>
            <a:off x="7046750" y="10475"/>
            <a:ext cx="2097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8</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279abfe882b_0_113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sp>
        <p:nvSpPr>
          <p:cNvPr id="1015" name="Google Shape;1015;g279abfe882b_0_1134"/>
          <p:cNvSpPr txBox="1"/>
          <p:nvPr/>
        </p:nvSpPr>
        <p:spPr>
          <a:xfrm>
            <a:off x="554108" y="1732312"/>
            <a:ext cx="8268900" cy="32607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Time</a:t>
            </a:r>
            <a:r>
              <a:rPr lang="en" sz="1800" b="0" i="0" u="none" strike="noStrike" cap="none">
                <a:solidFill>
                  <a:schemeClr val="dk2"/>
                </a:solidFill>
                <a:latin typeface="Public Sans"/>
                <a:ea typeface="Public Sans"/>
                <a:cs typeface="Public Sans"/>
                <a:sym typeface="Public Sans"/>
              </a:rPr>
              <a:t>: Capture the length of different segments of the lesson.</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Abbreviate</a:t>
            </a:r>
            <a:r>
              <a:rPr lang="en" sz="1800" b="0" i="0" u="none" strike="noStrike" cap="none">
                <a:solidFill>
                  <a:schemeClr val="dk2"/>
                </a:solidFill>
                <a:latin typeface="Public Sans"/>
                <a:ea typeface="Public Sans"/>
                <a:cs typeface="Public Sans"/>
                <a:sym typeface="Public Sans"/>
              </a:rPr>
              <a:t>: When necessary, abbreviate; after the lesson, write out what you abbreviated.</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Verbatim</a:t>
            </a:r>
            <a:r>
              <a:rPr lang="en" sz="1800" b="0" i="0" u="none" strike="noStrike" cap="none">
                <a:solidFill>
                  <a:schemeClr val="dk2"/>
                </a:solidFill>
                <a:latin typeface="Public Sans"/>
                <a:ea typeface="Public Sans"/>
                <a:cs typeface="Public Sans"/>
                <a:sym typeface="Public Sans"/>
              </a:rPr>
              <a:t>: Capture verbatim dialogue when possible.</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Paraphrase</a:t>
            </a:r>
            <a:r>
              <a:rPr lang="en" sz="1800" b="0" i="0" u="none" strike="noStrike" cap="none">
                <a:solidFill>
                  <a:schemeClr val="dk2"/>
                </a:solidFill>
                <a:latin typeface="Public Sans"/>
                <a:ea typeface="Public Sans"/>
                <a:cs typeface="Public Sans"/>
                <a:sym typeface="Public Sans"/>
              </a:rPr>
              <a:t>: Use parentheses to indicate paraphrasing.</a:t>
            </a: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Circulate</a:t>
            </a:r>
            <a:r>
              <a:rPr lang="en" sz="1800" b="0" i="0" u="none" strike="noStrike" cap="none">
                <a:solidFill>
                  <a:schemeClr val="dk2"/>
                </a:solidFill>
                <a:latin typeface="Public Sans"/>
                <a:ea typeface="Public Sans"/>
                <a:cs typeface="Public Sans"/>
                <a:sym typeface="Public Sans"/>
              </a:rPr>
              <a:t>: Circulate as necessary to collect evidence from the </a:t>
            </a:r>
            <a:r>
              <a:rPr lang="en" sz="1800">
                <a:solidFill>
                  <a:schemeClr val="dk2"/>
                </a:solidFill>
                <a:latin typeface="Public Sans"/>
                <a:ea typeface="Public Sans"/>
                <a:cs typeface="Public Sans"/>
                <a:sym typeface="Public Sans"/>
              </a:rPr>
              <a:t>teacher</a:t>
            </a:r>
            <a:r>
              <a:rPr lang="en" sz="1800" b="0" i="0" u="none" strike="noStrike" cap="none">
                <a:solidFill>
                  <a:schemeClr val="dk2"/>
                </a:solidFill>
                <a:latin typeface="Public Sans"/>
                <a:ea typeface="Public Sans"/>
                <a:cs typeface="Public Sans"/>
                <a:sym typeface="Public Sans"/>
              </a:rPr>
              <a:t>, students, and student work.</a:t>
            </a:r>
            <a:endParaRPr sz="1800">
              <a:solidFill>
                <a:schemeClr val="dk2"/>
              </a:solidFill>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1016" name="Google Shape;1016;g279abfe882b_0_1134"/>
          <p:cNvSpPr txBox="1"/>
          <p:nvPr/>
        </p:nvSpPr>
        <p:spPr>
          <a:xfrm>
            <a:off x="431074" y="520500"/>
            <a:ext cx="8459700" cy="9102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1500"/>
              <a:buFont typeface="Calibri"/>
              <a:buNone/>
            </a:pPr>
            <a:r>
              <a:rPr lang="en" sz="2800" b="1" i="0" u="none" strike="noStrike" cap="none">
                <a:solidFill>
                  <a:schemeClr val="dk1"/>
                </a:solidFill>
                <a:latin typeface="Public Sans"/>
                <a:ea typeface="Public Sans"/>
                <a:cs typeface="Public Sans"/>
                <a:sym typeface="Public Sans"/>
              </a:rPr>
              <a:t>Techniques Observers Use </a:t>
            </a:r>
            <a:r>
              <a:rPr lang="en" sz="2800" b="1">
                <a:solidFill>
                  <a:schemeClr val="dk1"/>
                </a:solidFill>
                <a:latin typeface="Public Sans"/>
                <a:ea typeface="Public Sans"/>
                <a:cs typeface="Public Sans"/>
                <a:sym typeface="Public Sans"/>
              </a:rPr>
              <a:t>to C</a:t>
            </a:r>
            <a:r>
              <a:rPr lang="en" sz="2800" b="1" i="0" u="none" strike="noStrike" cap="none">
                <a:solidFill>
                  <a:schemeClr val="dk1"/>
                </a:solidFill>
                <a:latin typeface="Public Sans"/>
                <a:ea typeface="Public Sans"/>
                <a:cs typeface="Public Sans"/>
                <a:sym typeface="Public Sans"/>
              </a:rPr>
              <a:t>ontextualize </a:t>
            </a:r>
            <a:r>
              <a:rPr lang="en" sz="2800" b="1">
                <a:solidFill>
                  <a:schemeClr val="dk1"/>
                </a:solidFill>
                <a:latin typeface="Public Sans"/>
                <a:ea typeface="Public Sans"/>
                <a:cs typeface="Public Sans"/>
                <a:sym typeface="Public Sans"/>
              </a:rPr>
              <a:t>E</a:t>
            </a:r>
            <a:r>
              <a:rPr lang="en" sz="2800" b="1" i="0" u="none" strike="noStrike" cap="none">
                <a:solidFill>
                  <a:schemeClr val="dk1"/>
                </a:solidFill>
                <a:latin typeface="Public Sans"/>
                <a:ea typeface="Public Sans"/>
                <a:cs typeface="Public Sans"/>
                <a:sym typeface="Public Sans"/>
              </a:rPr>
              <a:t>vidence and </a:t>
            </a:r>
            <a:r>
              <a:rPr lang="en" sz="2800" b="1">
                <a:solidFill>
                  <a:schemeClr val="dk1"/>
                </a:solidFill>
                <a:latin typeface="Public Sans"/>
                <a:ea typeface="Public Sans"/>
                <a:cs typeface="Public Sans"/>
                <a:sym typeface="Public Sans"/>
              </a:rPr>
              <a:t>G</a:t>
            </a:r>
            <a:r>
              <a:rPr lang="en" sz="2800" b="1" i="0" u="none" strike="noStrike" cap="none">
                <a:solidFill>
                  <a:schemeClr val="dk1"/>
                </a:solidFill>
                <a:latin typeface="Public Sans"/>
                <a:ea typeface="Public Sans"/>
                <a:cs typeface="Public Sans"/>
                <a:sym typeface="Public Sans"/>
              </a:rPr>
              <a:t>ather </a:t>
            </a:r>
            <a:r>
              <a:rPr lang="en" sz="2800" b="1">
                <a:solidFill>
                  <a:schemeClr val="dk1"/>
                </a:solidFill>
                <a:latin typeface="Public Sans"/>
                <a:ea typeface="Public Sans"/>
                <a:cs typeface="Public Sans"/>
                <a:sym typeface="Public Sans"/>
              </a:rPr>
              <a:t>W</a:t>
            </a:r>
            <a:r>
              <a:rPr lang="en" sz="2800" b="1" i="0" u="none" strike="noStrike" cap="none">
                <a:solidFill>
                  <a:schemeClr val="dk1"/>
                </a:solidFill>
                <a:latin typeface="Public Sans"/>
                <a:ea typeface="Public Sans"/>
                <a:cs typeface="Public Sans"/>
                <a:sym typeface="Public Sans"/>
              </a:rPr>
              <a:t>hat is </a:t>
            </a:r>
            <a:r>
              <a:rPr lang="en" sz="2800" b="1">
                <a:solidFill>
                  <a:schemeClr val="dk1"/>
                </a:solidFill>
                <a:latin typeface="Public Sans"/>
                <a:ea typeface="Public Sans"/>
                <a:cs typeface="Public Sans"/>
                <a:sym typeface="Public Sans"/>
              </a:rPr>
              <a:t>M</a:t>
            </a:r>
            <a:r>
              <a:rPr lang="en" sz="2800" b="1" i="0" u="none" strike="noStrike" cap="none">
                <a:solidFill>
                  <a:schemeClr val="dk1"/>
                </a:solidFill>
                <a:latin typeface="Public Sans"/>
                <a:ea typeface="Public Sans"/>
                <a:cs typeface="Public Sans"/>
                <a:sym typeface="Public Sans"/>
              </a:rPr>
              <a:t>ost </a:t>
            </a:r>
            <a:r>
              <a:rPr lang="en" sz="2800" b="1">
                <a:solidFill>
                  <a:schemeClr val="dk1"/>
                </a:solidFill>
                <a:latin typeface="Public Sans"/>
                <a:ea typeface="Public Sans"/>
                <a:cs typeface="Public Sans"/>
                <a:sym typeface="Public Sans"/>
              </a:rPr>
              <a:t>I</a:t>
            </a:r>
            <a:r>
              <a:rPr lang="en" sz="2800" b="1" i="0" u="none" strike="noStrike" cap="none">
                <a:solidFill>
                  <a:schemeClr val="dk1"/>
                </a:solidFill>
                <a:latin typeface="Public Sans"/>
                <a:ea typeface="Public Sans"/>
                <a:cs typeface="Public Sans"/>
                <a:sym typeface="Public Sans"/>
              </a:rPr>
              <a:t>mportant</a:t>
            </a:r>
            <a:endParaRPr>
              <a:solidFill>
                <a:schemeClr val="dk1"/>
              </a:solidFill>
            </a:endParaRPr>
          </a:p>
        </p:txBody>
      </p:sp>
      <p:sp>
        <p:nvSpPr>
          <p:cNvPr id="1017" name="Google Shape;1017;g279abfe882b_0_1134"/>
          <p:cNvSpPr txBox="1"/>
          <p:nvPr/>
        </p:nvSpPr>
        <p:spPr>
          <a:xfrm>
            <a:off x="7046750" y="10475"/>
            <a:ext cx="2097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8</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edf3ecb708_0_72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Difference between a Fixed Mindset and a Growth Mindset?</a:t>
            </a:r>
            <a:endParaRPr/>
          </a:p>
        </p:txBody>
      </p:sp>
      <p:sp>
        <p:nvSpPr>
          <p:cNvPr id="465" name="Google Shape;465;g2edf3ecb708_0_7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graphicFrame>
        <p:nvGraphicFramePr>
          <p:cNvPr id="466" name="Google Shape;466;g2edf3ecb708_0_720"/>
          <p:cNvGraphicFramePr/>
          <p:nvPr/>
        </p:nvGraphicFramePr>
        <p:xfrm>
          <a:off x="311700" y="1228525"/>
          <a:ext cx="6007850" cy="3335722"/>
        </p:xfrm>
        <a:graphic>
          <a:graphicData uri="http://schemas.openxmlformats.org/drawingml/2006/table">
            <a:tbl>
              <a:tblPr>
                <a:noFill/>
                <a:tableStyleId>{25AC75E2-7B15-4955-91EF-E2794479CF78}</a:tableStyleId>
              </a:tblPr>
              <a:tblGrid>
                <a:gridCol w="3003925">
                  <a:extLst>
                    <a:ext uri="{9D8B030D-6E8A-4147-A177-3AD203B41FA5}">
                      <a16:colId xmlns:a16="http://schemas.microsoft.com/office/drawing/2014/main" val="20000"/>
                    </a:ext>
                  </a:extLst>
                </a:gridCol>
                <a:gridCol w="3003925">
                  <a:extLst>
                    <a:ext uri="{9D8B030D-6E8A-4147-A177-3AD203B41FA5}">
                      <a16:colId xmlns:a16="http://schemas.microsoft.com/office/drawing/2014/main" val="20001"/>
                    </a:ext>
                  </a:extLst>
                </a:gridCol>
              </a:tblGrid>
              <a:tr h="314675">
                <a:tc>
                  <a:txBody>
                    <a:bodyPr/>
                    <a:lstStyle/>
                    <a:p>
                      <a:pPr marL="0" lvl="0" indent="0" algn="ctr" rtl="0">
                        <a:lnSpc>
                          <a:spcPct val="90000"/>
                        </a:lnSpc>
                        <a:spcBef>
                          <a:spcPts val="0"/>
                        </a:spcBef>
                        <a:spcAft>
                          <a:spcPts val="0"/>
                        </a:spcAft>
                        <a:buNone/>
                      </a:pPr>
                      <a:r>
                        <a:rPr lang="en" sz="1700" b="1">
                          <a:solidFill>
                            <a:srgbClr val="4D4D4F"/>
                          </a:solidFill>
                          <a:latin typeface="Public Sans"/>
                          <a:ea typeface="Public Sans"/>
                          <a:cs typeface="Public Sans"/>
                          <a:sym typeface="Public Sans"/>
                        </a:rPr>
                        <a:t>Fixed Mindset</a:t>
                      </a:r>
                      <a:endParaRPr sz="1700" b="1">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chemeClr val="accent6"/>
                    </a:solidFill>
                  </a:tcPr>
                </a:tc>
                <a:tc>
                  <a:txBody>
                    <a:bodyPr/>
                    <a:lstStyle/>
                    <a:p>
                      <a:pPr marL="0" lvl="0" indent="0" algn="ctr" rtl="0">
                        <a:lnSpc>
                          <a:spcPct val="90000"/>
                        </a:lnSpc>
                        <a:spcBef>
                          <a:spcPts val="0"/>
                        </a:spcBef>
                        <a:spcAft>
                          <a:spcPts val="0"/>
                        </a:spcAft>
                        <a:buNone/>
                      </a:pPr>
                      <a:r>
                        <a:rPr lang="en" sz="1700" b="1">
                          <a:solidFill>
                            <a:srgbClr val="4D4D4F"/>
                          </a:solidFill>
                          <a:latin typeface="Public Sans"/>
                          <a:ea typeface="Public Sans"/>
                          <a:cs typeface="Public Sans"/>
                          <a:sym typeface="Public Sans"/>
                        </a:rPr>
                        <a:t>Growth Mindset</a:t>
                      </a:r>
                      <a:endParaRPr sz="1700" b="1">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81350">
                <a:tc>
                  <a:txBody>
                    <a:bodyPr/>
                    <a:lstStyle/>
                    <a:p>
                      <a:pPr marL="0" lvl="0" indent="0" algn="l" rtl="0">
                        <a:lnSpc>
                          <a:spcPct val="100000"/>
                        </a:lnSpc>
                        <a:spcBef>
                          <a:spcPts val="0"/>
                        </a:spcBef>
                        <a:spcAft>
                          <a:spcPts val="0"/>
                        </a:spcAft>
                        <a:buClr>
                          <a:srgbClr val="000000"/>
                        </a:buClr>
                        <a:buSzPts val="1800"/>
                        <a:buFont typeface="Arial"/>
                        <a:buNone/>
                      </a:pPr>
                      <a:r>
                        <a:rPr lang="en" sz="1600">
                          <a:solidFill>
                            <a:srgbClr val="4D4D4F"/>
                          </a:solidFill>
                          <a:latin typeface="Public Sans"/>
                          <a:ea typeface="Public Sans"/>
                          <a:cs typeface="Public Sans"/>
                          <a:sym typeface="Public Sans"/>
                        </a:rPr>
                        <a:t>Intelligence is static.</a:t>
                      </a:r>
                      <a:endParaRPr sz="1600">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tc>
                  <a:txBody>
                    <a:bodyPr/>
                    <a:lstStyle/>
                    <a:p>
                      <a:pPr marL="0" lvl="0" indent="0" algn="l" rtl="0">
                        <a:lnSpc>
                          <a:spcPct val="100000"/>
                        </a:lnSpc>
                        <a:spcBef>
                          <a:spcPts val="0"/>
                        </a:spcBef>
                        <a:spcAft>
                          <a:spcPts val="0"/>
                        </a:spcAft>
                        <a:buClr>
                          <a:srgbClr val="000000"/>
                        </a:buClr>
                        <a:buSzPts val="1800"/>
                        <a:buFont typeface="Arial"/>
                        <a:buNone/>
                      </a:pPr>
                      <a:r>
                        <a:rPr lang="en" sz="1600">
                          <a:solidFill>
                            <a:srgbClr val="4D4D4F"/>
                          </a:solidFill>
                          <a:latin typeface="Public Sans"/>
                          <a:ea typeface="Public Sans"/>
                          <a:cs typeface="Public Sans"/>
                          <a:sym typeface="Public Sans"/>
                        </a:rPr>
                        <a:t>Intelligence can be developed.</a:t>
                      </a:r>
                      <a:endParaRPr sz="1600">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1"/>
                  </a:ext>
                </a:extLst>
              </a:tr>
              <a:tr h="2452775">
                <a:tc>
                  <a:txBody>
                    <a:bodyPr/>
                    <a:lstStyle/>
                    <a:p>
                      <a:pPr marL="0" lvl="0" indent="0" algn="l" rtl="0">
                        <a:lnSpc>
                          <a:spcPct val="100000"/>
                        </a:lnSpc>
                        <a:spcBef>
                          <a:spcPts val="0"/>
                        </a:spcBef>
                        <a:spcAft>
                          <a:spcPts val="0"/>
                        </a:spcAft>
                        <a:buNone/>
                      </a:pPr>
                      <a:r>
                        <a:rPr lang="en" sz="1600">
                          <a:solidFill>
                            <a:srgbClr val="4D4D4F"/>
                          </a:solidFill>
                          <a:latin typeface="Public Sans"/>
                          <a:ea typeface="Public Sans"/>
                          <a:cs typeface="Public Sans"/>
                          <a:sym typeface="Public Sans"/>
                        </a:rPr>
                        <a:t>Leads to a desire to look smart and therefore a tendency to:</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Avoid challenges</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Give up easily due to obstacles</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See effort as fruitless</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Ignore useful feedback</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Be threatened by others’ success</a:t>
                      </a:r>
                      <a:endParaRPr sz="1600">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600">
                          <a:solidFill>
                            <a:srgbClr val="4D4D4F"/>
                          </a:solidFill>
                          <a:latin typeface="Public Sans"/>
                          <a:ea typeface="Public Sans"/>
                          <a:cs typeface="Public Sans"/>
                          <a:sym typeface="Public Sans"/>
                        </a:rPr>
                        <a:t>Leads to a desire to learn and therefore a tendency to:</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Embrace challenges</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Persist despite obstacles</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See effort as path to mastery</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Learn from feedback</a:t>
                      </a:r>
                      <a:endParaRPr sz="1600">
                        <a:solidFill>
                          <a:srgbClr val="4D4D4F"/>
                        </a:solidFill>
                        <a:latin typeface="Public Sans"/>
                        <a:ea typeface="Public Sans"/>
                        <a:cs typeface="Public Sans"/>
                        <a:sym typeface="Public Sans"/>
                      </a:endParaRPr>
                    </a:p>
                    <a:p>
                      <a:pPr marL="457200" lvl="0" indent="-330200" algn="l" rtl="0">
                        <a:lnSpc>
                          <a:spcPct val="100000"/>
                        </a:lnSpc>
                        <a:spcBef>
                          <a:spcPts val="0"/>
                        </a:spcBef>
                        <a:spcAft>
                          <a:spcPts val="0"/>
                        </a:spcAft>
                        <a:buClr>
                          <a:srgbClr val="4D4D4F"/>
                        </a:buClr>
                        <a:buSzPts val="1600"/>
                        <a:buFont typeface="Public Sans"/>
                        <a:buChar char="●"/>
                      </a:pPr>
                      <a:r>
                        <a:rPr lang="en" sz="1600">
                          <a:solidFill>
                            <a:srgbClr val="4D4D4F"/>
                          </a:solidFill>
                          <a:latin typeface="Public Sans"/>
                          <a:ea typeface="Public Sans"/>
                          <a:cs typeface="Public Sans"/>
                          <a:sym typeface="Public Sans"/>
                        </a:rPr>
                        <a:t>Be inspired by others’ success</a:t>
                      </a:r>
                      <a:endParaRPr sz="1600">
                        <a:solidFill>
                          <a:srgbClr val="4D4D4F"/>
                        </a:solidFill>
                        <a:latin typeface="Public Sans"/>
                        <a:ea typeface="Public Sans"/>
                        <a:cs typeface="Public Sans"/>
                        <a:sym typeface="Public Sans"/>
                      </a:endParaRPr>
                    </a:p>
                    <a:p>
                      <a:pPr marL="0" lvl="0" indent="0" algn="l" rtl="0">
                        <a:lnSpc>
                          <a:spcPct val="100000"/>
                        </a:lnSpc>
                        <a:spcBef>
                          <a:spcPts val="0"/>
                        </a:spcBef>
                        <a:spcAft>
                          <a:spcPts val="0"/>
                        </a:spcAft>
                        <a:buNone/>
                      </a:pPr>
                      <a:endParaRPr sz="1600">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67" name="Google Shape;467;g2edf3ecb708_0_720"/>
          <p:cNvSpPr txBox="1"/>
          <p:nvPr/>
        </p:nvSpPr>
        <p:spPr>
          <a:xfrm>
            <a:off x="6686075" y="1430049"/>
            <a:ext cx="2081700" cy="2643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600"/>
              </a:spcBef>
              <a:spcAft>
                <a:spcPts val="0"/>
              </a:spcAft>
              <a:buNone/>
            </a:pPr>
            <a:r>
              <a:rPr lang="en" sz="1800">
                <a:solidFill>
                  <a:srgbClr val="4D4D4F"/>
                </a:solidFill>
                <a:latin typeface="Public Sans"/>
                <a:ea typeface="Public Sans"/>
                <a:cs typeface="Public Sans"/>
                <a:sym typeface="Public Sans"/>
              </a:rPr>
              <a:t>“The more </a:t>
            </a:r>
            <a:r>
              <a:rPr lang="en" sz="1800">
                <a:solidFill>
                  <a:srgbClr val="4D4D4F"/>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reflective</a:t>
            </a:r>
            <a:r>
              <a:rPr lang="en" sz="1800">
                <a:solidFill>
                  <a:srgbClr val="4D4D4F"/>
                </a:solidFill>
                <a:latin typeface="Public Sans"/>
                <a:ea typeface="Public Sans"/>
                <a:cs typeface="Public Sans"/>
                <a:sym typeface="Public Sans"/>
              </a:rPr>
              <a:t> we are, the more effective we are.”</a:t>
            </a:r>
            <a:endParaRPr sz="1800">
              <a:solidFill>
                <a:srgbClr val="4D4D4F"/>
              </a:solidFill>
              <a:latin typeface="Public Sans"/>
              <a:ea typeface="Public Sans"/>
              <a:cs typeface="Public Sans"/>
              <a:sym typeface="Public Sans"/>
            </a:endParaRPr>
          </a:p>
          <a:p>
            <a:pPr marL="0" lvl="0" indent="0" algn="l" rtl="0">
              <a:lnSpc>
                <a:spcPct val="90000"/>
              </a:lnSpc>
              <a:spcBef>
                <a:spcPts val="600"/>
              </a:spcBef>
              <a:spcAft>
                <a:spcPts val="0"/>
              </a:spcAft>
              <a:buNone/>
            </a:pPr>
            <a:r>
              <a:rPr lang="en" sz="1500">
                <a:solidFill>
                  <a:srgbClr val="4D4D4F"/>
                </a:solidFill>
                <a:latin typeface="Public Sans"/>
                <a:ea typeface="Public Sans"/>
                <a:cs typeface="Public Sans"/>
                <a:sym typeface="Public Sans"/>
              </a:rPr>
              <a:t>Pete Hall &amp; Alisa Simeral</a:t>
            </a:r>
            <a:r>
              <a:rPr lang="en" sz="1500" i="1">
                <a:solidFill>
                  <a:srgbClr val="4D4D4F"/>
                </a:solidFill>
                <a:latin typeface="Public Sans"/>
                <a:ea typeface="Public Sans"/>
                <a:cs typeface="Public Sans"/>
                <a:sym typeface="Public Sans"/>
              </a:rPr>
              <a:t>, Creating a Culture of Reflective Practice</a:t>
            </a:r>
            <a:endParaRPr sz="1500">
              <a:solidFill>
                <a:srgbClr val="4D4D4F"/>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g2edf3ecb708_0_335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sp>
        <p:nvSpPr>
          <p:cNvPr id="1023" name="Google Shape;1023;g2edf3ecb708_0_3355"/>
          <p:cNvSpPr txBox="1"/>
          <p:nvPr/>
        </p:nvSpPr>
        <p:spPr>
          <a:xfrm>
            <a:off x="430050" y="118813"/>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000000"/>
              </a:buClr>
              <a:buSzPts val="3300"/>
              <a:buFont typeface="Calibri"/>
              <a:buNone/>
            </a:pPr>
            <a:r>
              <a:rPr lang="en" sz="2800" b="1" i="0" u="none" strike="noStrike" cap="none">
                <a:solidFill>
                  <a:srgbClr val="351C75"/>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Debriefing</a:t>
            </a:r>
            <a:r>
              <a:rPr lang="en" sz="2800" b="1" i="0" u="none" strike="noStrike" cap="none">
                <a:solidFill>
                  <a:srgbClr val="351C75"/>
                </a:solidFill>
                <a:latin typeface="Public Sans"/>
                <a:ea typeface="Public Sans"/>
                <a:cs typeface="Public Sans"/>
                <a:sym typeface="Public Sans"/>
              </a:rPr>
              <a:t> the Lesson </a:t>
            </a:r>
            <a:r>
              <a:rPr lang="en" sz="2800" b="1">
                <a:solidFill>
                  <a:srgbClr val="351C75"/>
                </a:solidFill>
                <a:latin typeface="Public Sans"/>
                <a:ea typeface="Public Sans"/>
                <a:cs typeface="Public Sans"/>
                <a:sym typeface="Public Sans"/>
              </a:rPr>
              <a:t>Observation</a:t>
            </a:r>
            <a:endParaRPr>
              <a:solidFill>
                <a:srgbClr val="351C75"/>
              </a:solidFill>
            </a:endParaRPr>
          </a:p>
        </p:txBody>
      </p:sp>
      <p:sp>
        <p:nvSpPr>
          <p:cNvPr id="1024" name="Google Shape;1024;g2edf3ecb708_0_3355"/>
          <p:cNvSpPr txBox="1"/>
          <p:nvPr/>
        </p:nvSpPr>
        <p:spPr>
          <a:xfrm>
            <a:off x="430050" y="1029025"/>
            <a:ext cx="8393100" cy="32898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300"/>
              <a:buFont typeface="Arial"/>
              <a:buNone/>
            </a:pPr>
            <a:r>
              <a:rPr lang="en" sz="1800" b="1" i="0" u="none" strike="noStrike" cap="none">
                <a:solidFill>
                  <a:schemeClr val="dk2"/>
                </a:solidFill>
                <a:latin typeface="Public Sans"/>
                <a:ea typeface="Public Sans"/>
                <a:cs typeface="Public Sans"/>
                <a:sym typeface="Public Sans"/>
              </a:rPr>
              <a:t>Table Discussion</a:t>
            </a:r>
            <a:endParaRPr sz="1800">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After scripting lesson video clips and reviewing the lesson observation guidance, what are you noticing about the lesson observation process? </a:t>
            </a:r>
            <a:endParaRPr sz="1800">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2300"/>
              <a:buFont typeface="Arial"/>
              <a:buNone/>
            </a:pPr>
            <a:r>
              <a:rPr lang="en" sz="1800" b="1" i="0" u="none" strike="noStrike" cap="none">
                <a:solidFill>
                  <a:schemeClr val="dk2"/>
                </a:solidFill>
                <a:latin typeface="Public Sans"/>
                <a:ea typeface="Public Sans"/>
                <a:cs typeface="Public Sans"/>
                <a:sym typeface="Public Sans"/>
              </a:rPr>
              <a:t>Whole Group Discussion</a:t>
            </a:r>
            <a:endParaRPr sz="1800">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Char char="●"/>
            </a:pPr>
            <a:r>
              <a:rPr lang="en" sz="1800" i="0" u="none" strike="noStrike" cap="none">
                <a:solidFill>
                  <a:schemeClr val="dk2"/>
                </a:solidFill>
                <a:latin typeface="Public Sans"/>
                <a:ea typeface="Public Sans"/>
                <a:cs typeface="Public Sans"/>
                <a:sym typeface="Public Sans"/>
              </a:rPr>
              <a:t>How </a:t>
            </a:r>
            <a:r>
              <a:rPr lang="en" sz="1800">
                <a:solidFill>
                  <a:schemeClr val="dk2"/>
                </a:solidFill>
                <a:latin typeface="Public Sans"/>
                <a:ea typeface="Public Sans"/>
                <a:cs typeface="Public Sans"/>
                <a:sym typeface="Public Sans"/>
              </a:rPr>
              <a:t>will the lesson observation process benefit students, teachers, and the observer? </a:t>
            </a:r>
            <a:endParaRPr sz="1800">
              <a:solidFill>
                <a:schemeClr val="dk2"/>
              </a:solidFill>
              <a:latin typeface="Public Sans"/>
              <a:ea typeface="Public Sans"/>
              <a:cs typeface="Public Sans"/>
              <a:sym typeface="Public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g279abfe882b_1_1"/>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to the Post-Conference</a:t>
            </a:r>
            <a:endParaRPr/>
          </a:p>
        </p:txBody>
      </p:sp>
      <p:sp>
        <p:nvSpPr>
          <p:cNvPr id="1030" name="Google Shape;1030;g279abfe882b_1_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g279abfe882b_0_50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chemeClr val="lt1"/>
              </a:buClr>
              <a:buSzPts val="1100"/>
              <a:buFont typeface="Public Sans Medium"/>
              <a:buNone/>
            </a:pPr>
            <a:fld id="{00000000-1234-1234-1234-123412341234}" type="slidenum">
              <a:rPr lang="en"/>
              <a:t>62</a:t>
            </a:fld>
            <a:endParaRPr/>
          </a:p>
        </p:txBody>
      </p:sp>
      <p:sp>
        <p:nvSpPr>
          <p:cNvPr id="1036" name="Google Shape;1036;g279abfe882b_0_501"/>
          <p:cNvSpPr txBox="1">
            <a:spLocks noGrp="1"/>
          </p:cNvSpPr>
          <p:nvPr>
            <p:ph type="title"/>
          </p:nvPr>
        </p:nvSpPr>
        <p:spPr>
          <a:xfrm>
            <a:off x="333875" y="577350"/>
            <a:ext cx="8520600" cy="572700"/>
          </a:xfrm>
          <a:prstGeom prst="rect">
            <a:avLst/>
          </a:prstGeom>
          <a:noFill/>
          <a:ln>
            <a:noFill/>
          </a:ln>
        </p:spPr>
        <p:txBody>
          <a:bodyPr spcFirstLastPara="1" wrap="square" lIns="68550" tIns="34275" rIns="68550" bIns="34275" anchor="ctr" anchorCtr="0">
            <a:noAutofit/>
          </a:bodyPr>
          <a:lstStyle/>
          <a:p>
            <a:pPr marL="0" lvl="0" indent="0" algn="l" rtl="0">
              <a:spcBef>
                <a:spcPts val="0"/>
              </a:spcBef>
              <a:spcAft>
                <a:spcPts val="0"/>
              </a:spcAft>
              <a:buSzPts val="2800"/>
              <a:buNone/>
            </a:pPr>
            <a:r>
              <a:rPr lang="en">
                <a:solidFill>
                  <a:schemeClr val="dk1"/>
                </a:solidFill>
              </a:rPr>
              <a:t>The third step of the POP Cycle is always the post-conference.</a:t>
            </a:r>
            <a:endParaRPr sz="3000" b="1">
              <a:latin typeface="Public Sans"/>
              <a:ea typeface="Public Sans"/>
              <a:cs typeface="Public Sans"/>
              <a:sym typeface="Public Sans"/>
            </a:endParaRPr>
          </a:p>
        </p:txBody>
      </p:sp>
      <p:grpSp>
        <p:nvGrpSpPr>
          <p:cNvPr id="1037" name="Google Shape;1037;g279abfe882b_0_501"/>
          <p:cNvGrpSpPr/>
          <p:nvPr/>
        </p:nvGrpSpPr>
        <p:grpSpPr>
          <a:xfrm>
            <a:off x="463551" y="1323325"/>
            <a:ext cx="8261262" cy="3519875"/>
            <a:chOff x="1" y="-22726"/>
            <a:chExt cx="10523900" cy="4693167"/>
          </a:xfrm>
        </p:grpSpPr>
        <p:sp>
          <p:nvSpPr>
            <p:cNvPr id="1038" name="Google Shape;1038;g279abfe882b_0_501"/>
            <p:cNvSpPr/>
            <p:nvPr/>
          </p:nvSpPr>
          <p:spPr>
            <a:xfrm rot="5400000">
              <a:off x="-250731" y="252966"/>
              <a:ext cx="1671600" cy="1170000"/>
            </a:xfrm>
            <a:prstGeom prst="chevron">
              <a:avLst>
                <a:gd name="adj" fmla="val 50000"/>
              </a:avLst>
            </a:prstGeom>
            <a:solidFill>
              <a:srgbClr val="21474D"/>
            </a:solidFill>
            <a:ln w="25400" cap="flat" cmpd="sng">
              <a:solidFill>
                <a:srgbClr val="2C133E"/>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1039" name="Google Shape;1039;g279abfe882b_0_501"/>
            <p:cNvSpPr txBox="1"/>
            <p:nvPr/>
          </p:nvSpPr>
          <p:spPr>
            <a:xfrm>
              <a:off x="1" y="587201"/>
              <a:ext cx="1170000" cy="5016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Purpose</a:t>
              </a:r>
              <a:endParaRPr sz="1050" b="0" i="0" u="none" strike="noStrike" cap="none">
                <a:solidFill>
                  <a:srgbClr val="000000"/>
                </a:solidFill>
                <a:latin typeface="Calibri"/>
                <a:ea typeface="Calibri"/>
                <a:cs typeface="Calibri"/>
                <a:sym typeface="Calibri"/>
              </a:endParaRPr>
            </a:p>
          </p:txBody>
        </p:sp>
        <p:sp>
          <p:nvSpPr>
            <p:cNvPr id="1040" name="Google Shape;1040;g279abfe882b_0_501"/>
            <p:cNvSpPr/>
            <p:nvPr/>
          </p:nvSpPr>
          <p:spPr>
            <a:xfrm rot="5400000">
              <a:off x="5199598" y="-4027432"/>
              <a:ext cx="1286400" cy="9345600"/>
            </a:xfrm>
            <a:prstGeom prst="round2SameRect">
              <a:avLst>
                <a:gd name="adj1" fmla="val 16667"/>
                <a:gd name="adj2" fmla="val 0"/>
              </a:avLst>
            </a:prstGeom>
            <a:solidFill>
              <a:srgbClr val="FFFFFF">
                <a:alpha val="87060"/>
              </a:srgbClr>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1041" name="Google Shape;1041;g279abfe882b_0_501"/>
            <p:cNvSpPr txBox="1"/>
            <p:nvPr/>
          </p:nvSpPr>
          <p:spPr>
            <a:xfrm>
              <a:off x="1231401" y="-22726"/>
              <a:ext cx="9292500" cy="1286400"/>
            </a:xfrm>
            <a:prstGeom prst="rect">
              <a:avLst/>
            </a:prstGeom>
            <a:noFill/>
            <a:ln>
              <a:noFill/>
            </a:ln>
          </p:spPr>
          <p:txBody>
            <a:bodyPr spcFirstLastPara="1" wrap="square" lIns="63975" tIns="5700" rIns="5700" bIns="5700" anchor="ctr" anchorCtr="0">
              <a:noAutofit/>
            </a:bodyPr>
            <a:lstStyle/>
            <a:p>
              <a:pPr marL="42862" marR="0" lvl="1" indent="-4761" algn="l" rtl="0">
                <a:lnSpc>
                  <a:spcPct val="90000"/>
                </a:lnSpc>
                <a:spcBef>
                  <a:spcPts val="0"/>
                </a:spcBef>
                <a:spcAft>
                  <a:spcPts val="0"/>
                </a:spcAft>
                <a:buClr>
                  <a:srgbClr val="000000"/>
                </a:buClr>
                <a:buSzPts val="750"/>
                <a:buFont typeface="Arial"/>
                <a:buNone/>
              </a:pPr>
              <a:endParaRPr sz="1350" b="0" i="0" u="none" strike="noStrike" cap="none">
                <a:solidFill>
                  <a:schemeClr val="dk2"/>
                </a:solidFill>
                <a:latin typeface="Calibri"/>
                <a:ea typeface="Calibri"/>
                <a:cs typeface="Calibri"/>
                <a:sym typeface="Calibri"/>
              </a:endParaRPr>
            </a:p>
            <a:p>
              <a:pPr marL="400050" lvl="0" indent="-314325" algn="l" rtl="0">
                <a:lnSpc>
                  <a:spcPct val="90000"/>
                </a:lnSpc>
                <a:spcBef>
                  <a:spcPts val="0"/>
                </a:spcBef>
                <a:spcAft>
                  <a:spcPts val="0"/>
                </a:spcAft>
                <a:buClr>
                  <a:schemeClr val="dk2"/>
                </a:buClr>
                <a:buSzPts val="1350"/>
                <a:buFont typeface="Public Sans"/>
                <a:buChar char="●"/>
              </a:pPr>
              <a:r>
                <a:rPr lang="en" sz="1350">
                  <a:solidFill>
                    <a:schemeClr val="dk2"/>
                  </a:solidFill>
                  <a:latin typeface="Public Sans"/>
                  <a:ea typeface="Public Sans"/>
                  <a:cs typeface="Public Sans"/>
                  <a:sym typeface="Public Sans"/>
                </a:rPr>
                <a:t>Provide an opportunity for reflection on the areas of reinforcement and refinement from a lesson to inform and improve future practice.</a:t>
              </a:r>
              <a:endParaRPr sz="1350">
                <a:solidFill>
                  <a:schemeClr val="dk2"/>
                </a:solidFill>
                <a:latin typeface="Public Sans"/>
                <a:ea typeface="Public Sans"/>
                <a:cs typeface="Public Sans"/>
                <a:sym typeface="Public Sans"/>
              </a:endParaRPr>
            </a:p>
            <a:p>
              <a:pPr marL="400050" lvl="0" indent="-314325" algn="l" rtl="0">
                <a:lnSpc>
                  <a:spcPct val="90000"/>
                </a:lnSpc>
                <a:spcBef>
                  <a:spcPts val="0"/>
                </a:spcBef>
                <a:spcAft>
                  <a:spcPts val="0"/>
                </a:spcAft>
                <a:buClr>
                  <a:schemeClr val="dk2"/>
                </a:buClr>
                <a:buSzPts val="1350"/>
                <a:buFont typeface="Public Sans"/>
                <a:buChar char="●"/>
              </a:pPr>
              <a:r>
                <a:rPr lang="en" sz="1350">
                  <a:solidFill>
                    <a:schemeClr val="dk2"/>
                  </a:solidFill>
                  <a:latin typeface="Public Sans"/>
                  <a:ea typeface="Public Sans"/>
                  <a:cs typeface="Public Sans"/>
                  <a:sym typeface="Public Sans"/>
                </a:rPr>
                <a:t>Focus on two areas from the rubric (one for reinforcement and one for refinement).</a:t>
              </a:r>
              <a:endParaRPr sz="1350">
                <a:solidFill>
                  <a:schemeClr val="dk2"/>
                </a:solidFill>
                <a:latin typeface="Public Sans"/>
                <a:ea typeface="Public Sans"/>
                <a:cs typeface="Public Sans"/>
                <a:sym typeface="Public Sans"/>
              </a:endParaRPr>
            </a:p>
            <a:p>
              <a:pPr marL="400050" lvl="0" indent="-314325" algn="l" rtl="0">
                <a:lnSpc>
                  <a:spcPct val="90000"/>
                </a:lnSpc>
                <a:spcBef>
                  <a:spcPts val="0"/>
                </a:spcBef>
                <a:spcAft>
                  <a:spcPts val="0"/>
                </a:spcAft>
                <a:buClr>
                  <a:schemeClr val="dk2"/>
                </a:buClr>
                <a:buSzPts val="1350"/>
                <a:buFont typeface="Public Sans"/>
                <a:buChar char="●"/>
              </a:pPr>
              <a:r>
                <a:rPr lang="en" sz="1350">
                  <a:solidFill>
                    <a:schemeClr val="dk2"/>
                  </a:solidFill>
                  <a:latin typeface="Public Sans"/>
                  <a:ea typeface="Public Sans"/>
                  <a:cs typeface="Public Sans"/>
                  <a:sym typeface="Public Sans"/>
                </a:rPr>
                <a:t>Cognitively coach the teacher through the use of reflective questions.</a:t>
              </a:r>
              <a:endParaRPr sz="1350">
                <a:solidFill>
                  <a:schemeClr val="dk2"/>
                </a:solidFill>
                <a:latin typeface="Public Sans"/>
                <a:ea typeface="Public Sans"/>
                <a:cs typeface="Public Sans"/>
                <a:sym typeface="Public Sans"/>
              </a:endParaRPr>
            </a:p>
            <a:p>
              <a:pPr marL="85725" marR="0" lvl="2" indent="-4762" algn="l" rtl="0">
                <a:lnSpc>
                  <a:spcPct val="90000"/>
                </a:lnSpc>
                <a:spcBef>
                  <a:spcPts val="135"/>
                </a:spcBef>
                <a:spcAft>
                  <a:spcPts val="0"/>
                </a:spcAft>
                <a:buClr>
                  <a:srgbClr val="000000"/>
                </a:buClr>
                <a:buSzPts val="750"/>
                <a:buFont typeface="Arial"/>
                <a:buNone/>
              </a:pPr>
              <a:endParaRPr sz="1300">
                <a:solidFill>
                  <a:schemeClr val="dk2"/>
                </a:solidFill>
                <a:latin typeface="Public Sans"/>
                <a:ea typeface="Public Sans"/>
                <a:cs typeface="Public Sans"/>
                <a:sym typeface="Public Sans"/>
              </a:endParaRPr>
            </a:p>
          </p:txBody>
        </p:sp>
        <p:sp>
          <p:nvSpPr>
            <p:cNvPr id="1042" name="Google Shape;1042;g279abfe882b_0_501"/>
            <p:cNvSpPr/>
            <p:nvPr/>
          </p:nvSpPr>
          <p:spPr>
            <a:xfrm rot="5400000">
              <a:off x="-250731" y="1731198"/>
              <a:ext cx="1671600" cy="1170000"/>
            </a:xfrm>
            <a:prstGeom prst="chevron">
              <a:avLst>
                <a:gd name="adj" fmla="val 50000"/>
              </a:avLst>
            </a:prstGeom>
            <a:solidFill>
              <a:srgbClr val="428E9B"/>
            </a:solidFill>
            <a:ln w="25400" cap="flat" cmpd="sng">
              <a:solidFill>
                <a:srgbClr val="133B5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1043" name="Google Shape;1043;g279abfe882b_0_501"/>
            <p:cNvSpPr txBox="1"/>
            <p:nvPr/>
          </p:nvSpPr>
          <p:spPr>
            <a:xfrm>
              <a:off x="1" y="2065433"/>
              <a:ext cx="1170000" cy="5016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Scheduling</a:t>
              </a:r>
              <a:endParaRPr sz="1050" b="0" i="0" u="none" strike="noStrike" cap="none">
                <a:solidFill>
                  <a:srgbClr val="000000"/>
                </a:solidFill>
                <a:latin typeface="Calibri"/>
                <a:ea typeface="Calibri"/>
                <a:cs typeface="Calibri"/>
                <a:sym typeface="Calibri"/>
              </a:endParaRPr>
            </a:p>
          </p:txBody>
        </p:sp>
        <p:sp>
          <p:nvSpPr>
            <p:cNvPr id="1044" name="Google Shape;1044;g279abfe882b_0_501"/>
            <p:cNvSpPr/>
            <p:nvPr/>
          </p:nvSpPr>
          <p:spPr>
            <a:xfrm rot="5400000">
              <a:off x="5199598" y="-2549201"/>
              <a:ext cx="1286400" cy="9345600"/>
            </a:xfrm>
            <a:prstGeom prst="round2SameRect">
              <a:avLst>
                <a:gd name="adj1" fmla="val 16667"/>
                <a:gd name="adj2" fmla="val 0"/>
              </a:avLst>
            </a:prstGeom>
            <a:solidFill>
              <a:srgbClr val="FFFFFF">
                <a:alpha val="87060"/>
              </a:srgbClr>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1045" name="Google Shape;1045;g279abfe882b_0_501"/>
            <p:cNvSpPr txBox="1"/>
            <p:nvPr/>
          </p:nvSpPr>
          <p:spPr>
            <a:xfrm>
              <a:off x="1170064" y="1540207"/>
              <a:ext cx="9264600" cy="1158000"/>
            </a:xfrm>
            <a:prstGeom prst="rect">
              <a:avLst/>
            </a:prstGeom>
            <a:noFill/>
            <a:ln>
              <a:noFill/>
            </a:ln>
          </p:spPr>
          <p:txBody>
            <a:bodyPr spcFirstLastPara="1" wrap="square" lIns="63975" tIns="5700" rIns="5700" bIns="5700" anchor="ctr" anchorCtr="0">
              <a:noAutofit/>
            </a:bodyPr>
            <a:lstStyle/>
            <a:p>
              <a:pPr marL="45720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Should occur within </a:t>
              </a:r>
              <a:r>
                <a:rPr lang="en" sz="1300">
                  <a:solidFill>
                    <a:schemeClr val="dk2"/>
                  </a:solidFill>
                  <a:latin typeface="Public Sans"/>
                  <a:ea typeface="Public Sans"/>
                  <a:cs typeface="Public Sans"/>
                  <a:sym typeface="Public Sans"/>
                </a:rPr>
                <a:t>2-5 days</a:t>
              </a:r>
              <a:r>
                <a:rPr lang="en" sz="1300" b="0" i="0" u="none" strike="noStrike" cap="none">
                  <a:solidFill>
                    <a:schemeClr val="dk2"/>
                  </a:solidFill>
                  <a:latin typeface="Public Sans"/>
                  <a:ea typeface="Public Sans"/>
                  <a:cs typeface="Public Sans"/>
                  <a:sym typeface="Public Sans"/>
                </a:rPr>
                <a:t> of the observed lesson.</a:t>
              </a:r>
              <a:endParaRPr sz="1300">
                <a:solidFill>
                  <a:schemeClr val="dk2"/>
                </a:solidFill>
                <a:latin typeface="Public Sans"/>
                <a:ea typeface="Public Sans"/>
                <a:cs typeface="Public Sans"/>
                <a:sym typeface="Public Sans"/>
              </a:endParaRPr>
            </a:p>
            <a:p>
              <a:pPr marL="45720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The post</a:t>
              </a:r>
              <a:r>
                <a:rPr lang="en" sz="1300">
                  <a:solidFill>
                    <a:schemeClr val="dk2"/>
                  </a:solidFill>
                  <a:latin typeface="Public Sans"/>
                  <a:ea typeface="Public Sans"/>
                  <a:cs typeface="Public Sans"/>
                  <a:sym typeface="Public Sans"/>
                </a:rPr>
                <a:t> </a:t>
              </a:r>
              <a:r>
                <a:rPr lang="en" sz="1300" b="0" i="0" u="none" strike="noStrike" cap="none">
                  <a:solidFill>
                    <a:schemeClr val="dk2"/>
                  </a:solidFill>
                  <a:latin typeface="Public Sans"/>
                  <a:ea typeface="Public Sans"/>
                  <a:cs typeface="Public Sans"/>
                  <a:sym typeface="Public Sans"/>
                </a:rPr>
                <a:t>conference usually lasts 20-30 minutes.</a:t>
              </a:r>
              <a:endParaRPr sz="1300">
                <a:solidFill>
                  <a:schemeClr val="dk2"/>
                </a:solidFill>
                <a:latin typeface="Public Sans"/>
                <a:ea typeface="Public Sans"/>
                <a:cs typeface="Public Sans"/>
                <a:sym typeface="Public Sans"/>
              </a:endParaRPr>
            </a:p>
            <a:p>
              <a:pPr marL="45720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Have the teacher self-rate their lesson and submit prior to the scheduled post-conference</a:t>
              </a:r>
              <a:endParaRPr sz="1300" b="0" i="0" u="none" strike="noStrike" cap="none">
                <a:solidFill>
                  <a:schemeClr val="dk2"/>
                </a:solidFill>
                <a:latin typeface="Public Sans"/>
                <a:ea typeface="Public Sans"/>
                <a:cs typeface="Public Sans"/>
                <a:sym typeface="Public Sans"/>
              </a:endParaRPr>
            </a:p>
          </p:txBody>
        </p:sp>
        <p:sp>
          <p:nvSpPr>
            <p:cNvPr id="1046" name="Google Shape;1046;g279abfe882b_0_501"/>
            <p:cNvSpPr/>
            <p:nvPr/>
          </p:nvSpPr>
          <p:spPr>
            <a:xfrm rot="5400000">
              <a:off x="-250731" y="3209431"/>
              <a:ext cx="1671600" cy="1170000"/>
            </a:xfrm>
            <a:prstGeom prst="chevron">
              <a:avLst>
                <a:gd name="adj" fmla="val 50000"/>
              </a:avLst>
            </a:prstGeom>
            <a:solidFill>
              <a:srgbClr val="BD5633"/>
            </a:solidFill>
            <a:ln w="25400" cap="flat" cmpd="sng">
              <a:solidFill>
                <a:srgbClr val="2C133E"/>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1047" name="Google Shape;1047;g279abfe882b_0_501"/>
            <p:cNvSpPr txBox="1"/>
            <p:nvPr/>
          </p:nvSpPr>
          <p:spPr>
            <a:xfrm>
              <a:off x="1" y="3543666"/>
              <a:ext cx="1170000" cy="5016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Planning</a:t>
              </a:r>
              <a:endParaRPr sz="1050" b="0" i="0" u="none" strike="noStrike" cap="none">
                <a:solidFill>
                  <a:srgbClr val="000000"/>
                </a:solidFill>
                <a:latin typeface="Calibri"/>
                <a:ea typeface="Calibri"/>
                <a:cs typeface="Calibri"/>
                <a:sym typeface="Calibri"/>
              </a:endParaRPr>
            </a:p>
          </p:txBody>
        </p:sp>
        <p:sp>
          <p:nvSpPr>
            <p:cNvPr id="1048" name="Google Shape;1048;g279abfe882b_0_501"/>
            <p:cNvSpPr/>
            <p:nvPr/>
          </p:nvSpPr>
          <p:spPr>
            <a:xfrm rot="5400000">
              <a:off x="4990355" y="-854809"/>
              <a:ext cx="1704900" cy="9345600"/>
            </a:xfrm>
            <a:prstGeom prst="round2SameRect">
              <a:avLst>
                <a:gd name="adj1" fmla="val 16667"/>
                <a:gd name="adj2" fmla="val 0"/>
              </a:avLst>
            </a:prstGeom>
            <a:solidFill>
              <a:srgbClr val="FFFFFF">
                <a:alpha val="87060"/>
              </a:srgbClr>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1049" name="Google Shape;1049;g279abfe882b_0_501"/>
            <p:cNvSpPr txBox="1"/>
            <p:nvPr/>
          </p:nvSpPr>
          <p:spPr>
            <a:xfrm>
              <a:off x="1281338" y="3060241"/>
              <a:ext cx="9153300" cy="1478100"/>
            </a:xfrm>
            <a:prstGeom prst="rect">
              <a:avLst/>
            </a:prstGeom>
            <a:noFill/>
            <a:ln>
              <a:noFill/>
            </a:ln>
          </p:spPr>
          <p:txBody>
            <a:bodyPr spcFirstLastPara="1" wrap="square" lIns="63975" tIns="5700" rIns="5700" bIns="5700" anchor="ctr" anchorCtr="0">
              <a:noAutofit/>
            </a:bodyPr>
            <a:lstStyle/>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Analyze student work samples from the lesson.</a:t>
              </a:r>
              <a:endParaRPr sz="1300">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a:solidFill>
                    <a:schemeClr val="dk2"/>
                  </a:solidFill>
                  <a:latin typeface="Public Sans"/>
                  <a:ea typeface="Public Sans"/>
                  <a:cs typeface="Public Sans"/>
                  <a:sym typeface="Public Sans"/>
                </a:rPr>
                <a:t>Observer c</a:t>
              </a:r>
              <a:r>
                <a:rPr lang="en" sz="1300" b="0" i="0" u="none" strike="noStrike" cap="none">
                  <a:solidFill>
                    <a:schemeClr val="dk2"/>
                  </a:solidFill>
                  <a:latin typeface="Public Sans"/>
                  <a:ea typeface="Public Sans"/>
                  <a:cs typeface="Public Sans"/>
                  <a:sym typeface="Public Sans"/>
                </a:rPr>
                <a:t>ategorizes ev</a:t>
              </a:r>
              <a:r>
                <a:rPr lang="en" sz="1300">
                  <a:solidFill>
                    <a:schemeClr val="dk2"/>
                  </a:solidFill>
                  <a:latin typeface="Public Sans"/>
                  <a:ea typeface="Public Sans"/>
                  <a:cs typeface="Public Sans"/>
                  <a:sym typeface="Public Sans"/>
                </a:rPr>
                <a:t>idence</a:t>
              </a:r>
              <a:r>
                <a:rPr lang="en" sz="1300" b="0" i="0" u="none" strike="noStrike" cap="none">
                  <a:solidFill>
                    <a:schemeClr val="dk2"/>
                  </a:solidFill>
                  <a:latin typeface="Public Sans"/>
                  <a:ea typeface="Public Sans"/>
                  <a:cs typeface="Public Sans"/>
                  <a:sym typeface="Public Sans"/>
                </a:rPr>
                <a:t> and rates the lesson on the Planning, Instruction, and Environment</a:t>
              </a:r>
              <a:r>
                <a:rPr lang="en" sz="1300">
                  <a:solidFill>
                    <a:schemeClr val="dk2"/>
                  </a:solidFill>
                  <a:latin typeface="Public Sans"/>
                  <a:ea typeface="Public Sans"/>
                  <a:cs typeface="Public Sans"/>
                  <a:sym typeface="Public Sans"/>
                </a:rPr>
                <a:t> domains. Evaluator categorizes evidence and rates the teacher on the Professionalism </a:t>
              </a:r>
              <a:r>
                <a:rPr lang="en" sz="1300" b="0" i="0" u="none" strike="noStrike" cap="none">
                  <a:solidFill>
                    <a:schemeClr val="dk2"/>
                  </a:solidFill>
                  <a:latin typeface="Public Sans"/>
                  <a:ea typeface="Public Sans"/>
                  <a:cs typeface="Public Sans"/>
                  <a:sym typeface="Public Sans"/>
                </a:rPr>
                <a:t>domain.</a:t>
              </a:r>
              <a:endParaRPr sz="1300">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Review teacher self-ratings.</a:t>
              </a:r>
              <a:endParaRPr sz="1300">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Develop a post</a:t>
              </a:r>
              <a:r>
                <a:rPr lang="en" sz="1300">
                  <a:solidFill>
                    <a:schemeClr val="dk2"/>
                  </a:solidFill>
                  <a:latin typeface="Public Sans"/>
                  <a:ea typeface="Public Sans"/>
                  <a:cs typeface="Public Sans"/>
                  <a:sym typeface="Public Sans"/>
                </a:rPr>
                <a:t> </a:t>
              </a:r>
              <a:r>
                <a:rPr lang="en" sz="1300" b="0" i="0" u="none" strike="noStrike" cap="none">
                  <a:solidFill>
                    <a:schemeClr val="dk2"/>
                  </a:solidFill>
                  <a:latin typeface="Public Sans"/>
                  <a:ea typeface="Public Sans"/>
                  <a:cs typeface="Public Sans"/>
                  <a:sym typeface="Public Sans"/>
                </a:rPr>
                <a:t>conference plan for the </a:t>
              </a:r>
              <a:r>
                <a:rPr lang="en" sz="1300">
                  <a:solidFill>
                    <a:schemeClr val="dk2"/>
                  </a:solidFill>
                  <a:latin typeface="Public Sans"/>
                  <a:ea typeface="Public Sans"/>
                  <a:cs typeface="Public Sans"/>
                  <a:sym typeface="Public Sans"/>
                </a:rPr>
                <a:t>lesson</a:t>
              </a:r>
              <a:r>
                <a:rPr lang="en" sz="1300" b="0" i="0" u="none" strike="noStrike" cap="none">
                  <a:solidFill>
                    <a:schemeClr val="dk2"/>
                  </a:solidFill>
                  <a:latin typeface="Public Sans"/>
                  <a:ea typeface="Public Sans"/>
                  <a:cs typeface="Public Sans"/>
                  <a:sym typeface="Public Sans"/>
                </a:rPr>
                <a:t>.</a:t>
              </a:r>
              <a:endParaRPr sz="1300">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Prepare any documents the teacher will need to sign.</a:t>
              </a:r>
              <a:endParaRPr sz="1300" b="0" i="0" u="none" strike="noStrike" cap="none">
                <a:solidFill>
                  <a:schemeClr val="dk2"/>
                </a:solidFill>
                <a:latin typeface="Public Sans"/>
                <a:ea typeface="Public Sans"/>
                <a:cs typeface="Public Sans"/>
                <a:sym typeface="Public Sans"/>
              </a:endParaRPr>
            </a:p>
          </p:txBody>
        </p:sp>
      </p:grpSp>
      <p:sp>
        <p:nvSpPr>
          <p:cNvPr id="1050" name="Google Shape;1050;g279abfe882b_0_501"/>
          <p:cNvSpPr txBox="1"/>
          <p:nvPr/>
        </p:nvSpPr>
        <p:spPr>
          <a:xfrm>
            <a:off x="6973122" y="10475"/>
            <a:ext cx="2170528"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dirty="0">
                <a:solidFill>
                  <a:srgbClr val="FFFFFF"/>
                </a:solidFill>
                <a:latin typeface="Public Sans"/>
                <a:ea typeface="Public Sans"/>
                <a:cs typeface="Public Sans"/>
                <a:sym typeface="Public Sans"/>
              </a:rPr>
              <a:t>Participant Guide, p. </a:t>
            </a:r>
            <a:r>
              <a:rPr lang="en" dirty="0" smtClean="0">
                <a:solidFill>
                  <a:srgbClr val="FFFFFF"/>
                </a:solidFill>
                <a:latin typeface="Public Sans"/>
                <a:ea typeface="Public Sans"/>
                <a:cs typeface="Public Sans"/>
                <a:sym typeface="Public Sans"/>
              </a:rPr>
              <a:t>27</a:t>
            </a:r>
            <a:endParaRPr i="0" u="none" strike="noStrike" cap="none" dirty="0">
              <a:solidFill>
                <a:srgbClr val="FFFFFF"/>
              </a:solidFill>
              <a:latin typeface="Public Sans"/>
              <a:ea typeface="Public Sans"/>
              <a:cs typeface="Public Sans"/>
              <a:sym typeface="Public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279ae4d22a8_0_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post-conference consists of 4 elements. </a:t>
            </a:r>
            <a:endParaRPr/>
          </a:p>
        </p:txBody>
      </p:sp>
      <p:sp>
        <p:nvSpPr>
          <p:cNvPr id="1056" name="Google Shape;1056;g279ae4d22a8_0_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63</a:t>
            </a:fld>
            <a:endParaRPr/>
          </a:p>
        </p:txBody>
      </p:sp>
      <p:pic>
        <p:nvPicPr>
          <p:cNvPr id="1057" name="Google Shape;1057;g279ae4d22a8_0_6"/>
          <p:cNvPicPr preferRelativeResize="0"/>
          <p:nvPr/>
        </p:nvPicPr>
        <p:blipFill>
          <a:blip r:embed="rId3">
            <a:alphaModFix/>
          </a:blip>
          <a:stretch>
            <a:fillRect/>
          </a:stretch>
        </p:blipFill>
        <p:spPr>
          <a:xfrm>
            <a:off x="791950" y="1170125"/>
            <a:ext cx="7560112" cy="3164976"/>
          </a:xfrm>
          <a:prstGeom prst="rect">
            <a:avLst/>
          </a:prstGeom>
          <a:noFill/>
          <a:ln>
            <a:noFill/>
          </a:ln>
        </p:spPr>
      </p:pic>
      <p:sp>
        <p:nvSpPr>
          <p:cNvPr id="1058" name="Google Shape;1058;g279ae4d22a8_0_6"/>
          <p:cNvSpPr txBox="1"/>
          <p:nvPr/>
        </p:nvSpPr>
        <p:spPr>
          <a:xfrm>
            <a:off x="7025749" y="10475"/>
            <a:ext cx="2117875"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dirty="0">
                <a:solidFill>
                  <a:srgbClr val="FFFFFF"/>
                </a:solidFill>
                <a:latin typeface="Public Sans"/>
                <a:ea typeface="Public Sans"/>
                <a:cs typeface="Public Sans"/>
                <a:sym typeface="Public Sans"/>
              </a:rPr>
              <a:t>Participant Guide, p. </a:t>
            </a:r>
            <a:r>
              <a:rPr lang="en" dirty="0" smtClean="0">
                <a:solidFill>
                  <a:srgbClr val="FFFFFF"/>
                </a:solidFill>
                <a:latin typeface="Public Sans"/>
                <a:ea typeface="Public Sans"/>
                <a:cs typeface="Public Sans"/>
                <a:sym typeface="Public Sans"/>
              </a:rPr>
              <a:t>27</a:t>
            </a:r>
            <a:r>
              <a:rPr lang="en" i="0" u="none" strike="noStrike" cap="none" dirty="0" smtClean="0">
                <a:solidFill>
                  <a:srgbClr val="FFFFFF"/>
                </a:solidFill>
                <a:latin typeface="Public Sans"/>
                <a:ea typeface="Public Sans"/>
                <a:cs typeface="Public Sans"/>
                <a:sym typeface="Public Sans"/>
              </a:rPr>
              <a:t> </a:t>
            </a:r>
            <a:endParaRPr i="0" u="none" strike="noStrike" cap="none" dirty="0">
              <a:solidFill>
                <a:srgbClr val="FFFFFF"/>
              </a:solidFill>
              <a:latin typeface="Public Sans"/>
              <a:ea typeface="Public Sans"/>
              <a:cs typeface="Public Sans"/>
              <a:sym typeface="Public Sans"/>
            </a:endParaRPr>
          </a:p>
        </p:txBody>
      </p:sp>
      <p:sp>
        <p:nvSpPr>
          <p:cNvPr id="1059" name="Google Shape;1059;g279ae4d22a8_0_6"/>
          <p:cNvSpPr/>
          <p:nvPr/>
        </p:nvSpPr>
        <p:spPr>
          <a:xfrm>
            <a:off x="1389000" y="4487500"/>
            <a:ext cx="6366000" cy="572700"/>
          </a:xfrm>
          <a:prstGeom prst="rect">
            <a:avLst/>
          </a:prstGeom>
          <a:solidFill>
            <a:srgbClr val="C44B27"/>
          </a:solidFill>
          <a:ln w="25400" cap="flat" cmpd="sng">
            <a:solidFill>
              <a:srgbClr val="184369"/>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a:solidFill>
                  <a:srgbClr val="FFFFFF"/>
                </a:solidFill>
                <a:latin typeface="Public Sans"/>
                <a:ea typeface="Public Sans"/>
                <a:cs typeface="Public Sans"/>
                <a:sym typeface="Public Sans"/>
              </a:rPr>
              <a:t>Why do you think ratings are shared at the end of the post-conference rather than at the beginning?</a:t>
            </a:r>
            <a:endParaRPr sz="1800" i="0" u="none" strike="noStrike" cap="none">
              <a:solidFill>
                <a:srgbClr val="000000"/>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g279ae4d22a8_0_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3B1A53"/>
                </a:solidFill>
              </a:rPr>
              <a:t>Examining the English I Post-Conference Plan</a:t>
            </a:r>
            <a:endParaRPr/>
          </a:p>
        </p:txBody>
      </p:sp>
      <p:sp>
        <p:nvSpPr>
          <p:cNvPr id="1065" name="Google Shape;1065;g279ae4d22a8_0_36"/>
          <p:cNvSpPr txBox="1">
            <a:spLocks noGrp="1"/>
          </p:cNvSpPr>
          <p:nvPr>
            <p:ph type="body" idx="1"/>
          </p:nvPr>
        </p:nvSpPr>
        <p:spPr>
          <a:xfrm>
            <a:off x="311700" y="1152875"/>
            <a:ext cx="4669200" cy="318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D4D4F"/>
              </a:buClr>
              <a:buSzPts val="1800"/>
              <a:buChar char="●"/>
            </a:pPr>
            <a:r>
              <a:rPr lang="en">
                <a:solidFill>
                  <a:srgbClr val="4D4D4F"/>
                </a:solidFill>
              </a:rPr>
              <a:t>Review the post-conference plan for the English I lesson.</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Take note of the reinforcement and refinement areas and the specific indicator</a:t>
            </a:r>
            <a:r>
              <a:rPr lang="en"/>
              <a:t>s and </a:t>
            </a:r>
            <a:r>
              <a:rPr lang="en">
                <a:solidFill>
                  <a:srgbClr val="4D4D4F"/>
                </a:solidFill>
              </a:rPr>
              <a:t>descriptors the </a:t>
            </a:r>
            <a:r>
              <a:rPr lang="en"/>
              <a:t>observer has identified</a:t>
            </a:r>
            <a:r>
              <a:rPr lang="en">
                <a:solidFill>
                  <a:srgbClr val="4D4D4F"/>
                </a:solidFill>
              </a:rPr>
              <a:t>.</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Review the questions the </a:t>
            </a:r>
            <a:r>
              <a:rPr lang="en"/>
              <a:t>observer has</a:t>
            </a:r>
            <a:r>
              <a:rPr lang="en">
                <a:solidFill>
                  <a:srgbClr val="4D4D4F"/>
                </a:solidFill>
              </a:rPr>
              <a:t> developed to guide the teacher’s reflection.</a:t>
            </a:r>
            <a:endParaRPr>
              <a:solidFill>
                <a:srgbClr val="4D4D4F"/>
              </a:solidFill>
            </a:endParaRPr>
          </a:p>
          <a:p>
            <a:pPr marL="0" lvl="0" indent="0" algn="l" rtl="0">
              <a:spcBef>
                <a:spcPts val="1000"/>
              </a:spcBef>
              <a:spcAft>
                <a:spcPts val="0"/>
              </a:spcAft>
              <a:buNone/>
            </a:pPr>
            <a:endParaRPr/>
          </a:p>
        </p:txBody>
      </p:sp>
      <p:sp>
        <p:nvSpPr>
          <p:cNvPr id="1066" name="Google Shape;1066;g279ae4d22a8_0_3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a:p>
        </p:txBody>
      </p:sp>
      <p:sp>
        <p:nvSpPr>
          <p:cNvPr id="1067" name="Google Shape;1067;g279ae4d22a8_0_3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a:p>
        </p:txBody>
      </p:sp>
      <p:sp>
        <p:nvSpPr>
          <p:cNvPr id="1068" name="Google Shape;1068;g279ae4d22a8_0_3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64</a:t>
            </a:fld>
            <a:endParaRPr/>
          </a:p>
        </p:txBody>
      </p:sp>
      <p:pic>
        <p:nvPicPr>
          <p:cNvPr id="1069" name="Google Shape;1069;g279ae4d22a8_0_36"/>
          <p:cNvPicPr preferRelativeResize="0"/>
          <p:nvPr/>
        </p:nvPicPr>
        <p:blipFill>
          <a:blip r:embed="rId3">
            <a:alphaModFix/>
          </a:blip>
          <a:stretch>
            <a:fillRect/>
          </a:stretch>
        </p:blipFill>
        <p:spPr>
          <a:xfrm>
            <a:off x="5534450" y="1017725"/>
            <a:ext cx="2830822" cy="3317375"/>
          </a:xfrm>
          <a:prstGeom prst="rect">
            <a:avLst/>
          </a:prstGeom>
          <a:noFill/>
          <a:ln>
            <a:noFill/>
          </a:ln>
        </p:spPr>
      </p:pic>
      <p:sp>
        <p:nvSpPr>
          <p:cNvPr id="1070" name="Google Shape;1070;g279ae4d22a8_0_36"/>
          <p:cNvSpPr txBox="1"/>
          <p:nvPr/>
        </p:nvSpPr>
        <p:spPr>
          <a:xfrm>
            <a:off x="6740625" y="10475"/>
            <a:ext cx="24030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28-29</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g279abfe882b_0_75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65</a:t>
            </a:fld>
            <a:endParaRPr/>
          </a:p>
        </p:txBody>
      </p:sp>
      <p:sp>
        <p:nvSpPr>
          <p:cNvPr id="1076" name="Google Shape;1076;g279abfe882b_0_756"/>
          <p:cNvSpPr txBox="1">
            <a:spLocks noGrp="1"/>
          </p:cNvSpPr>
          <p:nvPr>
            <p:ph type="title"/>
          </p:nvPr>
        </p:nvSpPr>
        <p:spPr>
          <a:xfrm>
            <a:off x="327225" y="186200"/>
            <a:ext cx="8221200" cy="8106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800"/>
              <a:buNone/>
            </a:pPr>
            <a:r>
              <a:rPr lang="en"/>
              <a:t> English I Post-Conference Information</a:t>
            </a:r>
            <a:endParaRPr/>
          </a:p>
        </p:txBody>
      </p:sp>
      <p:sp>
        <p:nvSpPr>
          <p:cNvPr id="1077" name="Google Shape;1077;g279abfe882b_0_756"/>
          <p:cNvSpPr txBox="1"/>
          <p:nvPr/>
        </p:nvSpPr>
        <p:spPr>
          <a:xfrm>
            <a:off x="327225" y="1178475"/>
            <a:ext cx="5169000" cy="3368700"/>
          </a:xfrm>
          <a:prstGeom prst="rect">
            <a:avLst/>
          </a:prstGeom>
          <a:noFill/>
          <a:ln>
            <a:noFill/>
          </a:ln>
        </p:spPr>
        <p:txBody>
          <a:bodyPr spcFirstLastPara="1" wrap="square" lIns="68550" tIns="34275" rIns="68550" bIns="34275" anchor="t" anchorCtr="0">
            <a:normAutofit lnSpcReduction="10000"/>
          </a:bodyPr>
          <a:lstStyle/>
          <a:p>
            <a:pPr marL="85725" marR="0" lvl="0" indent="0" algn="l" rtl="0">
              <a:lnSpc>
                <a:spcPct val="100000"/>
              </a:lnSpc>
              <a:spcBef>
                <a:spcPts val="0"/>
              </a:spcBef>
              <a:spcAft>
                <a:spcPts val="0"/>
              </a:spcAft>
              <a:buClr>
                <a:srgbClr val="000000"/>
              </a:buClr>
              <a:buSzPts val="2000"/>
              <a:buFont typeface="Arial"/>
              <a:buNone/>
            </a:pPr>
            <a:r>
              <a:rPr lang="en" sz="1800" b="1" i="0" u="none" strike="noStrike" cap="none">
                <a:solidFill>
                  <a:schemeClr val="dk2"/>
                </a:solidFill>
                <a:latin typeface="Public Sans"/>
                <a:ea typeface="Public Sans"/>
                <a:cs typeface="Public Sans"/>
                <a:sym typeface="Public Sans"/>
              </a:rPr>
              <a:t>Topic: </a:t>
            </a:r>
            <a:r>
              <a:rPr lang="en" sz="1800">
                <a:solidFill>
                  <a:schemeClr val="dk2"/>
                </a:solidFill>
                <a:latin typeface="Public Sans"/>
                <a:ea typeface="Public Sans"/>
                <a:cs typeface="Public Sans"/>
                <a:sym typeface="Public Sans"/>
              </a:rPr>
              <a:t>Lesson Reflection and Feedback </a:t>
            </a:r>
            <a:r>
              <a:rPr lang="en" sz="1800" i="0" u="none" strike="noStrike" cap="none">
                <a:solidFill>
                  <a:schemeClr val="dk2"/>
                </a:solidFill>
                <a:latin typeface="Public Sans"/>
                <a:ea typeface="Public Sans"/>
                <a:cs typeface="Public Sans"/>
                <a:sym typeface="Public Sans"/>
              </a:rPr>
              <a:t> </a:t>
            </a:r>
            <a:endParaRPr sz="1800">
              <a:solidFill>
                <a:schemeClr val="dk2"/>
              </a:solidFill>
              <a:latin typeface="Public Sans"/>
              <a:ea typeface="Public Sans"/>
              <a:cs typeface="Public Sans"/>
              <a:sym typeface="Public Sans"/>
            </a:endParaRPr>
          </a:p>
          <a:p>
            <a:pPr marL="85725" marR="0" lvl="0" indent="0" algn="l" rtl="0">
              <a:lnSpc>
                <a:spcPct val="100000"/>
              </a:lnSpc>
              <a:spcBef>
                <a:spcPts val="1000"/>
              </a:spcBef>
              <a:spcAft>
                <a:spcPts val="0"/>
              </a:spcAft>
              <a:buClr>
                <a:srgbClr val="000000"/>
              </a:buClr>
              <a:buSzPts val="2000"/>
              <a:buFont typeface="Arial"/>
              <a:buNone/>
            </a:pPr>
            <a:r>
              <a:rPr lang="en" sz="1800" b="1" i="0" u="none" strike="noStrike" cap="none">
                <a:solidFill>
                  <a:schemeClr val="dk2"/>
                </a:solidFill>
                <a:latin typeface="Public Sans"/>
                <a:ea typeface="Public Sans"/>
                <a:cs typeface="Public Sans"/>
                <a:sym typeface="Public Sans"/>
              </a:rPr>
              <a:t>Grade Level</a:t>
            </a:r>
            <a:r>
              <a:rPr lang="en" sz="1800" b="1">
                <a:solidFill>
                  <a:schemeClr val="dk2"/>
                </a:solidFill>
                <a:latin typeface="Public Sans"/>
                <a:ea typeface="Public Sans"/>
                <a:cs typeface="Public Sans"/>
                <a:sym typeface="Public Sans"/>
              </a:rPr>
              <a:t>: </a:t>
            </a:r>
            <a:r>
              <a:rPr lang="en" sz="1800">
                <a:solidFill>
                  <a:schemeClr val="dk2"/>
                </a:solidFill>
                <a:latin typeface="Public Sans"/>
                <a:ea typeface="Public Sans"/>
                <a:cs typeface="Public Sans"/>
                <a:sym typeface="Public Sans"/>
              </a:rPr>
              <a:t>8th </a:t>
            </a:r>
            <a:r>
              <a:rPr lang="en" sz="1800" b="1" i="0" u="none" strike="noStrike" cap="none">
                <a:solidFill>
                  <a:schemeClr val="dk2"/>
                </a:solidFill>
                <a:latin typeface="Public Sans"/>
                <a:ea typeface="Public Sans"/>
                <a:cs typeface="Public Sans"/>
                <a:sym typeface="Public Sans"/>
              </a:rPr>
              <a:t> </a:t>
            </a:r>
            <a:endParaRPr sz="1800" b="1" i="0" u="none" strike="noStrike" cap="none">
              <a:solidFill>
                <a:schemeClr val="dk2"/>
              </a:solidFill>
              <a:latin typeface="Public Sans"/>
              <a:ea typeface="Public Sans"/>
              <a:cs typeface="Public Sans"/>
              <a:sym typeface="Public Sans"/>
            </a:endParaRPr>
          </a:p>
          <a:p>
            <a:pPr marL="85725" marR="0" lvl="0" indent="0" algn="l" rtl="0">
              <a:lnSpc>
                <a:spcPct val="100000"/>
              </a:lnSpc>
              <a:spcBef>
                <a:spcPts val="1000"/>
              </a:spcBef>
              <a:spcAft>
                <a:spcPts val="0"/>
              </a:spcAft>
              <a:buClr>
                <a:srgbClr val="000000"/>
              </a:buClr>
              <a:buSzPts val="2000"/>
              <a:buFont typeface="Arial"/>
              <a:buNone/>
            </a:pPr>
            <a:r>
              <a:rPr lang="en" sz="1800" b="1" i="0" u="none" strike="noStrike" cap="none">
                <a:solidFill>
                  <a:schemeClr val="dk2"/>
                </a:solidFill>
                <a:latin typeface="Public Sans"/>
                <a:ea typeface="Public Sans"/>
                <a:cs typeface="Public Sans"/>
                <a:sym typeface="Public Sans"/>
              </a:rPr>
              <a:t>Content: </a:t>
            </a:r>
            <a:r>
              <a:rPr lang="en" sz="1800">
                <a:solidFill>
                  <a:schemeClr val="dk2"/>
                </a:solidFill>
                <a:latin typeface="Public Sans"/>
                <a:ea typeface="Public Sans"/>
                <a:cs typeface="Public Sans"/>
                <a:sym typeface="Public Sans"/>
              </a:rPr>
              <a:t>English I</a:t>
            </a:r>
            <a:endParaRPr sz="1800">
              <a:solidFill>
                <a:schemeClr val="dk2"/>
              </a:solidFill>
              <a:latin typeface="Public Sans"/>
              <a:ea typeface="Public Sans"/>
              <a:cs typeface="Public Sans"/>
              <a:sym typeface="Public Sans"/>
            </a:endParaRPr>
          </a:p>
          <a:p>
            <a:pPr marL="85725" marR="0" lvl="0" indent="0" algn="l" rtl="0">
              <a:lnSpc>
                <a:spcPct val="100000"/>
              </a:lnSpc>
              <a:spcBef>
                <a:spcPts val="1000"/>
              </a:spcBef>
              <a:spcAft>
                <a:spcPts val="0"/>
              </a:spcAft>
              <a:buClr>
                <a:srgbClr val="000000"/>
              </a:buClr>
              <a:buSzPts val="2000"/>
              <a:buFont typeface="Arial"/>
              <a:buNone/>
            </a:pPr>
            <a:r>
              <a:rPr lang="en" sz="1800" b="1">
                <a:solidFill>
                  <a:schemeClr val="dk2"/>
                </a:solidFill>
                <a:latin typeface="Public Sans"/>
                <a:ea typeface="Public Sans"/>
                <a:cs typeface="Public Sans"/>
                <a:sym typeface="Public Sans"/>
              </a:rPr>
              <a:t>Curriculum: </a:t>
            </a:r>
            <a:r>
              <a:rPr lang="en" sz="1800">
                <a:solidFill>
                  <a:schemeClr val="dk2"/>
                </a:solidFill>
                <a:latin typeface="Public Sans"/>
                <a:ea typeface="Public Sans"/>
                <a:cs typeface="Public Sans"/>
                <a:sym typeface="Public Sans"/>
              </a:rPr>
              <a:t>LA ELA Guidebooks</a:t>
            </a:r>
            <a:endParaRPr sz="1800">
              <a:solidFill>
                <a:schemeClr val="dk2"/>
              </a:solidFill>
              <a:latin typeface="Public Sans"/>
              <a:ea typeface="Public Sans"/>
              <a:cs typeface="Public Sans"/>
              <a:sym typeface="Public Sans"/>
            </a:endParaRPr>
          </a:p>
          <a:p>
            <a:pPr marL="85725" marR="0" lvl="0" indent="0" algn="l" rtl="0">
              <a:lnSpc>
                <a:spcPct val="100000"/>
              </a:lnSpc>
              <a:spcBef>
                <a:spcPts val="1000"/>
              </a:spcBef>
              <a:spcAft>
                <a:spcPts val="0"/>
              </a:spcAft>
              <a:buClr>
                <a:srgbClr val="000000"/>
              </a:buClr>
              <a:buSzPts val="2000"/>
              <a:buFont typeface="Arial"/>
              <a:buNone/>
            </a:pPr>
            <a:r>
              <a:rPr lang="en" sz="1800" b="1" i="0" u="none" strike="noStrike" cap="none">
                <a:solidFill>
                  <a:schemeClr val="dk2"/>
                </a:solidFill>
                <a:latin typeface="Public Sans"/>
                <a:ea typeface="Public Sans"/>
                <a:cs typeface="Public Sans"/>
                <a:sym typeface="Public Sans"/>
              </a:rPr>
              <a:t>School: </a:t>
            </a:r>
            <a:r>
              <a:rPr lang="en" sz="1800" i="0" u="none" strike="noStrike" cap="none">
                <a:solidFill>
                  <a:schemeClr val="dk2"/>
                </a:solidFill>
                <a:latin typeface="Public Sans"/>
                <a:ea typeface="Public Sans"/>
                <a:cs typeface="Public Sans"/>
                <a:sym typeface="Public Sans"/>
              </a:rPr>
              <a:t>Worley Middle, Jefferson Parish</a:t>
            </a:r>
            <a:endParaRPr sz="1800">
              <a:solidFill>
                <a:schemeClr val="dk2"/>
              </a:solidFill>
              <a:latin typeface="Public Sans"/>
              <a:ea typeface="Public Sans"/>
              <a:cs typeface="Public Sans"/>
              <a:sym typeface="Public Sans"/>
            </a:endParaRPr>
          </a:p>
          <a:p>
            <a:pPr marL="85725" marR="0" lvl="0" indent="0" algn="l" rtl="0">
              <a:lnSpc>
                <a:spcPct val="100000"/>
              </a:lnSpc>
              <a:spcBef>
                <a:spcPts val="1000"/>
              </a:spcBef>
              <a:spcAft>
                <a:spcPts val="0"/>
              </a:spcAft>
              <a:buClr>
                <a:srgbClr val="000000"/>
              </a:buClr>
              <a:buSzPts val="2000"/>
              <a:buFont typeface="Arial"/>
              <a:buNone/>
            </a:pPr>
            <a:r>
              <a:rPr lang="en" sz="1800" b="1" i="0" u="none" strike="noStrike" cap="none">
                <a:solidFill>
                  <a:schemeClr val="dk2"/>
                </a:solidFill>
                <a:latin typeface="Public Sans"/>
                <a:ea typeface="Public Sans"/>
                <a:cs typeface="Public Sans"/>
                <a:sym typeface="Public Sans"/>
              </a:rPr>
              <a:t>Lesson Time:</a:t>
            </a:r>
            <a:r>
              <a:rPr lang="en" sz="1800" i="0" u="none" strike="noStrike" cap="none">
                <a:solidFill>
                  <a:schemeClr val="dk2"/>
                </a:solidFill>
                <a:latin typeface="Public Sans"/>
                <a:ea typeface="Public Sans"/>
                <a:cs typeface="Public Sans"/>
                <a:sym typeface="Public Sans"/>
              </a:rPr>
              <a:t> </a:t>
            </a:r>
            <a:r>
              <a:rPr lang="en" sz="1800">
                <a:solidFill>
                  <a:schemeClr val="dk2"/>
                </a:solidFill>
                <a:latin typeface="Public Sans"/>
                <a:ea typeface="Public Sans"/>
                <a:cs typeface="Public Sans"/>
                <a:sym typeface="Public Sans"/>
              </a:rPr>
              <a:t>22</a:t>
            </a:r>
            <a:r>
              <a:rPr lang="en" sz="1800" i="0" u="none" strike="noStrike" cap="none">
                <a:solidFill>
                  <a:schemeClr val="dk2"/>
                </a:solidFill>
                <a:latin typeface="Public Sans"/>
                <a:ea typeface="Public Sans"/>
                <a:cs typeface="Public Sans"/>
                <a:sym typeface="Public Sans"/>
              </a:rPr>
              <a:t> minutes (edited)</a:t>
            </a:r>
            <a:endParaRPr sz="1800">
              <a:solidFill>
                <a:schemeClr val="dk2"/>
              </a:solidFill>
              <a:latin typeface="Public Sans"/>
              <a:ea typeface="Public Sans"/>
              <a:cs typeface="Public Sans"/>
              <a:sym typeface="Public Sans"/>
            </a:endParaRPr>
          </a:p>
          <a:p>
            <a:pPr marL="85725" marR="0" lvl="0" indent="0" algn="l" rtl="0">
              <a:lnSpc>
                <a:spcPct val="100000"/>
              </a:lnSpc>
              <a:spcBef>
                <a:spcPts val="1000"/>
              </a:spcBef>
              <a:spcAft>
                <a:spcPts val="1000"/>
              </a:spcAft>
              <a:buClr>
                <a:srgbClr val="000000"/>
              </a:buClr>
              <a:buSzPts val="2000"/>
              <a:buFont typeface="Arial"/>
              <a:buNone/>
            </a:pPr>
            <a:r>
              <a:rPr lang="en" sz="1800" b="1" i="0" u="none" strike="noStrike" cap="none">
                <a:solidFill>
                  <a:schemeClr val="dk2"/>
                </a:solidFill>
                <a:latin typeface="Public Sans"/>
                <a:ea typeface="Public Sans"/>
                <a:cs typeface="Public Sans"/>
                <a:sym typeface="Public Sans"/>
              </a:rPr>
              <a:t>Additional Notes: </a:t>
            </a:r>
            <a:r>
              <a:rPr lang="en" sz="1800" i="0" u="none" strike="noStrike" cap="none">
                <a:solidFill>
                  <a:schemeClr val="dk2"/>
                </a:solidFill>
                <a:latin typeface="Public Sans"/>
                <a:ea typeface="Public Sans"/>
                <a:cs typeface="Public Sans"/>
                <a:sym typeface="Public Sans"/>
              </a:rPr>
              <a:t>This lesson was recorded mid-year. Students are preparing for the culminating task.  </a:t>
            </a:r>
            <a:endParaRPr sz="1800">
              <a:solidFill>
                <a:schemeClr val="dk2"/>
              </a:solidFill>
              <a:latin typeface="Public Sans"/>
              <a:ea typeface="Public Sans"/>
              <a:cs typeface="Public Sans"/>
              <a:sym typeface="Public Sans"/>
            </a:endParaRPr>
          </a:p>
        </p:txBody>
      </p:sp>
      <p:sp>
        <p:nvSpPr>
          <p:cNvPr id="1078" name="Google Shape;1078;g279abfe882b_0_756"/>
          <p:cNvSpPr txBox="1"/>
          <p:nvPr/>
        </p:nvSpPr>
        <p:spPr>
          <a:xfrm>
            <a:off x="6642475" y="10475"/>
            <a:ext cx="25014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28-29</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pic>
        <p:nvPicPr>
          <p:cNvPr id="1079" name="Google Shape;1079;g279abfe882b_0_756" title="8. LER Teacher Training_Clip 8_English I Post-Conference.mp4">
            <a:hlinkClick r:id="rId3"/>
          </p:cNvPr>
          <p:cNvPicPr preferRelativeResize="0"/>
          <p:nvPr/>
        </p:nvPicPr>
        <p:blipFill>
          <a:blip r:embed="rId4">
            <a:alphaModFix/>
          </a:blip>
          <a:stretch>
            <a:fillRect/>
          </a:stretch>
        </p:blipFill>
        <p:spPr>
          <a:xfrm>
            <a:off x="5371234" y="1562016"/>
            <a:ext cx="3495377" cy="19574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9"/>
                                        </p:tgtEl>
                                        <p:attrNameLst>
                                          <p:attrName>style.visibility</p:attrName>
                                        </p:attrNameLst>
                                      </p:cBhvr>
                                      <p:to>
                                        <p:strVal val="visible"/>
                                      </p:to>
                                    </p:set>
                                    <p:animEffect transition="in" filter="fade">
                                      <p:cBhvr>
                                        <p:cTn id="7" dur="1000"/>
                                        <p:tgtEl>
                                          <p:spTgt spid="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279abfe882b_0_82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66</a:t>
            </a:fld>
            <a:endParaRPr/>
          </a:p>
        </p:txBody>
      </p:sp>
      <p:sp>
        <p:nvSpPr>
          <p:cNvPr id="1085" name="Google Shape;1085;g279abfe882b_0_822"/>
          <p:cNvSpPr txBox="1"/>
          <p:nvPr/>
        </p:nvSpPr>
        <p:spPr>
          <a:xfrm>
            <a:off x="568798" y="186209"/>
            <a:ext cx="80064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4400"/>
              <a:buFont typeface="Calibri"/>
              <a:buNone/>
            </a:pPr>
            <a:r>
              <a:rPr lang="en" sz="2800" b="1" i="0" u="none" strike="noStrike" cap="none">
                <a:solidFill>
                  <a:schemeClr val="dk1"/>
                </a:solidFill>
                <a:latin typeface="Public Sans"/>
                <a:ea typeface="Public Sans"/>
                <a:cs typeface="Public Sans"/>
                <a:sym typeface="Public Sans"/>
              </a:rPr>
              <a:t>Post-Conference Analysis</a:t>
            </a:r>
            <a:endParaRPr>
              <a:solidFill>
                <a:schemeClr val="dk1"/>
              </a:solidFill>
              <a:latin typeface="Public Sans"/>
              <a:ea typeface="Public Sans"/>
              <a:cs typeface="Public Sans"/>
              <a:sym typeface="Public Sans"/>
            </a:endParaRPr>
          </a:p>
        </p:txBody>
      </p:sp>
      <p:sp>
        <p:nvSpPr>
          <p:cNvPr id="1086" name="Google Shape;1086;g279abfe882b_0_822"/>
          <p:cNvSpPr txBox="1">
            <a:spLocks noGrp="1"/>
          </p:cNvSpPr>
          <p:nvPr>
            <p:ph type="body" idx="1"/>
          </p:nvPr>
        </p:nvSpPr>
        <p:spPr>
          <a:xfrm>
            <a:off x="568800" y="1067350"/>
            <a:ext cx="7843200" cy="29130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1800"/>
              <a:buNone/>
            </a:pPr>
            <a:r>
              <a:rPr lang="en">
                <a:solidFill>
                  <a:schemeClr val="dk2"/>
                </a:solidFill>
              </a:rPr>
              <a:t>Compare what you observed in the video to the post-conference plan.</a:t>
            </a: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
                <a:solidFill>
                  <a:schemeClr val="dk2"/>
                </a:solidFill>
              </a:rPr>
              <a:t>What did you notice? </a:t>
            </a: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
                <a:solidFill>
                  <a:schemeClr val="dk2"/>
                </a:solidFill>
              </a:rPr>
              <a:t>How was the conversation beneficial for the teacher? </a:t>
            </a: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
                <a:solidFill>
                  <a:schemeClr val="dk2"/>
                </a:solidFill>
              </a:rPr>
              <a:t>What changes might we expect to see for the students as a results of the post conference? </a:t>
            </a:r>
            <a:endParaRPr sz="2200">
              <a:solidFill>
                <a:schemeClr val="dk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g279abfe882b_0_886"/>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Follow-Up Coaching and Suppo</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rt</a:t>
            </a:r>
            <a:r>
              <a:rPr lang="en"/>
              <a:t> Cycle</a:t>
            </a:r>
            <a:endParaRPr/>
          </a:p>
        </p:txBody>
      </p:sp>
      <p:sp>
        <p:nvSpPr>
          <p:cNvPr id="1092" name="Google Shape;1092;g279abfe882b_0_88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g279abfe882b_0_949"/>
          <p:cNvSpPr txBox="1">
            <a:spLocks noGrp="1"/>
          </p:cNvSpPr>
          <p:nvPr>
            <p:ph type="body" idx="1"/>
          </p:nvPr>
        </p:nvSpPr>
        <p:spPr>
          <a:xfrm>
            <a:off x="311700" y="1229450"/>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2"/>
                </a:solidFill>
              </a:rPr>
              <a:t>The Follow-Up Coaching and Support Cycle:</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Is an extension of the refinement area and recommended action from a teacher’s post-conference plan;</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Is grounded in a Coaching Plan that outlines the post-conference recommended action in a series of steps;</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P</a:t>
            </a:r>
            <a:r>
              <a:rPr lang="en" i="0">
                <a:solidFill>
                  <a:schemeClr val="dk2"/>
                </a:solidFill>
              </a:rPr>
              <a:t>rovides an opportunity for </a:t>
            </a:r>
            <a:r>
              <a:rPr lang="en">
                <a:solidFill>
                  <a:schemeClr val="dk2"/>
                </a:solidFill>
              </a:rPr>
              <a:t>observer</a:t>
            </a:r>
            <a:r>
              <a:rPr lang="en" i="0">
                <a:solidFill>
                  <a:schemeClr val="dk2"/>
                </a:solidFill>
              </a:rPr>
              <a:t>s to </a:t>
            </a:r>
            <a:r>
              <a:rPr lang="en">
                <a:solidFill>
                  <a:schemeClr val="dk2"/>
                </a:solidFill>
              </a:rPr>
              <a:t>support</a:t>
            </a:r>
            <a:r>
              <a:rPr lang="en" i="0">
                <a:solidFill>
                  <a:schemeClr val="dk2"/>
                </a:solidFill>
              </a:rPr>
              <a:t> </a:t>
            </a:r>
            <a:r>
              <a:rPr lang="en">
                <a:solidFill>
                  <a:schemeClr val="dk2"/>
                </a:solidFill>
              </a:rPr>
              <a:t>teachers in</a:t>
            </a:r>
            <a:r>
              <a:rPr lang="en" i="0">
                <a:solidFill>
                  <a:schemeClr val="dk2"/>
                </a:solidFill>
              </a:rPr>
              <a:t> </a:t>
            </a:r>
            <a:r>
              <a:rPr lang="en">
                <a:solidFill>
                  <a:schemeClr val="dk2"/>
                </a:solidFill>
              </a:rPr>
              <a:t>applying</a:t>
            </a:r>
            <a:r>
              <a:rPr lang="en" i="0">
                <a:solidFill>
                  <a:schemeClr val="dk2"/>
                </a:solidFill>
              </a:rPr>
              <a:t> </a:t>
            </a:r>
            <a:r>
              <a:rPr lang="en">
                <a:solidFill>
                  <a:schemeClr val="dk2"/>
                </a:solidFill>
              </a:rPr>
              <a:t>post-conference feedback; and </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E</a:t>
            </a:r>
            <a:r>
              <a:rPr lang="en" i="0">
                <a:solidFill>
                  <a:schemeClr val="dk2"/>
                </a:solidFill>
              </a:rPr>
              <a:t>nsures that the evaluation process is not just a one-time event but part of an ongoing cycle of continuous improvement</a:t>
            </a:r>
            <a:r>
              <a:rPr lang="en">
                <a:solidFill>
                  <a:schemeClr val="dk2"/>
                </a:solidFill>
              </a:rPr>
              <a:t>.</a:t>
            </a:r>
            <a:endParaRPr b="0" i="0">
              <a:solidFill>
                <a:srgbClr val="0D0D0D"/>
              </a:solidFill>
              <a:latin typeface="Arial"/>
              <a:ea typeface="Arial"/>
              <a:cs typeface="Arial"/>
              <a:sym typeface="Arial"/>
            </a:endParaRPr>
          </a:p>
          <a:p>
            <a:pPr marL="457200" lvl="0" indent="-228600" algn="l" rtl="0">
              <a:lnSpc>
                <a:spcPct val="115000"/>
              </a:lnSpc>
              <a:spcBef>
                <a:spcPts val="1000"/>
              </a:spcBef>
              <a:spcAft>
                <a:spcPts val="0"/>
              </a:spcAft>
              <a:buSzPts val="1800"/>
              <a:buNone/>
            </a:pPr>
            <a:endParaRPr b="0" i="0">
              <a:solidFill>
                <a:srgbClr val="0D0D0D"/>
              </a:solidFill>
              <a:latin typeface="Arial"/>
              <a:ea typeface="Arial"/>
              <a:cs typeface="Arial"/>
              <a:sym typeface="Arial"/>
            </a:endParaRPr>
          </a:p>
          <a:p>
            <a:pPr marL="457200" lvl="0" indent="-228600" algn="l" rtl="0">
              <a:lnSpc>
                <a:spcPct val="115000"/>
              </a:lnSpc>
              <a:spcBef>
                <a:spcPts val="0"/>
              </a:spcBef>
              <a:spcAft>
                <a:spcPts val="0"/>
              </a:spcAft>
              <a:buSzPts val="1800"/>
              <a:buNone/>
            </a:pPr>
            <a:endParaRPr/>
          </a:p>
        </p:txBody>
      </p:sp>
      <p:sp>
        <p:nvSpPr>
          <p:cNvPr id="1098" name="Google Shape;1098;g279abfe882b_0_94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68</a:t>
            </a:fld>
            <a:endParaRPr/>
          </a:p>
        </p:txBody>
      </p:sp>
      <p:sp>
        <p:nvSpPr>
          <p:cNvPr id="1099" name="Google Shape;1099;g279abfe882b_0_949"/>
          <p:cNvSpPr txBox="1">
            <a:spLocks noGrp="1"/>
          </p:cNvSpPr>
          <p:nvPr>
            <p:ph type="title"/>
          </p:nvPr>
        </p:nvSpPr>
        <p:spPr>
          <a:xfrm>
            <a:off x="301308" y="193100"/>
            <a:ext cx="8521800" cy="57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a:t>The goal of the Follow-Up Coaching and Support Cycle is to support teachers in refinement area growth.</a:t>
            </a:r>
            <a:endParaRPr sz="25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g279abfe882b_0_955"/>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rPr>
              <a:t>The Follow-Up Coaching and Support Cycle</a:t>
            </a:r>
            <a:endParaRPr sz="2600">
              <a:solidFill>
                <a:schemeClr val="dk1"/>
              </a:solidFill>
            </a:endParaRPr>
          </a:p>
        </p:txBody>
      </p:sp>
      <p:sp>
        <p:nvSpPr>
          <p:cNvPr id="1105" name="Google Shape;1105;g279abfe882b_0_95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69</a:t>
            </a:fld>
            <a:endParaRPr/>
          </a:p>
        </p:txBody>
      </p:sp>
      <p:pic>
        <p:nvPicPr>
          <p:cNvPr id="1106" name="Google Shape;1106;g279abfe882b_0_955"/>
          <p:cNvPicPr preferRelativeResize="0"/>
          <p:nvPr/>
        </p:nvPicPr>
        <p:blipFill>
          <a:blip r:embed="rId3">
            <a:alphaModFix/>
          </a:blip>
          <a:stretch>
            <a:fillRect/>
          </a:stretch>
        </p:blipFill>
        <p:spPr>
          <a:xfrm>
            <a:off x="2780976" y="1078300"/>
            <a:ext cx="3582051" cy="3267950"/>
          </a:xfrm>
          <a:prstGeom prst="rect">
            <a:avLst/>
          </a:prstGeom>
          <a:noFill/>
          <a:ln>
            <a:noFill/>
          </a:ln>
        </p:spPr>
      </p:pic>
      <p:sp>
        <p:nvSpPr>
          <p:cNvPr id="1107" name="Google Shape;1107;g279abfe882b_0_955"/>
          <p:cNvSpPr/>
          <p:nvPr/>
        </p:nvSpPr>
        <p:spPr>
          <a:xfrm>
            <a:off x="129125" y="4422461"/>
            <a:ext cx="3853200" cy="71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Adapted from: </a:t>
            </a:r>
            <a:r>
              <a:rPr lang="en" i="1">
                <a:solidFill>
                  <a:schemeClr val="dk2"/>
                </a:solidFill>
                <a:latin typeface="Public Sans"/>
                <a:ea typeface="Public Sans"/>
                <a:cs typeface="Public Sans"/>
                <a:sym typeface="Public Sans"/>
              </a:rPr>
              <a:t>Student-Centered Coaching: The Moves, </a:t>
            </a:r>
            <a:r>
              <a:rPr lang="en">
                <a:solidFill>
                  <a:schemeClr val="dk2"/>
                </a:solidFill>
                <a:latin typeface="Public Sans"/>
                <a:ea typeface="Public Sans"/>
                <a:cs typeface="Public Sans"/>
                <a:sym typeface="Public Sans"/>
              </a:rPr>
              <a:t>Sweeney, D., &amp; Harris, L. (2017)</a:t>
            </a:r>
            <a:endParaRPr>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None/>
            </a:pPr>
            <a:r>
              <a:rPr lang="en" sz="1100" b="0" i="1" u="none" strike="noStrike" cap="none">
                <a:solidFill>
                  <a:srgbClr val="385463"/>
                </a:solidFill>
                <a:latin typeface="Calibri"/>
                <a:ea typeface="Calibri"/>
                <a:cs typeface="Calibri"/>
                <a:sym typeface="Calibri"/>
              </a:rPr>
              <a:t>.</a:t>
            </a:r>
            <a:endParaRPr sz="1100" b="0" i="1" u="none" strike="noStrike" cap="none">
              <a:solidFill>
                <a:srgbClr val="385463"/>
              </a:solidFill>
              <a:latin typeface="Calibri"/>
              <a:ea typeface="Calibri"/>
              <a:cs typeface="Calibri"/>
              <a:sym typeface="Calibri"/>
            </a:endParaRPr>
          </a:p>
        </p:txBody>
      </p:sp>
      <p:sp>
        <p:nvSpPr>
          <p:cNvPr id="1108" name="Google Shape;1108;g279abfe882b_0_955"/>
          <p:cNvSpPr txBox="1"/>
          <p:nvPr/>
        </p:nvSpPr>
        <p:spPr>
          <a:xfrm>
            <a:off x="6986278" y="10475"/>
            <a:ext cx="2157321"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dirty="0">
                <a:solidFill>
                  <a:srgbClr val="FFFFFF"/>
                </a:solidFill>
                <a:latin typeface="Public Sans"/>
                <a:ea typeface="Public Sans"/>
                <a:cs typeface="Public Sans"/>
                <a:sym typeface="Public Sans"/>
              </a:rPr>
              <a:t>Participant Guide, p. </a:t>
            </a:r>
            <a:r>
              <a:rPr lang="en" dirty="0" smtClean="0">
                <a:solidFill>
                  <a:srgbClr val="FFFFFF"/>
                </a:solidFill>
                <a:latin typeface="Public Sans"/>
                <a:ea typeface="Public Sans"/>
                <a:cs typeface="Public Sans"/>
                <a:sym typeface="Public Sans"/>
              </a:rPr>
              <a:t>30</a:t>
            </a:r>
            <a:endParaRPr i="0" u="none" strike="noStrike" cap="none" dirty="0">
              <a:solidFill>
                <a:srgbClr val="FFFFFF"/>
              </a:solidFill>
              <a:latin typeface="Public Sans"/>
              <a:ea typeface="Public Sans"/>
              <a:cs typeface="Public Sans"/>
              <a:sym typeface="Public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2edf3ecb708_0_1094"/>
          <p:cNvSpPr txBox="1">
            <a:spLocks noGrp="1"/>
          </p:cNvSpPr>
          <p:nvPr>
            <p:ph type="ctrTitle"/>
          </p:nvPr>
        </p:nvSpPr>
        <p:spPr>
          <a:xfrm>
            <a:off x="421725" y="740674"/>
            <a:ext cx="8221200" cy="11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Elements of an Effective Lesson</a:t>
            </a:r>
            <a:r>
              <a:rPr lang="en"/>
              <a:t/>
            </a:r>
            <a:br>
              <a:rPr lang="en"/>
            </a:br>
            <a:endParaRPr>
              <a:solidFill>
                <a:schemeClr val="dk1"/>
              </a:solidFill>
            </a:endParaRPr>
          </a:p>
        </p:txBody>
      </p:sp>
      <p:sp>
        <p:nvSpPr>
          <p:cNvPr id="473" name="Google Shape;473;g2edf3ecb708_0_109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g279abfe882b_0_96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70</a:t>
            </a:fld>
            <a:endParaRPr/>
          </a:p>
        </p:txBody>
      </p:sp>
      <p:sp>
        <p:nvSpPr>
          <p:cNvPr id="1114" name="Google Shape;1114;g279abfe882b_0_963"/>
          <p:cNvSpPr txBox="1"/>
          <p:nvPr/>
        </p:nvSpPr>
        <p:spPr>
          <a:xfrm>
            <a:off x="546393" y="285008"/>
            <a:ext cx="8283900" cy="910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B1A53"/>
              </a:buClr>
              <a:buSzPts val="1800"/>
              <a:buFont typeface="Public Sans"/>
              <a:buNone/>
            </a:pPr>
            <a:r>
              <a:rPr lang="en" sz="2600" b="1">
                <a:solidFill>
                  <a:schemeClr val="dk1"/>
                </a:solidFill>
                <a:latin typeface="Public Sans"/>
                <a:ea typeface="Public Sans"/>
                <a:cs typeface="Public Sans"/>
                <a:sym typeface="Public Sans"/>
              </a:rPr>
              <a:t>The PGP/Coaching Plan Extends and Supports the Teacher with the Identified Refinement Area </a:t>
            </a:r>
            <a:r>
              <a:rPr lang="en" sz="2600" b="1">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by:</a:t>
            </a:r>
            <a:r>
              <a:rPr lang="en" sz="2600" b="1" i="0" u="none" strike="noStrike" cap="none">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endParaRPr sz="2600" b="1" i="0" u="none" strike="noStrike" cap="none">
              <a:solidFill>
                <a:schemeClr val="dk1"/>
              </a:solidFill>
              <a:latin typeface="Public Sans"/>
              <a:ea typeface="Public Sans"/>
              <a:cs typeface="Public Sans"/>
              <a:sym typeface="Public Sans"/>
            </a:endParaRPr>
          </a:p>
        </p:txBody>
      </p:sp>
      <p:sp>
        <p:nvSpPr>
          <p:cNvPr id="1115" name="Google Shape;1115;g279abfe882b_0_963"/>
          <p:cNvSpPr txBox="1">
            <a:spLocks noGrp="1"/>
          </p:cNvSpPr>
          <p:nvPr>
            <p:ph type="body" idx="1"/>
          </p:nvPr>
        </p:nvSpPr>
        <p:spPr>
          <a:xfrm>
            <a:off x="546400" y="1142225"/>
            <a:ext cx="8002200" cy="33147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Char char="●"/>
            </a:pPr>
            <a:r>
              <a:rPr lang="en">
                <a:solidFill>
                  <a:schemeClr val="dk2"/>
                </a:solidFill>
              </a:rPr>
              <a:t>Breaking down the Recommended Action into a series of activities the teacher can take to improve;</a:t>
            </a:r>
            <a:endParaRPr>
              <a:solidFill>
                <a:schemeClr val="dk2"/>
              </a:solidFill>
            </a:endParaRPr>
          </a:p>
          <a:p>
            <a:pPr marL="457200" lvl="0" indent="-342900" algn="l" rtl="0">
              <a:lnSpc>
                <a:spcPct val="100000"/>
              </a:lnSpc>
              <a:spcBef>
                <a:spcPts val="1000"/>
              </a:spcBef>
              <a:spcAft>
                <a:spcPts val="0"/>
              </a:spcAft>
              <a:buClr>
                <a:schemeClr val="dk2"/>
              </a:buClr>
              <a:buSzPts val="1800"/>
              <a:buFont typeface="Calibri"/>
              <a:buChar char="●"/>
            </a:pPr>
            <a:r>
              <a:rPr lang="en">
                <a:solidFill>
                  <a:schemeClr val="dk2"/>
                </a:solidFill>
              </a:rPr>
              <a:t>Clearly defining teacher “look-fors” during activities;</a:t>
            </a:r>
            <a:endParaRPr>
              <a:solidFill>
                <a:schemeClr val="dk2"/>
              </a:solidFill>
            </a:endParaRPr>
          </a:p>
          <a:p>
            <a:pPr marL="457200" lvl="0" indent="-342900" algn="l" rtl="0">
              <a:lnSpc>
                <a:spcPct val="100000"/>
              </a:lnSpc>
              <a:spcBef>
                <a:spcPts val="1000"/>
              </a:spcBef>
              <a:spcAft>
                <a:spcPts val="0"/>
              </a:spcAft>
              <a:buClr>
                <a:schemeClr val="dk2"/>
              </a:buClr>
              <a:buSzPts val="1800"/>
              <a:buFont typeface="Calibri"/>
              <a:buChar char="●"/>
            </a:pPr>
            <a:r>
              <a:rPr lang="en">
                <a:solidFill>
                  <a:schemeClr val="dk2"/>
                </a:solidFill>
              </a:rPr>
              <a:t>Identifying resources the teachers will need for activities;</a:t>
            </a:r>
            <a:endParaRPr>
              <a:solidFill>
                <a:schemeClr val="dk2"/>
              </a:solidFill>
            </a:endParaRPr>
          </a:p>
          <a:p>
            <a:pPr marL="457200" lvl="0" indent="-342900" algn="l" rtl="0">
              <a:lnSpc>
                <a:spcPct val="100000"/>
              </a:lnSpc>
              <a:spcBef>
                <a:spcPts val="1000"/>
              </a:spcBef>
              <a:spcAft>
                <a:spcPts val="0"/>
              </a:spcAft>
              <a:buClr>
                <a:schemeClr val="dk2"/>
              </a:buClr>
              <a:buSzPts val="1800"/>
              <a:buFont typeface="Calibri"/>
              <a:buChar char="●"/>
            </a:pPr>
            <a:r>
              <a:rPr lang="en">
                <a:solidFill>
                  <a:schemeClr val="dk2"/>
                </a:solidFill>
              </a:rPr>
              <a:t>Defining student “look-fors” to assist the teacher in making the connection between their actions and impact on student learning;</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Prompting the teacher to reflect on growth and improvement and think about next steps; and</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Differentiating coaching and support based on teacher need.</a:t>
            </a:r>
            <a:endParaRPr>
              <a:solidFill>
                <a:schemeClr val="dk2"/>
              </a:solidFill>
            </a:endParaRPr>
          </a:p>
          <a:p>
            <a:pPr marL="0" lvl="0" indent="0" algn="l" rtl="0">
              <a:lnSpc>
                <a:spcPct val="100000"/>
              </a:lnSpc>
              <a:spcBef>
                <a:spcPts val="1000"/>
              </a:spcBef>
              <a:spcAft>
                <a:spcPts val="1000"/>
              </a:spcAft>
              <a:buNone/>
            </a:pPr>
            <a:endParaRPr>
              <a:solidFill>
                <a:schemeClr val="dk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g279abfe882b_0_97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chemeClr val="lt1"/>
              </a:buClr>
              <a:buSzPts val="1100"/>
              <a:buFont typeface="Public Sans Medium"/>
              <a:buNone/>
            </a:pPr>
            <a:fld id="{00000000-1234-1234-1234-123412341234}" type="slidenum">
              <a:rPr lang="en"/>
              <a:t>71</a:t>
            </a:fld>
            <a:endParaRPr/>
          </a:p>
        </p:txBody>
      </p:sp>
      <p:sp>
        <p:nvSpPr>
          <p:cNvPr id="1122" name="Google Shape;1122;g279abfe882b_0_977"/>
          <p:cNvSpPr txBox="1"/>
          <p:nvPr/>
        </p:nvSpPr>
        <p:spPr>
          <a:xfrm>
            <a:off x="413126" y="247150"/>
            <a:ext cx="78417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B1A53"/>
              </a:buClr>
              <a:buSzPts val="2800"/>
              <a:buFont typeface="Public Sans"/>
              <a:buNone/>
            </a:pPr>
            <a:r>
              <a:rPr lang="en" sz="2800" b="1" i="0" u="none" strike="noStrike" cap="none">
                <a:solidFill>
                  <a:srgbClr val="3B1A53"/>
                </a:solidFill>
                <a:latin typeface="Public Sans"/>
                <a:ea typeface="Public Sans"/>
                <a:cs typeface="Public Sans"/>
                <a:sym typeface="Public Sans"/>
              </a:rPr>
              <a:t>Examine the English I PGP/Coaching Plan</a:t>
            </a:r>
            <a:endParaRPr/>
          </a:p>
        </p:txBody>
      </p:sp>
      <p:sp>
        <p:nvSpPr>
          <p:cNvPr id="1123" name="Google Shape;1123;g279abfe882b_0_977"/>
          <p:cNvSpPr txBox="1">
            <a:spLocks noGrp="1"/>
          </p:cNvSpPr>
          <p:nvPr>
            <p:ph type="body" idx="1"/>
          </p:nvPr>
        </p:nvSpPr>
        <p:spPr>
          <a:xfrm>
            <a:off x="356900" y="1182525"/>
            <a:ext cx="4110600" cy="3774600"/>
          </a:xfrm>
          <a:prstGeom prst="rect">
            <a:avLst/>
          </a:prstGeom>
          <a:noFill/>
          <a:ln>
            <a:noFill/>
          </a:ln>
        </p:spPr>
        <p:txBody>
          <a:bodyPr spcFirstLastPara="1" wrap="square" lIns="68550" tIns="34275" rIns="68550" bIns="34275" anchor="t" anchorCtr="0">
            <a:normAutofit/>
          </a:bodyPr>
          <a:lstStyle/>
          <a:p>
            <a:pPr marL="457200" lvl="0" indent="-352167" algn="l" rtl="0">
              <a:lnSpc>
                <a:spcPct val="100000"/>
              </a:lnSpc>
              <a:spcBef>
                <a:spcPts val="0"/>
              </a:spcBef>
              <a:spcAft>
                <a:spcPts val="0"/>
              </a:spcAft>
              <a:buClr>
                <a:schemeClr val="dk2"/>
              </a:buClr>
              <a:buSzPts val="1946"/>
              <a:buChar char="●"/>
            </a:pPr>
            <a:r>
              <a:rPr lang="en">
                <a:solidFill>
                  <a:schemeClr val="dk2"/>
                </a:solidFill>
              </a:rPr>
              <a:t>Review the PGP/coaching plan for the English I teacher.</a:t>
            </a:r>
            <a:endParaRPr>
              <a:solidFill>
                <a:schemeClr val="dk2"/>
              </a:solidFill>
            </a:endParaRPr>
          </a:p>
          <a:p>
            <a:pPr marL="457200" lvl="0" indent="-352167" algn="l" rtl="0">
              <a:lnSpc>
                <a:spcPct val="100000"/>
              </a:lnSpc>
              <a:spcBef>
                <a:spcPts val="1000"/>
              </a:spcBef>
              <a:spcAft>
                <a:spcPts val="0"/>
              </a:spcAft>
              <a:buClr>
                <a:schemeClr val="dk2"/>
              </a:buClr>
              <a:buSzPts val="1946"/>
              <a:buChar char="●"/>
            </a:pPr>
            <a:r>
              <a:rPr lang="en">
                <a:solidFill>
                  <a:schemeClr val="dk2"/>
                </a:solidFill>
              </a:rPr>
              <a:t>Take note of the of how the plan aligns with the refinement objective and recommended action from the teacher’s post-conference plan. </a:t>
            </a:r>
            <a:endParaRPr>
              <a:solidFill>
                <a:schemeClr val="dk2"/>
              </a:solidFill>
            </a:endParaRPr>
          </a:p>
          <a:p>
            <a:pPr marL="457200" lvl="0" indent="-352167" algn="l" rtl="0">
              <a:lnSpc>
                <a:spcPct val="100000"/>
              </a:lnSpc>
              <a:spcBef>
                <a:spcPts val="1000"/>
              </a:spcBef>
              <a:spcAft>
                <a:spcPts val="1000"/>
              </a:spcAft>
              <a:buClr>
                <a:schemeClr val="dk2"/>
              </a:buClr>
              <a:buSzPts val="1946"/>
              <a:buChar char="●"/>
            </a:pPr>
            <a:r>
              <a:rPr lang="en">
                <a:solidFill>
                  <a:schemeClr val="dk2"/>
                </a:solidFill>
              </a:rPr>
              <a:t>Take note of how the activities ensure transfer to practice. </a:t>
            </a:r>
            <a:endParaRPr sz="2000">
              <a:solidFill>
                <a:schemeClr val="dk2"/>
              </a:solidFill>
            </a:endParaRPr>
          </a:p>
        </p:txBody>
      </p:sp>
      <p:pic>
        <p:nvPicPr>
          <p:cNvPr id="1124" name="Google Shape;1124;g279abfe882b_0_977"/>
          <p:cNvPicPr preferRelativeResize="0"/>
          <p:nvPr/>
        </p:nvPicPr>
        <p:blipFill>
          <a:blip r:embed="rId3">
            <a:alphaModFix/>
          </a:blip>
          <a:stretch>
            <a:fillRect/>
          </a:stretch>
        </p:blipFill>
        <p:spPr>
          <a:xfrm>
            <a:off x="4543700" y="1233550"/>
            <a:ext cx="4371702" cy="2978125"/>
          </a:xfrm>
          <a:prstGeom prst="rect">
            <a:avLst/>
          </a:prstGeom>
          <a:noFill/>
          <a:ln w="9525" cap="flat" cmpd="sng">
            <a:solidFill>
              <a:schemeClr val="dk2"/>
            </a:solidFill>
            <a:prstDash val="solid"/>
            <a:round/>
            <a:headEnd type="none" w="sm" len="sm"/>
            <a:tailEnd type="none" w="sm" len="sm"/>
          </a:ln>
        </p:spPr>
      </p:pic>
      <p:sp>
        <p:nvSpPr>
          <p:cNvPr id="1125" name="Google Shape;1125;g279abfe882b_0_977"/>
          <p:cNvSpPr txBox="1"/>
          <p:nvPr/>
        </p:nvSpPr>
        <p:spPr>
          <a:xfrm>
            <a:off x="6701250" y="10475"/>
            <a:ext cx="2442600" cy="393600"/>
          </a:xfrm>
          <a:prstGeom prst="rect">
            <a:avLst/>
          </a:prstGeom>
          <a:solidFill>
            <a:srgbClr val="7E87BE"/>
          </a:solidFill>
          <a:ln>
            <a:noFill/>
          </a:ln>
        </p:spPr>
        <p:txBody>
          <a:bodyPr spcFirstLastPara="1" wrap="square" lIns="68550" tIns="34275" rIns="68550" bIns="34275" anchor="t" anchorCtr="0">
            <a:noAutofit/>
          </a:bodyPr>
          <a:lstStyle/>
          <a:p>
            <a:pPr marL="0" marR="0" lvl="0" indent="0" algn="l" rtl="0">
              <a:lnSpc>
                <a:spcPct val="90000"/>
              </a:lnSpc>
              <a:spcBef>
                <a:spcPts val="750"/>
              </a:spcBef>
              <a:spcAft>
                <a:spcPts val="0"/>
              </a:spcAft>
              <a:buClr>
                <a:srgbClr val="FFFFFF"/>
              </a:buClr>
              <a:buSzPts val="1350"/>
              <a:buFont typeface="Arial"/>
              <a:buNone/>
            </a:pPr>
            <a:r>
              <a:rPr lang="en" i="0" u="none" strike="noStrike" cap="none">
                <a:solidFill>
                  <a:srgbClr val="FFFFFF"/>
                </a:solidFill>
                <a:latin typeface="Public Sans"/>
                <a:ea typeface="Public Sans"/>
                <a:cs typeface="Public Sans"/>
                <a:sym typeface="Public Sans"/>
              </a:rPr>
              <a:t>Participant Guide, p. </a:t>
            </a:r>
            <a:r>
              <a:rPr lang="en">
                <a:solidFill>
                  <a:srgbClr val="FFFFFF"/>
                </a:solidFill>
                <a:latin typeface="Public Sans"/>
                <a:ea typeface="Public Sans"/>
                <a:cs typeface="Public Sans"/>
                <a:sym typeface="Public Sans"/>
              </a:rPr>
              <a:t>31-33</a:t>
            </a:r>
            <a:r>
              <a:rPr lang="en" i="0" u="none" strike="noStrike" cap="none">
                <a:solidFill>
                  <a:srgbClr val="FFFFFF"/>
                </a:solidFill>
                <a:latin typeface="Public Sans"/>
                <a:ea typeface="Public Sans"/>
                <a:cs typeface="Public Sans"/>
                <a:sym typeface="Public Sans"/>
              </a:rPr>
              <a:t> </a:t>
            </a:r>
            <a:endParaRPr i="0" u="none" strike="noStrike" cap="none">
              <a:solidFill>
                <a:srgbClr val="FFFFFF"/>
              </a:solidFill>
              <a:latin typeface="Public Sans"/>
              <a:ea typeface="Public Sans"/>
              <a:cs typeface="Public Sans"/>
              <a:sym typeface="Public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g279abfe882b_0_114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72</a:t>
            </a:fld>
            <a:endParaRPr/>
          </a:p>
        </p:txBody>
      </p:sp>
      <p:sp>
        <p:nvSpPr>
          <p:cNvPr id="1131" name="Google Shape;1131;g279abfe882b_0_1141"/>
          <p:cNvSpPr txBox="1"/>
          <p:nvPr/>
        </p:nvSpPr>
        <p:spPr>
          <a:xfrm>
            <a:off x="568798" y="186209"/>
            <a:ext cx="80064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4400"/>
              <a:buFont typeface="Calibri"/>
              <a:buNone/>
            </a:pPr>
            <a:r>
              <a:rPr lang="en" sz="2800" b="1">
                <a:solidFill>
                  <a:schemeClr val="dk1"/>
                </a:solidFill>
                <a:latin typeface="Public Sans"/>
                <a:ea typeface="Public Sans"/>
                <a:cs typeface="Public Sans"/>
                <a:sym typeface="Public Sans"/>
              </a:rPr>
              <a:t>PGP/Coaching Plan Analysis  </a:t>
            </a:r>
            <a:endParaRPr>
              <a:solidFill>
                <a:schemeClr val="dk1"/>
              </a:solidFill>
              <a:latin typeface="Public Sans"/>
              <a:ea typeface="Public Sans"/>
              <a:cs typeface="Public Sans"/>
              <a:sym typeface="Public Sans"/>
            </a:endParaRPr>
          </a:p>
        </p:txBody>
      </p:sp>
      <p:sp>
        <p:nvSpPr>
          <p:cNvPr id="1132" name="Google Shape;1132;g279abfe882b_0_1141"/>
          <p:cNvSpPr txBox="1">
            <a:spLocks noGrp="1"/>
          </p:cNvSpPr>
          <p:nvPr>
            <p:ph type="body" idx="1"/>
          </p:nvPr>
        </p:nvSpPr>
        <p:spPr>
          <a:xfrm>
            <a:off x="568800" y="1067350"/>
            <a:ext cx="7843200" cy="29130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1800"/>
              <a:buNone/>
            </a:pP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
                <a:solidFill>
                  <a:schemeClr val="dk2"/>
                </a:solidFill>
              </a:rPr>
              <a:t>How did the PGP/coaching plan align with the recommended action from the post-conference? </a:t>
            </a: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
                <a:solidFill>
                  <a:schemeClr val="dk2"/>
                </a:solidFill>
              </a:rPr>
              <a:t>How might this plan be beneficial for a teacher? </a:t>
            </a: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
                <a:solidFill>
                  <a:schemeClr val="dk2"/>
                </a:solidFill>
              </a:rPr>
              <a:t>What changes might we expect to see for the students as a result of the PGP/coaching plan? </a:t>
            </a:r>
            <a:endParaRPr sz="2200">
              <a:solidFill>
                <a:schemeClr val="dk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eeb58b9af1_0_67"/>
          <p:cNvSpPr txBox="1">
            <a:spLocks noGrp="1"/>
          </p:cNvSpPr>
          <p:nvPr>
            <p:ph type="subTitle" idx="1"/>
          </p:nvPr>
        </p:nvSpPr>
        <p:spPr>
          <a:xfrm>
            <a:off x="421724" y="740675"/>
            <a:ext cx="6430200" cy="45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2800" b="1">
                <a:solidFill>
                  <a:schemeClr val="dk1"/>
                </a:solidFill>
              </a:rPr>
              <a:t>Bulletin Revisions and Requirements</a:t>
            </a:r>
            <a:endParaRPr sz="2800" b="1">
              <a:solidFill>
                <a:schemeClr val="dk1"/>
              </a:solidFill>
            </a:endParaRPr>
          </a:p>
        </p:txBody>
      </p:sp>
      <p:sp>
        <p:nvSpPr>
          <p:cNvPr id="776" name="Google Shape;776;g2eeb58b9af1_0_6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73</a:t>
            </a:fld>
            <a:endParaRPr/>
          </a:p>
        </p:txBody>
      </p:sp>
    </p:spTree>
    <p:extLst>
      <p:ext uri="{BB962C8B-B14F-4D97-AF65-F5344CB8AC3E}">
        <p14:creationId xmlns:p14="http://schemas.microsoft.com/office/powerpoint/2010/main" val="3451345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2eeb58b9af1_0_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Comprehensive Training for Evaluators</a:t>
            </a:r>
            <a:endParaRPr/>
          </a:p>
        </p:txBody>
      </p:sp>
      <p:sp>
        <p:nvSpPr>
          <p:cNvPr id="782" name="Google Shape;782;g2eeb58b9af1_0_4"/>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First</a:t>
            </a:r>
            <a:r>
              <a:rPr lang="en"/>
              <a:t>-</a:t>
            </a:r>
            <a:r>
              <a:rPr lang="en">
                <a:solidFill>
                  <a:srgbClr val="4D4D4F"/>
                </a:solidFill>
              </a:rPr>
              <a:t>time evaluators </a:t>
            </a:r>
            <a:r>
              <a:rPr lang="en"/>
              <a:t>must</a:t>
            </a:r>
            <a:r>
              <a:rPr lang="en">
                <a:solidFill>
                  <a:srgbClr val="4D4D4F"/>
                </a:solidFill>
              </a:rPr>
              <a:t> attend a face-to-face training.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Louisiana Leader Evaluation training is a two-day training.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Louisiana Educator Evaluation training is a three-day training. </a:t>
            </a:r>
            <a:endParaRPr>
              <a:solidFill>
                <a:srgbClr val="4D4D4F"/>
              </a:solidFill>
            </a:endParaRPr>
          </a:p>
          <a:p>
            <a:pPr marL="0" lvl="0" indent="0" algn="l" rtl="0">
              <a:spcBef>
                <a:spcPts val="0"/>
              </a:spcBef>
              <a:spcAft>
                <a:spcPts val="0"/>
              </a:spcAft>
              <a:buNone/>
            </a:pPr>
            <a:endParaRPr>
              <a:solidFill>
                <a:srgbClr val="4D4D4F"/>
              </a:solidFill>
            </a:endParaRPr>
          </a:p>
          <a:p>
            <a:pPr marL="0" lvl="0" indent="0" algn="l" rtl="0">
              <a:spcBef>
                <a:spcPts val="0"/>
              </a:spcBef>
              <a:spcAft>
                <a:spcPts val="0"/>
              </a:spcAft>
              <a:buNone/>
            </a:pPr>
            <a:r>
              <a:rPr lang="en">
                <a:solidFill>
                  <a:srgbClr val="4D4D4F"/>
                </a:solidFill>
              </a:rPr>
              <a:t>The evaluator certification process includes a passing score on an assessment to ensure inter-rater reliability and accuracy of ratings.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Evaluators must renew certification annually, per Bullet</a:t>
            </a:r>
            <a:r>
              <a:rPr lang="en"/>
              <a:t>in 130</a:t>
            </a:r>
            <a:r>
              <a:rPr lang="en">
                <a:solidFill>
                  <a:srgbClr val="4D4D4F"/>
                </a:solidFill>
              </a:rPr>
              <a:t>. </a:t>
            </a:r>
            <a:endParaRPr>
              <a:solidFill>
                <a:srgbClr val="4D4D4F"/>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p:txBody>
      </p:sp>
      <p:sp>
        <p:nvSpPr>
          <p:cNvPr id="783" name="Google Shape;783;g2eeb58b9af1_0_4"/>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74</a:t>
            </a:fld>
            <a:endParaRPr/>
          </a:p>
        </p:txBody>
      </p:sp>
    </p:spTree>
    <p:extLst>
      <p:ext uri="{BB962C8B-B14F-4D97-AF65-F5344CB8AC3E}">
        <p14:creationId xmlns:p14="http://schemas.microsoft.com/office/powerpoint/2010/main" val="26341751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2eeb58b9af1_0_10"/>
          <p:cNvSpPr txBox="1">
            <a:spLocks noGrp="1"/>
          </p:cNvSpPr>
          <p:nvPr>
            <p:ph type="title"/>
          </p:nvPr>
        </p:nvSpPr>
        <p:spPr>
          <a:xfrm>
            <a:off x="311700" y="203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Effectiveness Rating</a:t>
            </a:r>
            <a:endParaRPr/>
          </a:p>
        </p:txBody>
      </p:sp>
      <p:sp>
        <p:nvSpPr>
          <p:cNvPr id="789" name="Google Shape;789;g2eeb58b9af1_0_10"/>
          <p:cNvSpPr txBox="1">
            <a:spLocks noGrp="1"/>
          </p:cNvSpPr>
          <p:nvPr>
            <p:ph type="body" idx="1"/>
          </p:nvPr>
        </p:nvSpPr>
        <p:spPr>
          <a:xfrm>
            <a:off x="311700" y="844775"/>
            <a:ext cx="8520600" cy="37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effectiveness rating shall be determined according to the composite score ranges as follows: </a:t>
            </a:r>
            <a:endParaRPr/>
          </a:p>
          <a:p>
            <a:pPr marL="0" lvl="0" indent="0" algn="l" rtl="0">
              <a:spcBef>
                <a:spcPts val="0"/>
              </a:spcBef>
              <a:spcAft>
                <a:spcPts val="0"/>
              </a:spcAft>
              <a:buNone/>
            </a:pPr>
            <a:endParaRPr/>
          </a:p>
        </p:txBody>
      </p:sp>
      <p:sp>
        <p:nvSpPr>
          <p:cNvPr id="790" name="Google Shape;790;g2eeb58b9af1_0_10"/>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75</a:t>
            </a:fld>
            <a:endParaRPr/>
          </a:p>
        </p:txBody>
      </p:sp>
      <p:graphicFrame>
        <p:nvGraphicFramePr>
          <p:cNvPr id="791" name="Google Shape;791;g2eeb58b9af1_0_10"/>
          <p:cNvGraphicFramePr/>
          <p:nvPr/>
        </p:nvGraphicFramePr>
        <p:xfrm>
          <a:off x="876963" y="1892600"/>
          <a:ext cx="3000000" cy="3000000"/>
        </p:xfrm>
        <a:graphic>
          <a:graphicData uri="http://schemas.openxmlformats.org/drawingml/2006/table">
            <a:tbl>
              <a:tblPr>
                <a:noFill/>
              </a:tblPr>
              <a:tblGrid>
                <a:gridCol w="1594275">
                  <a:extLst>
                    <a:ext uri="{9D8B030D-6E8A-4147-A177-3AD203B41FA5}">
                      <a16:colId xmlns:a16="http://schemas.microsoft.com/office/drawing/2014/main" val="20000"/>
                    </a:ext>
                  </a:extLst>
                </a:gridCol>
                <a:gridCol w="1835300">
                  <a:extLst>
                    <a:ext uri="{9D8B030D-6E8A-4147-A177-3AD203B41FA5}">
                      <a16:colId xmlns:a16="http://schemas.microsoft.com/office/drawing/2014/main" val="20001"/>
                    </a:ext>
                  </a:extLst>
                </a:gridCol>
                <a:gridCol w="401275">
                  <a:extLst>
                    <a:ext uri="{9D8B030D-6E8A-4147-A177-3AD203B41FA5}">
                      <a16:colId xmlns:a16="http://schemas.microsoft.com/office/drawing/2014/main" val="20002"/>
                    </a:ext>
                  </a:extLst>
                </a:gridCol>
                <a:gridCol w="1569600">
                  <a:extLst>
                    <a:ext uri="{9D8B030D-6E8A-4147-A177-3AD203B41FA5}">
                      <a16:colId xmlns:a16="http://schemas.microsoft.com/office/drawing/2014/main" val="20003"/>
                    </a:ext>
                  </a:extLst>
                </a:gridCol>
                <a:gridCol w="1989600">
                  <a:extLst>
                    <a:ext uri="{9D8B030D-6E8A-4147-A177-3AD203B41FA5}">
                      <a16:colId xmlns:a16="http://schemas.microsoft.com/office/drawing/2014/main" val="20004"/>
                    </a:ext>
                  </a:extLst>
                </a:gridCol>
              </a:tblGrid>
              <a:tr h="465900">
                <a:tc gridSpan="2">
                  <a:txBody>
                    <a:bodyPr/>
                    <a:lstStyle/>
                    <a:p>
                      <a:pPr marL="0" lvl="0" indent="0" algn="ctr" rtl="0">
                        <a:spcBef>
                          <a:spcPts val="0"/>
                        </a:spcBef>
                        <a:spcAft>
                          <a:spcPts val="0"/>
                        </a:spcAft>
                        <a:buNone/>
                      </a:pPr>
                      <a:r>
                        <a:rPr lang="en" sz="1500">
                          <a:solidFill>
                            <a:srgbClr val="4E4E51"/>
                          </a:solidFill>
                          <a:latin typeface="Public Sans"/>
                          <a:ea typeface="Public Sans"/>
                          <a:cs typeface="Public Sans"/>
                          <a:sym typeface="Public Sans"/>
                        </a:rPr>
                        <a:t>5 Point Scale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hMerge="1">
                  <a:txBody>
                    <a:bodyPr/>
                    <a:lstStyle/>
                    <a:p>
                      <a:endParaRPr lang="en-US"/>
                    </a:p>
                  </a:txBody>
                  <a:tcPr/>
                </a:tc>
                <a:tc rowSpan="6">
                  <a:txBody>
                    <a:bodyPr/>
                    <a:lstStyle/>
                    <a:p>
                      <a:pPr marL="0" lvl="0" indent="0" algn="l" rtl="0">
                        <a:spcBef>
                          <a:spcPts val="0"/>
                        </a:spcBef>
                        <a:spcAft>
                          <a:spcPts val="0"/>
                        </a:spcAft>
                        <a:buNone/>
                      </a:pP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B7B7B7"/>
                    </a:solidFill>
                  </a:tcPr>
                </a:tc>
                <a:tc gridSpan="2">
                  <a:txBody>
                    <a:bodyPr/>
                    <a:lstStyle/>
                    <a:p>
                      <a:pPr marL="0" lvl="0" indent="0" algn="ctr" rtl="0">
                        <a:spcBef>
                          <a:spcPts val="0"/>
                        </a:spcBef>
                        <a:spcAft>
                          <a:spcPts val="0"/>
                        </a:spcAft>
                        <a:buNone/>
                      </a:pPr>
                      <a:r>
                        <a:rPr lang="en" sz="1500">
                          <a:solidFill>
                            <a:srgbClr val="4E4E51"/>
                          </a:solidFill>
                          <a:latin typeface="Public Sans"/>
                          <a:ea typeface="Public Sans"/>
                          <a:cs typeface="Public Sans"/>
                          <a:sym typeface="Public Sans"/>
                        </a:rPr>
                        <a:t>4 Point Scale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hMerge="1">
                  <a:txBody>
                    <a:bodyPr/>
                    <a:lstStyle/>
                    <a:p>
                      <a:endParaRPr lang="en-US"/>
                    </a:p>
                  </a:txBody>
                  <a:tcPr/>
                </a:tc>
                <a:extLst>
                  <a:ext uri="{0D108BD9-81ED-4DB2-BD59-A6C34878D82A}">
                    <a16:rowId xmlns:a16="http://schemas.microsoft.com/office/drawing/2014/main" val="10000"/>
                  </a:ext>
                </a:extLst>
              </a:tr>
              <a:tr h="233550">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4.50-5.0</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Exemplary</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3.5 or higher</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Highly 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4375">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3.50-4.49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Highly 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2.5 to 3.49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Effective: Proficient</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0300">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2.50-3.49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Proficient</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1.5 to 2.49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Emerging</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7475">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1.50-2.49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Emerging</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Less than 1.5</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Ineffective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8600">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1.0-1.49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Ineffective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gridSpan="2">
                  <a:txBody>
                    <a:bodyPr/>
                    <a:lstStyle/>
                    <a:p>
                      <a:pPr marL="0" lvl="0" indent="0" algn="l" rtl="0">
                        <a:spcBef>
                          <a:spcPts val="0"/>
                        </a:spcBef>
                        <a:spcAft>
                          <a:spcPts val="0"/>
                        </a:spcAft>
                        <a:buNone/>
                      </a:pPr>
                      <a:endParaRPr sz="11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E4E5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3260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2eeb58b9af1_0_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85463"/>
              </a:buClr>
              <a:buSzPts val="3458"/>
              <a:buFont typeface="Calibri"/>
              <a:buNone/>
            </a:pPr>
            <a:r>
              <a:rPr lang="en">
                <a:solidFill>
                  <a:schemeClr val="dk1"/>
                </a:solidFill>
              </a:rPr>
              <a:t>Research Shows a Strong Positive Correlation </a:t>
            </a:r>
            <a:endParaRPr sz="1400" b="0">
              <a:solidFill>
                <a:schemeClr val="dk1"/>
              </a:solidFill>
            </a:endParaRPr>
          </a:p>
          <a:p>
            <a:pPr marL="0" lvl="0" indent="0" algn="l" rtl="0">
              <a:spcBef>
                <a:spcPts val="0"/>
              </a:spcBef>
              <a:spcAft>
                <a:spcPts val="0"/>
              </a:spcAft>
              <a:buNone/>
            </a:pPr>
            <a:endParaRPr/>
          </a:p>
        </p:txBody>
      </p:sp>
      <p:sp>
        <p:nvSpPr>
          <p:cNvPr id="797" name="Google Shape;797;g2eeb58b9af1_0_17"/>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76</a:t>
            </a:fld>
            <a:endParaRPr/>
          </a:p>
        </p:txBody>
      </p:sp>
      <p:sp>
        <p:nvSpPr>
          <p:cNvPr id="798" name="Google Shape;798;g2eeb58b9af1_0_17"/>
          <p:cNvSpPr/>
          <p:nvPr/>
        </p:nvSpPr>
        <p:spPr>
          <a:xfrm>
            <a:off x="150600" y="3959375"/>
            <a:ext cx="3042000" cy="8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1" u="none" strike="noStrike" cap="none">
                <a:solidFill>
                  <a:srgbClr val="4D4D4F"/>
                </a:solidFill>
                <a:latin typeface="Calibri"/>
                <a:ea typeface="Calibri"/>
                <a:cs typeface="Calibri"/>
                <a:sym typeface="Calibri"/>
              </a:rPr>
              <a:t>Figure 2. Strong Relationship between NIET Teacher Observation Scores and Classroom Value-Added Scores</a:t>
            </a:r>
            <a:endParaRPr sz="1200" b="0" i="1" u="none" strike="noStrike" cap="none">
              <a:solidFill>
                <a:srgbClr val="4D4D4F"/>
              </a:solidFill>
              <a:latin typeface="Quattrocento Sans"/>
              <a:ea typeface="Quattrocento Sans"/>
              <a:cs typeface="Quattrocento Sans"/>
              <a:sym typeface="Quattrocento Sans"/>
            </a:endParaRPr>
          </a:p>
          <a:p>
            <a:pPr marL="0" marR="0" lvl="0" indent="0" algn="l" rtl="0">
              <a:lnSpc>
                <a:spcPct val="100000"/>
              </a:lnSpc>
              <a:spcBef>
                <a:spcPts val="600"/>
              </a:spcBef>
              <a:spcAft>
                <a:spcPts val="0"/>
              </a:spcAft>
              <a:buClr>
                <a:srgbClr val="000000"/>
              </a:buClr>
              <a:buSzPts val="1400"/>
              <a:buFont typeface="Arial"/>
              <a:buNone/>
            </a:pPr>
            <a:r>
              <a:rPr lang="en" sz="1200">
                <a:solidFill>
                  <a:srgbClr val="4D4D4F"/>
                </a:solidFill>
                <a:latin typeface="Calibri"/>
                <a:ea typeface="Calibri"/>
                <a:cs typeface="Calibri"/>
                <a:sym typeface="Calibri"/>
              </a:rPr>
              <a:t>Hudgens, T. M., Logis, H. A., Leutscher, T., &amp; Barnett, J. H. (2020). </a:t>
            </a:r>
            <a:endParaRPr sz="1200">
              <a:solidFill>
                <a:srgbClr val="4D4D4F"/>
              </a:solidFill>
            </a:endParaRPr>
          </a:p>
          <a:p>
            <a:pPr marL="0" marR="0" lvl="0" indent="0" algn="l" rtl="0">
              <a:lnSpc>
                <a:spcPct val="100000"/>
              </a:lnSpc>
              <a:spcBef>
                <a:spcPts val="600"/>
              </a:spcBef>
              <a:spcAft>
                <a:spcPts val="0"/>
              </a:spcAft>
              <a:buClr>
                <a:srgbClr val="000000"/>
              </a:buClr>
              <a:buSzPts val="1400"/>
              <a:buFont typeface="Arial"/>
              <a:buNone/>
            </a:pPr>
            <a:endParaRPr sz="1200">
              <a:solidFill>
                <a:srgbClr val="4D4D4F"/>
              </a:solidFill>
            </a:endParaRPr>
          </a:p>
        </p:txBody>
      </p:sp>
      <p:pic>
        <p:nvPicPr>
          <p:cNvPr id="799" name="Google Shape;799;g2eeb58b9af1_0_17"/>
          <p:cNvPicPr preferRelativeResize="0"/>
          <p:nvPr/>
        </p:nvPicPr>
        <p:blipFill rotWithShape="1">
          <a:blip r:embed="rId3">
            <a:alphaModFix/>
          </a:blip>
          <a:srcRect/>
          <a:stretch/>
        </p:blipFill>
        <p:spPr>
          <a:xfrm>
            <a:off x="710113" y="933700"/>
            <a:ext cx="7723775" cy="3025675"/>
          </a:xfrm>
          <a:prstGeom prst="rect">
            <a:avLst/>
          </a:prstGeom>
          <a:noFill/>
          <a:ln>
            <a:noFill/>
          </a:ln>
        </p:spPr>
      </p:pic>
    </p:spTree>
    <p:extLst>
      <p:ext uri="{BB962C8B-B14F-4D97-AF65-F5344CB8AC3E}">
        <p14:creationId xmlns:p14="http://schemas.microsoft.com/office/powerpoint/2010/main" val="425756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2eeb58b9af1_0_2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Component Overview</a:t>
            </a:r>
            <a:endParaRPr/>
          </a:p>
        </p:txBody>
      </p:sp>
      <p:sp>
        <p:nvSpPr>
          <p:cNvPr id="805" name="Google Shape;805;g2eeb58b9af1_0_24"/>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100"/>
              <a:t>*Quantitative Score = Student Growth Score</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000"/>
          </a:p>
        </p:txBody>
      </p:sp>
      <p:sp>
        <p:nvSpPr>
          <p:cNvPr id="806" name="Google Shape;806;g2eeb58b9af1_0_24"/>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77</a:t>
            </a:fld>
            <a:endParaRPr/>
          </a:p>
        </p:txBody>
      </p:sp>
      <p:graphicFrame>
        <p:nvGraphicFramePr>
          <p:cNvPr id="807" name="Google Shape;807;g2eeb58b9af1_0_24"/>
          <p:cNvGraphicFramePr/>
          <p:nvPr/>
        </p:nvGraphicFramePr>
        <p:xfrm>
          <a:off x="311700" y="1686700"/>
          <a:ext cx="3000000" cy="3000000"/>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643250">
                <a:tc>
                  <a:txBody>
                    <a:bodyPr/>
                    <a:lstStyle/>
                    <a:p>
                      <a:pPr marL="0" lvl="0" indent="0" algn="ctr" rtl="0">
                        <a:spcBef>
                          <a:spcPts val="0"/>
                        </a:spcBef>
                        <a:spcAft>
                          <a:spcPts val="0"/>
                        </a:spcAft>
                        <a:buNone/>
                      </a:pP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Qualitative Score</a:t>
                      </a:r>
                      <a:endParaRPr sz="1500">
                        <a:solidFill>
                          <a:srgbClr val="4D4D4F"/>
                        </a:solidFill>
                        <a:latin typeface="Public Sans"/>
                        <a:ea typeface="Public Sans"/>
                        <a:cs typeface="Public Sans"/>
                        <a:sym typeface="Public Sans"/>
                      </a:endParaRPr>
                    </a:p>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50%</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Quantitative Score*</a:t>
                      </a:r>
                      <a:endParaRPr sz="1500">
                        <a:solidFill>
                          <a:srgbClr val="4D4D4F"/>
                        </a:solidFill>
                        <a:latin typeface="Public Sans"/>
                        <a:ea typeface="Public Sans"/>
                        <a:cs typeface="Public Sans"/>
                        <a:sym typeface="Public Sans"/>
                      </a:endParaRPr>
                    </a:p>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50%</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643250">
                <a:tc>
                  <a:txBody>
                    <a:bodyPr/>
                    <a:lstStyle/>
                    <a:p>
                      <a:pPr marL="0" lvl="0" indent="0" algn="l" rtl="0">
                        <a:spcBef>
                          <a:spcPts val="0"/>
                        </a:spcBef>
                        <a:spcAft>
                          <a:spcPts val="0"/>
                        </a:spcAft>
                        <a:buNone/>
                      </a:pPr>
                      <a:r>
                        <a:rPr lang="en" sz="1500">
                          <a:solidFill>
                            <a:srgbClr val="4D4D4F"/>
                          </a:solidFill>
                          <a:latin typeface="Public Sans"/>
                          <a:ea typeface="Public Sans"/>
                          <a:cs typeface="Public Sans"/>
                          <a:sym typeface="Public Sans"/>
                        </a:rPr>
                        <a:t>Educators</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solidFill>
                      <a:srgbClr val="F9EDE9"/>
                    </a:solidFill>
                  </a:tcPr>
                </a:tc>
                <a:tc>
                  <a:txBody>
                    <a:bodyPr/>
                    <a:lstStyle/>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Observation  </a:t>
                      </a:r>
                      <a:endParaRPr sz="1500">
                        <a:solidFill>
                          <a:srgbClr val="4D4D4F"/>
                        </a:solidFill>
                        <a:latin typeface="Public Sans"/>
                        <a:ea typeface="Public Sans"/>
                        <a:cs typeface="Public Sans"/>
                        <a:sym typeface="Public Sans"/>
                      </a:endParaRPr>
                    </a:p>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Self-Assessm</a:t>
                      </a:r>
                      <a:r>
                        <a:rPr lang="en" sz="1500">
                          <a:solidFill>
                            <a:srgbClr val="4D4D4F"/>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ent</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tcPr>
                </a:tc>
                <a:tc>
                  <a:txBody>
                    <a:bodyPr/>
                    <a:lstStyle/>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VAM </a:t>
                      </a:r>
                      <a:endParaRPr sz="1500">
                        <a:solidFill>
                          <a:srgbClr val="4D4D4F"/>
                        </a:solidFill>
                        <a:latin typeface="Public Sans"/>
                        <a:ea typeface="Public Sans"/>
                        <a:cs typeface="Public Sans"/>
                        <a:sym typeface="Public Sans"/>
                      </a:endParaRPr>
                    </a:p>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SLTs</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275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2eeb58b9af1_0_3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Educator Evaluation Component Weights</a:t>
            </a:r>
            <a:endParaRPr/>
          </a:p>
        </p:txBody>
      </p:sp>
      <p:sp>
        <p:nvSpPr>
          <p:cNvPr id="813" name="Google Shape;813;g2eeb58b9af1_0_31"/>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78</a:t>
            </a:fld>
            <a:endParaRPr/>
          </a:p>
        </p:txBody>
      </p:sp>
      <p:pic>
        <p:nvPicPr>
          <p:cNvPr id="814" name="Google Shape;814;g2eeb58b9af1_0_31" title="Points scored"/>
          <p:cNvPicPr preferRelativeResize="0"/>
          <p:nvPr/>
        </p:nvPicPr>
        <p:blipFill>
          <a:blip r:embed="rId3">
            <a:alphaModFix/>
          </a:blip>
          <a:stretch>
            <a:fillRect/>
          </a:stretch>
        </p:blipFill>
        <p:spPr>
          <a:xfrm>
            <a:off x="1442688" y="864250"/>
            <a:ext cx="6258624" cy="3875174"/>
          </a:xfrm>
          <a:prstGeom prst="rect">
            <a:avLst/>
          </a:prstGeom>
          <a:noFill/>
          <a:ln>
            <a:noFill/>
          </a:ln>
        </p:spPr>
      </p:pic>
    </p:spTree>
    <p:extLst>
      <p:ext uri="{BB962C8B-B14F-4D97-AF65-F5344CB8AC3E}">
        <p14:creationId xmlns:p14="http://schemas.microsoft.com/office/powerpoint/2010/main" val="2542661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2eeb58b9af1_0_3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Observation Requirements for Teachers</a:t>
            </a:r>
            <a:endParaRPr/>
          </a:p>
        </p:txBody>
      </p:sp>
      <p:sp>
        <p:nvSpPr>
          <p:cNvPr id="820" name="Google Shape;820;g2eeb58b9af1_0_37"/>
          <p:cNvSpPr txBox="1">
            <a:spLocks noGrp="1"/>
          </p:cNvSpPr>
          <p:nvPr>
            <p:ph type="body" idx="1"/>
          </p:nvPr>
        </p:nvSpPr>
        <p:spPr>
          <a:xfrm>
            <a:off x="311700" y="1299400"/>
            <a:ext cx="8520600" cy="33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LEADS will provide for differentiated support for teachers depending on years of experience and individual needs.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During the first three years of teaching, three observations shall be conducted.</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For teachers with three years of experience and beyond, one unannounced observation shall be conducted. </a:t>
            </a:r>
            <a:endParaRPr>
              <a:solidFill>
                <a:srgbClr val="4D4D4F"/>
              </a:solidFill>
            </a:endParaRPr>
          </a:p>
          <a:p>
            <a:pPr marL="914400" lvl="1" indent="-342900" algn="l" rtl="0">
              <a:spcBef>
                <a:spcPts val="0"/>
              </a:spcBef>
              <a:spcAft>
                <a:spcPts val="0"/>
              </a:spcAft>
              <a:buClr>
                <a:srgbClr val="4D4D4F"/>
              </a:buClr>
              <a:buSzPts val="1800"/>
              <a:buChar char="○"/>
            </a:pPr>
            <a:r>
              <a:rPr lang="en">
                <a:solidFill>
                  <a:srgbClr val="4D4D4F"/>
                </a:solidFill>
              </a:rPr>
              <a:t>If the first observation score is below 3.5 or if the evaluatee requests </a:t>
            </a:r>
            <a:r>
              <a:rPr lang="en"/>
              <a:t>it</a:t>
            </a:r>
            <a:r>
              <a:rPr lang="en">
                <a:solidFill>
                  <a:srgbClr val="4D4D4F"/>
                </a:solidFill>
              </a:rPr>
              <a:t>, a second observation shall be conducted and shall be announced. </a:t>
            </a:r>
            <a:endParaRPr>
              <a:solidFill>
                <a:srgbClr val="4D4D4F"/>
              </a:solidFill>
            </a:endParaRPr>
          </a:p>
          <a:p>
            <a:pPr marL="914400" lvl="1" indent="-342900" algn="l" rtl="0">
              <a:spcBef>
                <a:spcPts val="0"/>
              </a:spcBef>
              <a:spcAft>
                <a:spcPts val="0"/>
              </a:spcAft>
              <a:buClr>
                <a:srgbClr val="4D4D4F"/>
              </a:buClr>
              <a:buSzPts val="1800"/>
              <a:buChar char="○"/>
            </a:pPr>
            <a:r>
              <a:rPr lang="en">
                <a:solidFill>
                  <a:srgbClr val="4D4D4F"/>
                </a:solidFill>
              </a:rPr>
              <a:t>If the average of the first two observations is less than 2.5, a third observation shall be conducted and shall be unannounced. </a:t>
            </a:r>
            <a:endParaRPr>
              <a:solidFill>
                <a:srgbClr val="4D4D4F"/>
              </a:solidFill>
            </a:endParaRPr>
          </a:p>
        </p:txBody>
      </p:sp>
      <p:sp>
        <p:nvSpPr>
          <p:cNvPr id="821" name="Google Shape;821;g2eeb58b9af1_0_37"/>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79</a:t>
            </a:fld>
            <a:endParaRPr/>
          </a:p>
        </p:txBody>
      </p:sp>
    </p:spTree>
    <p:extLst>
      <p:ext uri="{BB962C8B-B14F-4D97-AF65-F5344CB8AC3E}">
        <p14:creationId xmlns:p14="http://schemas.microsoft.com/office/powerpoint/2010/main" val="198235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edf3ecb708_0_1099"/>
          <p:cNvSpPr txBox="1">
            <a:spLocks noGrp="1"/>
          </p:cNvSpPr>
          <p:nvPr>
            <p:ph type="title"/>
          </p:nvPr>
        </p:nvSpPr>
        <p:spPr>
          <a:xfrm>
            <a:off x="311700" y="10251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When you walk out of a lesson that was </a:t>
            </a:r>
            <a:r>
              <a:rPr lang="en" i="1">
                <a:solidFill>
                  <a:schemeClr val="dk1"/>
                </a:solidFill>
              </a:rPr>
              <a:t>effective</a:t>
            </a:r>
            <a:r>
              <a:rPr lang="en">
                <a:solidFill>
                  <a:schemeClr val="dk1"/>
                </a:solidFill>
              </a:rPr>
              <a:t>, what did it look like and sound like?</a:t>
            </a:r>
            <a:endParaRPr>
              <a:solidFill>
                <a:schemeClr val="dk1"/>
              </a:solidFill>
            </a:endParaRPr>
          </a:p>
        </p:txBody>
      </p:sp>
      <p:sp>
        <p:nvSpPr>
          <p:cNvPr id="479" name="Google Shape;479;g2edf3ecb708_0_1099"/>
          <p:cNvSpPr txBox="1">
            <a:spLocks noGrp="1"/>
          </p:cNvSpPr>
          <p:nvPr>
            <p:ph type="body" idx="1"/>
          </p:nvPr>
        </p:nvSpPr>
        <p:spPr>
          <a:xfrm>
            <a:off x="549907" y="1705855"/>
            <a:ext cx="4252500" cy="227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Font typeface="Calibri"/>
              <a:buChar char="●"/>
            </a:pPr>
            <a:r>
              <a:rPr lang="en">
                <a:solidFill>
                  <a:schemeClr val="dk2"/>
                </a:solidFill>
              </a:rPr>
              <a:t>2 minutes to write individually</a:t>
            </a:r>
            <a:endParaRPr>
              <a:solidFill>
                <a:schemeClr val="dk2"/>
              </a:solidFill>
            </a:endParaRPr>
          </a:p>
          <a:p>
            <a:pPr marL="457200" lvl="0" indent="-342900" algn="l" rtl="0">
              <a:lnSpc>
                <a:spcPct val="100000"/>
              </a:lnSpc>
              <a:spcBef>
                <a:spcPts val="1000"/>
              </a:spcBef>
              <a:spcAft>
                <a:spcPts val="0"/>
              </a:spcAft>
              <a:buClr>
                <a:schemeClr val="dk2"/>
              </a:buClr>
              <a:buSzPts val="1800"/>
              <a:buFont typeface="Calibri"/>
              <a:buChar char="●"/>
            </a:pPr>
            <a:r>
              <a:rPr lang="en">
                <a:solidFill>
                  <a:schemeClr val="dk2"/>
                </a:solidFill>
              </a:rPr>
              <a:t>3 minutes to talk and reach consensus </a:t>
            </a:r>
            <a:endParaRPr>
              <a:solidFill>
                <a:schemeClr val="dk2"/>
              </a:solidFill>
            </a:endParaRPr>
          </a:p>
          <a:p>
            <a:pPr marL="457200" lvl="0" indent="-342900" algn="l" rtl="0">
              <a:lnSpc>
                <a:spcPct val="100000"/>
              </a:lnSpc>
              <a:spcBef>
                <a:spcPts val="1000"/>
              </a:spcBef>
              <a:spcAft>
                <a:spcPts val="1000"/>
              </a:spcAft>
              <a:buClr>
                <a:schemeClr val="dk2"/>
              </a:buClr>
              <a:buSzPts val="1800"/>
              <a:buFont typeface="Calibri"/>
              <a:buChar char="●"/>
            </a:pPr>
            <a:r>
              <a:rPr lang="en">
                <a:solidFill>
                  <a:schemeClr val="dk2"/>
                </a:solidFill>
              </a:rPr>
              <a:t>5 minutes to debrief (whole group) </a:t>
            </a:r>
            <a:endParaRPr>
              <a:solidFill>
                <a:schemeClr val="dk2"/>
              </a:solidFill>
            </a:endParaRPr>
          </a:p>
        </p:txBody>
      </p:sp>
      <p:sp>
        <p:nvSpPr>
          <p:cNvPr id="480" name="Google Shape;480;g2edf3ecb708_0_109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grpSp>
        <p:nvGrpSpPr>
          <p:cNvPr id="481" name="Google Shape;481;g2edf3ecb708_0_1099"/>
          <p:cNvGrpSpPr/>
          <p:nvPr/>
        </p:nvGrpSpPr>
        <p:grpSpPr>
          <a:xfrm>
            <a:off x="4976433" y="1132284"/>
            <a:ext cx="3104995" cy="3101576"/>
            <a:chOff x="1692249" y="523883"/>
            <a:chExt cx="4556119" cy="4557120"/>
          </a:xfrm>
        </p:grpSpPr>
        <p:sp>
          <p:nvSpPr>
            <p:cNvPr id="482" name="Google Shape;482;g2edf3ecb708_0_1099"/>
            <p:cNvSpPr/>
            <p:nvPr/>
          </p:nvSpPr>
          <p:spPr>
            <a:xfrm>
              <a:off x="1696768" y="523883"/>
              <a:ext cx="4551600" cy="4551600"/>
            </a:xfrm>
            <a:prstGeom prst="pie">
              <a:avLst>
                <a:gd name="adj1" fmla="val 16200000"/>
                <a:gd name="adj2" fmla="val 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83" name="Google Shape;483;g2edf3ecb708_0_1099"/>
            <p:cNvSpPr/>
            <p:nvPr/>
          </p:nvSpPr>
          <p:spPr>
            <a:xfrm>
              <a:off x="1692249" y="529403"/>
              <a:ext cx="4551600" cy="4551600"/>
            </a:xfrm>
            <a:prstGeom prst="pie">
              <a:avLst>
                <a:gd name="adj1" fmla="val 0"/>
                <a:gd name="adj2" fmla="val 540000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84" name="Google Shape;484;g2edf3ecb708_0_1099"/>
            <p:cNvSpPr/>
            <p:nvPr/>
          </p:nvSpPr>
          <p:spPr>
            <a:xfrm>
              <a:off x="1692249" y="529403"/>
              <a:ext cx="4551600" cy="4551600"/>
            </a:xfrm>
            <a:prstGeom prst="pie">
              <a:avLst>
                <a:gd name="adj1" fmla="val 5400000"/>
                <a:gd name="adj2" fmla="val 1080000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85" name="Google Shape;485;g2edf3ecb708_0_1099"/>
            <p:cNvSpPr/>
            <p:nvPr/>
          </p:nvSpPr>
          <p:spPr>
            <a:xfrm>
              <a:off x="1708476" y="529403"/>
              <a:ext cx="4519200" cy="4551600"/>
            </a:xfrm>
            <a:prstGeom prst="pie">
              <a:avLst>
                <a:gd name="adj1" fmla="val 10800000"/>
                <a:gd name="adj2" fmla="val 1620000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grpSp>
      <p:sp>
        <p:nvSpPr>
          <p:cNvPr id="486" name="Google Shape;486;g2edf3ecb708_0_1099"/>
          <p:cNvSpPr/>
          <p:nvPr/>
        </p:nvSpPr>
        <p:spPr>
          <a:xfrm>
            <a:off x="5944068" y="2194620"/>
            <a:ext cx="1166700" cy="973200"/>
          </a:xfrm>
          <a:prstGeom prst="ellipse">
            <a:avLst/>
          </a:prstGeom>
          <a:solidFill>
            <a:srgbClr val="9AB185"/>
          </a:solidFill>
          <a:ln w="25400" cap="flat" cmpd="sng">
            <a:solidFill>
              <a:srgbClr val="1843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g2eeb58b9af1_0_4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Post-Conference Plan Requirements</a:t>
            </a:r>
            <a:endParaRPr/>
          </a:p>
        </p:txBody>
      </p:sp>
      <p:sp>
        <p:nvSpPr>
          <p:cNvPr id="827" name="Google Shape;827;g2eeb58b9af1_0_43"/>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Each observation shall include a prescriptive post-observation conference not more than </a:t>
            </a:r>
            <a:r>
              <a:rPr lang="en" b="1">
                <a:solidFill>
                  <a:srgbClr val="4D4D4F"/>
                </a:solidFill>
              </a:rPr>
              <a:t>five</a:t>
            </a:r>
            <a:r>
              <a:rPr lang="en">
                <a:solidFill>
                  <a:srgbClr val="4D4D4F"/>
                </a:solidFill>
              </a:rPr>
              <a:t> school days following the date of the observation. </a:t>
            </a:r>
            <a:endParaRPr>
              <a:solidFill>
                <a:srgbClr val="4D4D4F"/>
              </a:solidFill>
            </a:endParaRPr>
          </a:p>
          <a:p>
            <a:pPr marL="0" lvl="0" indent="0" algn="l" rtl="0">
              <a:spcBef>
                <a:spcPts val="0"/>
              </a:spcBef>
              <a:spcAft>
                <a:spcPts val="0"/>
              </a:spcAft>
              <a:buNone/>
            </a:pPr>
            <a:endParaRPr>
              <a:solidFill>
                <a:srgbClr val="4D4D4F"/>
              </a:solidFill>
            </a:endParaRPr>
          </a:p>
          <a:p>
            <a:pPr marL="0" lvl="0" indent="0" algn="l" rtl="0">
              <a:spcBef>
                <a:spcPts val="0"/>
              </a:spcBef>
              <a:spcAft>
                <a:spcPts val="0"/>
              </a:spcAft>
              <a:buNone/>
            </a:pPr>
            <a:r>
              <a:rPr lang="en">
                <a:solidFill>
                  <a:srgbClr val="4D4D4F"/>
                </a:solidFill>
              </a:rPr>
              <a:t>The evaluator will share feedback. Recommendations will be used to develop the professional growth plan.</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Reinforcement</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Refinement</a:t>
            </a:r>
            <a:endParaRPr>
              <a:solidFill>
                <a:srgbClr val="4D4D4F"/>
              </a:solidFill>
            </a:endParaRPr>
          </a:p>
          <a:p>
            <a:pPr marL="0" lvl="0" indent="0" algn="l" rtl="0">
              <a:spcBef>
                <a:spcPts val="0"/>
              </a:spcBef>
              <a:spcAft>
                <a:spcPts val="0"/>
              </a:spcAft>
              <a:buNone/>
            </a:pPr>
            <a:endParaRPr>
              <a:solidFill>
                <a:schemeClr val="dk2"/>
              </a:solidFill>
            </a:endParaRPr>
          </a:p>
        </p:txBody>
      </p:sp>
      <p:sp>
        <p:nvSpPr>
          <p:cNvPr id="828" name="Google Shape;828;g2eeb58b9af1_0_43"/>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80</a:t>
            </a:fld>
            <a:endParaRPr/>
          </a:p>
        </p:txBody>
      </p:sp>
    </p:spTree>
    <p:extLst>
      <p:ext uri="{BB962C8B-B14F-4D97-AF65-F5344CB8AC3E}">
        <p14:creationId xmlns:p14="http://schemas.microsoft.com/office/powerpoint/2010/main" val="2645694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2eeb58b9af1_0_4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Professional Growth Plan (PGP)/Coaching Plan Requirements</a:t>
            </a:r>
            <a:endParaRPr/>
          </a:p>
        </p:txBody>
      </p:sp>
      <p:sp>
        <p:nvSpPr>
          <p:cNvPr id="834" name="Google Shape;834;g2eeb58b9af1_0_49"/>
          <p:cNvSpPr txBox="1">
            <a:spLocks noGrp="1"/>
          </p:cNvSpPr>
          <p:nvPr>
            <p:ph type="body" idx="1"/>
          </p:nvPr>
        </p:nvSpPr>
        <p:spPr>
          <a:xfrm>
            <a:off x="311700" y="1419725"/>
            <a:ext cx="8520600" cy="320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Each teacher shall develop a professional growth plan collaboratively with the evaluator(s) based on an area of refinement identified through the first observation.</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An </a:t>
            </a:r>
            <a:r>
              <a:rPr lang="en" b="1">
                <a:solidFill>
                  <a:srgbClr val="4D4D4F"/>
                </a:solidFill>
              </a:rPr>
              <a:t>informal observation</a:t>
            </a:r>
            <a:r>
              <a:rPr lang="en">
                <a:solidFill>
                  <a:srgbClr val="4D4D4F"/>
                </a:solidFill>
              </a:rPr>
              <a:t> targeted to the specific refinement area shall be conducted at least two, not more than six, weeks following the post-conference. </a:t>
            </a:r>
            <a:endParaRPr>
              <a:solidFill>
                <a:srgbClr val="4D4D4F"/>
              </a:solidFill>
            </a:endParaRPr>
          </a:p>
          <a:p>
            <a:pPr marL="914400" lvl="1" indent="-342900" algn="l" rtl="0">
              <a:spcBef>
                <a:spcPts val="0"/>
              </a:spcBef>
              <a:spcAft>
                <a:spcPts val="0"/>
              </a:spcAft>
              <a:buClr>
                <a:srgbClr val="4D4D4F"/>
              </a:buClr>
              <a:buSzPts val="1800"/>
              <a:buChar char="○"/>
            </a:pPr>
            <a:r>
              <a:rPr lang="en">
                <a:solidFill>
                  <a:srgbClr val="4D4D4F"/>
                </a:solidFill>
              </a:rPr>
              <a:t>Written feedback regarding progress toward the area of refinement must be given within one school day of the informal observation.  </a:t>
            </a:r>
            <a:endParaRPr>
              <a:solidFill>
                <a:srgbClr val="4D4D4F"/>
              </a:solidFill>
            </a:endParaRPr>
          </a:p>
        </p:txBody>
      </p:sp>
      <p:sp>
        <p:nvSpPr>
          <p:cNvPr id="835" name="Google Shape;835;g2eeb58b9af1_0_49"/>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81</a:t>
            </a:fld>
            <a:endParaRPr/>
          </a:p>
        </p:txBody>
      </p:sp>
    </p:spTree>
    <p:extLst>
      <p:ext uri="{BB962C8B-B14F-4D97-AF65-F5344CB8AC3E}">
        <p14:creationId xmlns:p14="http://schemas.microsoft.com/office/powerpoint/2010/main" val="1981581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g279abfe882b_0_1049"/>
          <p:cNvSpPr txBox="1">
            <a:spLocks noGrp="1"/>
          </p:cNvSpPr>
          <p:nvPr>
            <p:ph type="subTitle" idx="1"/>
          </p:nvPr>
        </p:nvSpPr>
        <p:spPr>
          <a:xfrm>
            <a:off x="421728" y="740675"/>
            <a:ext cx="5392800" cy="45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2800" b="1">
                <a:solidFill>
                  <a:schemeClr val="dk1"/>
                </a:solidFill>
              </a:rPr>
              <a:t>Reflection and Closing</a:t>
            </a:r>
            <a:endParaRPr sz="2800" b="1">
              <a:solidFill>
                <a:schemeClr val="dk1"/>
              </a:solidFill>
            </a:endParaRPr>
          </a:p>
        </p:txBody>
      </p:sp>
      <p:sp>
        <p:nvSpPr>
          <p:cNvPr id="1138" name="Google Shape;1138;g279abfe882b_0_104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g2edf3ecb708_0_268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the Louisiana Educator Evaluation System Support a Growth Mindset?</a:t>
            </a:r>
            <a:endParaRPr/>
          </a:p>
        </p:txBody>
      </p:sp>
      <p:sp>
        <p:nvSpPr>
          <p:cNvPr id="1144" name="Google Shape;1144;g2edf3ecb708_0_268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83</a:t>
            </a:fld>
            <a:endParaRPr/>
          </a:p>
        </p:txBody>
      </p:sp>
      <p:graphicFrame>
        <p:nvGraphicFramePr>
          <p:cNvPr id="1145" name="Google Shape;1145;g2edf3ecb708_0_2689"/>
          <p:cNvGraphicFramePr/>
          <p:nvPr/>
        </p:nvGraphicFramePr>
        <p:xfrm>
          <a:off x="726200" y="1734850"/>
          <a:ext cx="5605975" cy="2643680"/>
        </p:xfrm>
        <a:graphic>
          <a:graphicData uri="http://schemas.openxmlformats.org/drawingml/2006/table">
            <a:tbl>
              <a:tblPr>
                <a:noFill/>
                <a:tableStyleId>{25AC75E2-7B15-4955-91EF-E2794479CF78}</a:tableStyleId>
              </a:tblPr>
              <a:tblGrid>
                <a:gridCol w="5605975">
                  <a:extLst>
                    <a:ext uri="{9D8B030D-6E8A-4147-A177-3AD203B41FA5}">
                      <a16:colId xmlns:a16="http://schemas.microsoft.com/office/drawing/2014/main" val="20000"/>
                    </a:ext>
                  </a:extLst>
                </a:gridCol>
              </a:tblGrid>
              <a:tr h="384600">
                <a:tc>
                  <a:txBody>
                    <a:bodyPr/>
                    <a:lstStyle/>
                    <a:p>
                      <a:pPr marL="0" lvl="0" indent="0" algn="ctr" rtl="0">
                        <a:lnSpc>
                          <a:spcPct val="90000"/>
                        </a:lnSpc>
                        <a:spcBef>
                          <a:spcPts val="0"/>
                        </a:spcBef>
                        <a:spcAft>
                          <a:spcPts val="0"/>
                        </a:spcAft>
                        <a:buNone/>
                      </a:pPr>
                      <a:r>
                        <a:rPr lang="en" sz="1800" b="1">
                          <a:solidFill>
                            <a:srgbClr val="4D4D4F"/>
                          </a:solidFill>
                          <a:latin typeface="Public Sans"/>
                          <a:ea typeface="Public Sans"/>
                          <a:cs typeface="Public Sans"/>
                          <a:sym typeface="Public Sans"/>
                        </a:rPr>
                        <a:t>Growth Mindset</a:t>
                      </a:r>
                      <a:endParaRPr sz="1800" b="1">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rgbClr val="BCDAF6">
                        <a:alpha val="89020"/>
                      </a:srgbClr>
                    </a:solidFill>
                  </a:tcPr>
                </a:tc>
                <a:extLst>
                  <a:ext uri="{0D108BD9-81ED-4DB2-BD59-A6C34878D82A}">
                    <a16:rowId xmlns:a16="http://schemas.microsoft.com/office/drawing/2014/main" val="10000"/>
                  </a:ext>
                </a:extLst>
              </a:tr>
              <a:tr h="384600">
                <a:tc>
                  <a:txBody>
                    <a:bodyPr/>
                    <a:lstStyle/>
                    <a:p>
                      <a:pPr marL="0" lvl="0" indent="0" algn="l" rtl="0">
                        <a:lnSpc>
                          <a:spcPct val="80000"/>
                        </a:lnSpc>
                        <a:spcBef>
                          <a:spcPts val="0"/>
                        </a:spcBef>
                        <a:spcAft>
                          <a:spcPts val="0"/>
                        </a:spcAft>
                        <a:buClr>
                          <a:srgbClr val="000000"/>
                        </a:buClr>
                        <a:buSzPts val="1800"/>
                        <a:buFont typeface="Arial"/>
                        <a:buNone/>
                      </a:pPr>
                      <a:r>
                        <a:rPr lang="en" sz="1800">
                          <a:solidFill>
                            <a:srgbClr val="4D4D4F"/>
                          </a:solidFill>
                          <a:latin typeface="Public Sans"/>
                          <a:ea typeface="Public Sans"/>
                          <a:cs typeface="Public Sans"/>
                          <a:sym typeface="Public Sans"/>
                        </a:rPr>
                        <a:t>Intelligence can be developed.</a:t>
                      </a:r>
                      <a:endParaRPr sz="1800">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1"/>
                  </a:ext>
                </a:extLst>
              </a:tr>
              <a:tr h="1670675">
                <a:tc>
                  <a:txBody>
                    <a:bodyPr/>
                    <a:lstStyle/>
                    <a:p>
                      <a:pPr marL="0" lvl="0" indent="0" algn="l" rtl="0">
                        <a:lnSpc>
                          <a:spcPct val="80000"/>
                        </a:lnSpc>
                        <a:spcBef>
                          <a:spcPts val="0"/>
                        </a:spcBef>
                        <a:spcAft>
                          <a:spcPts val="0"/>
                        </a:spcAft>
                        <a:buNone/>
                      </a:pPr>
                      <a:r>
                        <a:rPr lang="en" sz="1800">
                          <a:solidFill>
                            <a:srgbClr val="4D4D4F"/>
                          </a:solidFill>
                          <a:latin typeface="Public Sans"/>
                          <a:ea typeface="Public Sans"/>
                          <a:cs typeface="Public Sans"/>
                          <a:sym typeface="Public Sans"/>
                        </a:rPr>
                        <a:t>Leads to a desire to learn and therefore a tendency to:</a:t>
                      </a:r>
                      <a:endParaRPr sz="1800">
                        <a:solidFill>
                          <a:srgbClr val="4D4D4F"/>
                        </a:solidFill>
                        <a:latin typeface="Public Sans"/>
                        <a:ea typeface="Public Sans"/>
                        <a:cs typeface="Public Sans"/>
                        <a:sym typeface="Public Sans"/>
                      </a:endParaRPr>
                    </a:p>
                    <a:p>
                      <a:pPr marL="457200" lvl="0" indent="-342900" algn="l" rtl="0">
                        <a:lnSpc>
                          <a:spcPct val="80000"/>
                        </a:lnSpc>
                        <a:spcBef>
                          <a:spcPts val="0"/>
                        </a:spcBef>
                        <a:spcAft>
                          <a:spcPts val="0"/>
                        </a:spcAft>
                        <a:buClr>
                          <a:srgbClr val="4D4D4F"/>
                        </a:buClr>
                        <a:buSzPts val="1800"/>
                        <a:buFont typeface="Public Sans"/>
                        <a:buChar char="●"/>
                      </a:pPr>
                      <a:r>
                        <a:rPr lang="en" sz="1800">
                          <a:solidFill>
                            <a:srgbClr val="4D4D4F"/>
                          </a:solidFill>
                          <a:latin typeface="Public Sans"/>
                          <a:ea typeface="Public Sans"/>
                          <a:cs typeface="Public Sans"/>
                          <a:sym typeface="Public Sans"/>
                        </a:rPr>
                        <a:t>Embrace challenges</a:t>
                      </a:r>
                      <a:endParaRPr sz="1800">
                        <a:solidFill>
                          <a:srgbClr val="4D4D4F"/>
                        </a:solidFill>
                        <a:latin typeface="Public Sans"/>
                        <a:ea typeface="Public Sans"/>
                        <a:cs typeface="Public Sans"/>
                        <a:sym typeface="Public Sans"/>
                      </a:endParaRPr>
                    </a:p>
                    <a:p>
                      <a:pPr marL="457200" lvl="0" indent="-342900" algn="l" rtl="0">
                        <a:lnSpc>
                          <a:spcPct val="80000"/>
                        </a:lnSpc>
                        <a:spcBef>
                          <a:spcPts val="0"/>
                        </a:spcBef>
                        <a:spcAft>
                          <a:spcPts val="0"/>
                        </a:spcAft>
                        <a:buClr>
                          <a:srgbClr val="4D4D4F"/>
                        </a:buClr>
                        <a:buSzPts val="1800"/>
                        <a:buFont typeface="Public Sans"/>
                        <a:buChar char="●"/>
                      </a:pPr>
                      <a:r>
                        <a:rPr lang="en" sz="1800">
                          <a:solidFill>
                            <a:srgbClr val="4D4D4F"/>
                          </a:solidFill>
                          <a:latin typeface="Public Sans"/>
                          <a:ea typeface="Public Sans"/>
                          <a:cs typeface="Public Sans"/>
                          <a:sym typeface="Public Sans"/>
                        </a:rPr>
                        <a:t>Persist despite obstacles</a:t>
                      </a:r>
                      <a:endParaRPr sz="1800">
                        <a:solidFill>
                          <a:srgbClr val="4D4D4F"/>
                        </a:solidFill>
                        <a:latin typeface="Public Sans"/>
                        <a:ea typeface="Public Sans"/>
                        <a:cs typeface="Public Sans"/>
                        <a:sym typeface="Public Sans"/>
                      </a:endParaRPr>
                    </a:p>
                    <a:p>
                      <a:pPr marL="457200" lvl="0" indent="-342900" algn="l" rtl="0">
                        <a:lnSpc>
                          <a:spcPct val="80000"/>
                        </a:lnSpc>
                        <a:spcBef>
                          <a:spcPts val="0"/>
                        </a:spcBef>
                        <a:spcAft>
                          <a:spcPts val="0"/>
                        </a:spcAft>
                        <a:buClr>
                          <a:srgbClr val="4D4D4F"/>
                        </a:buClr>
                        <a:buSzPts val="1800"/>
                        <a:buFont typeface="Public Sans"/>
                        <a:buChar char="●"/>
                      </a:pPr>
                      <a:r>
                        <a:rPr lang="en" sz="1800">
                          <a:solidFill>
                            <a:srgbClr val="4D4D4F"/>
                          </a:solidFill>
                          <a:latin typeface="Public Sans"/>
                          <a:ea typeface="Public Sans"/>
                          <a:cs typeface="Public Sans"/>
                          <a:sym typeface="Public Sans"/>
                        </a:rPr>
                        <a:t>See effort as path to mastery</a:t>
                      </a:r>
                      <a:endParaRPr sz="1800">
                        <a:solidFill>
                          <a:srgbClr val="4D4D4F"/>
                        </a:solidFill>
                        <a:latin typeface="Public Sans"/>
                        <a:ea typeface="Public Sans"/>
                        <a:cs typeface="Public Sans"/>
                        <a:sym typeface="Public Sans"/>
                      </a:endParaRPr>
                    </a:p>
                    <a:p>
                      <a:pPr marL="457200" lvl="0" indent="-342900" algn="l" rtl="0">
                        <a:lnSpc>
                          <a:spcPct val="80000"/>
                        </a:lnSpc>
                        <a:spcBef>
                          <a:spcPts val="0"/>
                        </a:spcBef>
                        <a:spcAft>
                          <a:spcPts val="0"/>
                        </a:spcAft>
                        <a:buClr>
                          <a:srgbClr val="4D4D4F"/>
                        </a:buClr>
                        <a:buSzPts val="1800"/>
                        <a:buFont typeface="Public Sans"/>
                        <a:buChar char="●"/>
                      </a:pPr>
                      <a:r>
                        <a:rPr lang="en" sz="1800">
                          <a:solidFill>
                            <a:srgbClr val="4D4D4F"/>
                          </a:solidFill>
                          <a:latin typeface="Public Sans"/>
                          <a:ea typeface="Public Sans"/>
                          <a:cs typeface="Public Sans"/>
                          <a:sym typeface="Public Sans"/>
                        </a:rPr>
                        <a:t>Learn from feedback</a:t>
                      </a:r>
                      <a:endParaRPr sz="1800">
                        <a:solidFill>
                          <a:srgbClr val="4D4D4F"/>
                        </a:solidFill>
                        <a:latin typeface="Public Sans"/>
                        <a:ea typeface="Public Sans"/>
                        <a:cs typeface="Public Sans"/>
                        <a:sym typeface="Public Sans"/>
                      </a:endParaRPr>
                    </a:p>
                    <a:p>
                      <a:pPr marL="457200" lvl="0" indent="-342900" algn="l" rtl="0">
                        <a:lnSpc>
                          <a:spcPct val="80000"/>
                        </a:lnSpc>
                        <a:spcBef>
                          <a:spcPts val="0"/>
                        </a:spcBef>
                        <a:spcAft>
                          <a:spcPts val="0"/>
                        </a:spcAft>
                        <a:buClr>
                          <a:srgbClr val="4D4D4F"/>
                        </a:buClr>
                        <a:buSzPts val="1800"/>
                        <a:buFont typeface="Public Sans"/>
                        <a:buChar char="●"/>
                      </a:pPr>
                      <a:r>
                        <a:rPr lang="en" sz="1800">
                          <a:solidFill>
                            <a:srgbClr val="4D4D4F"/>
                          </a:solidFill>
                          <a:latin typeface="Public Sans"/>
                          <a:ea typeface="Public Sans"/>
                          <a:cs typeface="Public Sans"/>
                          <a:sym typeface="Public Sans"/>
                        </a:rPr>
                        <a:t>Be inspired by others’ success</a:t>
                      </a:r>
                      <a:endParaRPr sz="1800">
                        <a:solidFill>
                          <a:srgbClr val="4D4D4F"/>
                        </a:solidFill>
                        <a:latin typeface="Public Sans"/>
                        <a:ea typeface="Public Sans"/>
                        <a:cs typeface="Public Sans"/>
                        <a:sym typeface="Public Sans"/>
                      </a:endParaRPr>
                    </a:p>
                    <a:p>
                      <a:pPr marL="0" lvl="0" indent="0" algn="l" rtl="0">
                        <a:lnSpc>
                          <a:spcPct val="90000"/>
                        </a:lnSpc>
                        <a:spcBef>
                          <a:spcPts val="0"/>
                        </a:spcBef>
                        <a:spcAft>
                          <a:spcPts val="0"/>
                        </a:spcAft>
                        <a:buNone/>
                      </a:pPr>
                      <a:endParaRPr sz="1800">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46" name="Google Shape;1146;g2edf3ecb708_0_2689"/>
          <p:cNvSpPr txBox="1"/>
          <p:nvPr/>
        </p:nvSpPr>
        <p:spPr>
          <a:xfrm>
            <a:off x="6670400" y="1718825"/>
            <a:ext cx="2262000" cy="28398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600"/>
              </a:spcBef>
              <a:spcAft>
                <a:spcPts val="0"/>
              </a:spcAft>
              <a:buNone/>
            </a:pPr>
            <a:r>
              <a:rPr lang="en" sz="1800">
                <a:solidFill>
                  <a:srgbClr val="4D4D4F"/>
                </a:solidFill>
                <a:latin typeface="Public Sans"/>
                <a:ea typeface="Public Sans"/>
                <a:cs typeface="Public Sans"/>
                <a:sym typeface="Public Sans"/>
              </a:rPr>
              <a:t>“</a:t>
            </a:r>
            <a:r>
              <a:rPr lang="en" sz="1800">
                <a:solidFill>
                  <a:srgbClr val="4D4D4F"/>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The</a:t>
            </a:r>
            <a:r>
              <a:rPr lang="en" sz="1800">
                <a:solidFill>
                  <a:srgbClr val="4D4D4F"/>
                </a:solidFill>
                <a:latin typeface="Public Sans"/>
                <a:ea typeface="Public Sans"/>
                <a:cs typeface="Public Sans"/>
                <a:sym typeface="Public Sans"/>
              </a:rPr>
              <a:t> more reflective we are, the more effective we are.”</a:t>
            </a:r>
            <a:endParaRPr sz="1800">
              <a:solidFill>
                <a:srgbClr val="4D4D4F"/>
              </a:solidFill>
              <a:latin typeface="Public Sans"/>
              <a:ea typeface="Public Sans"/>
              <a:cs typeface="Public Sans"/>
              <a:sym typeface="Public Sans"/>
            </a:endParaRPr>
          </a:p>
          <a:p>
            <a:pPr marL="0" lvl="0" indent="0" algn="l" rtl="0">
              <a:lnSpc>
                <a:spcPct val="90000"/>
              </a:lnSpc>
              <a:spcBef>
                <a:spcPts val="600"/>
              </a:spcBef>
              <a:spcAft>
                <a:spcPts val="0"/>
              </a:spcAft>
              <a:buNone/>
            </a:pPr>
            <a:r>
              <a:rPr lang="en" sz="1500">
                <a:solidFill>
                  <a:srgbClr val="4D4D4F"/>
                </a:solidFill>
                <a:latin typeface="Public Sans"/>
                <a:ea typeface="Public Sans"/>
                <a:cs typeface="Public Sans"/>
                <a:sym typeface="Public Sans"/>
              </a:rPr>
              <a:t>Pete Hall &amp; Alisa Simeral</a:t>
            </a:r>
            <a:r>
              <a:rPr lang="en" sz="1500" i="1">
                <a:solidFill>
                  <a:srgbClr val="4D4D4F"/>
                </a:solidFill>
                <a:latin typeface="Public Sans"/>
                <a:ea typeface="Public Sans"/>
                <a:cs typeface="Public Sans"/>
                <a:sym typeface="Public Sans"/>
              </a:rPr>
              <a:t>, Creating a Culture of Reflective Practice</a:t>
            </a:r>
            <a:endParaRPr sz="1500">
              <a:solidFill>
                <a:srgbClr val="4D4D4F"/>
              </a:solidFill>
              <a:latin typeface="Public Sans"/>
              <a:ea typeface="Public Sans"/>
              <a:cs typeface="Public Sans"/>
              <a:sym typeface="Public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pic>
        <p:nvPicPr>
          <p:cNvPr id="1151" name="Google Shape;1151;g279abfe882b_0_1054"/>
          <p:cNvPicPr preferRelativeResize="0">
            <a:picLocks noGrp="1"/>
          </p:cNvPicPr>
          <p:nvPr>
            <p:ph type="pic" idx="2"/>
          </p:nvPr>
        </p:nvPicPr>
        <p:blipFill rotWithShape="1">
          <a:blip r:embed="rId3">
            <a:alphaModFix/>
          </a:blip>
          <a:srcRect l="16696" r="16703"/>
          <a:stretch/>
        </p:blipFill>
        <p:spPr>
          <a:xfrm>
            <a:off x="5705054" y="768000"/>
            <a:ext cx="3392400" cy="3259500"/>
          </a:xfrm>
          <a:prstGeom prst="ellipse">
            <a:avLst/>
          </a:prstGeom>
          <a:noFill/>
          <a:ln>
            <a:noFill/>
          </a:ln>
        </p:spPr>
      </p:pic>
      <p:sp>
        <p:nvSpPr>
          <p:cNvPr id="1152" name="Google Shape;1152;g279abfe882b_0_105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84</a:t>
            </a:fld>
            <a:endParaRPr/>
          </a:p>
        </p:txBody>
      </p:sp>
      <p:sp>
        <p:nvSpPr>
          <p:cNvPr id="1153" name="Google Shape;1153;g279abfe882b_0_1054"/>
          <p:cNvSpPr txBox="1">
            <a:spLocks noGrp="1"/>
          </p:cNvSpPr>
          <p:nvPr>
            <p:ph type="body" idx="4"/>
          </p:nvPr>
        </p:nvSpPr>
        <p:spPr>
          <a:xfrm>
            <a:off x="526100" y="1115875"/>
            <a:ext cx="5178900" cy="21984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None/>
            </a:pP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a:solidFill>
                  <a:schemeClr val="dk2"/>
                </a:solidFill>
              </a:rPr>
              <a:t>How will the Louisiana Educator Rubric and Evaluation System support student growth in your classroom? </a:t>
            </a:r>
            <a:r>
              <a:rPr lang="en" sz="1800" b="0" i="0" u="none" strike="noStrike" cap="none">
                <a:solidFill>
                  <a:schemeClr val="dk2"/>
                </a:solidFill>
                <a:latin typeface="Public Sans"/>
                <a:ea typeface="Public Sans"/>
                <a:cs typeface="Public Sans"/>
                <a:sym typeface="Public Sans"/>
              </a:rPr>
              <a:t>  </a:t>
            </a:r>
            <a:endParaRPr sz="1800">
              <a:solidFill>
                <a:schemeClr val="dk2"/>
              </a:solidFill>
            </a:endParaRPr>
          </a:p>
          <a:p>
            <a:pPr marL="457200" marR="0" lvl="0" indent="-342900" algn="l" rtl="0">
              <a:lnSpc>
                <a:spcPct val="100000"/>
              </a:lnSpc>
              <a:spcBef>
                <a:spcPts val="1000"/>
              </a:spcBef>
              <a:spcAft>
                <a:spcPts val="1000"/>
              </a:spcAft>
              <a:buClr>
                <a:schemeClr val="dk2"/>
              </a:buClr>
              <a:buSzPts val="1800"/>
              <a:buFont typeface="Public Sans"/>
              <a:buChar char="●"/>
            </a:pPr>
            <a:r>
              <a:rPr lang="en" sz="1800">
                <a:solidFill>
                  <a:schemeClr val="dk2"/>
                </a:solidFill>
              </a:rPr>
              <a:t>One thing I plan to do to grow as a teacher is…</a:t>
            </a:r>
            <a:endParaRPr sz="1800">
              <a:solidFill>
                <a:schemeClr val="dk2"/>
              </a:solidFill>
            </a:endParaRPr>
          </a:p>
        </p:txBody>
      </p:sp>
      <p:sp>
        <p:nvSpPr>
          <p:cNvPr id="1154" name="Google Shape;1154;g279abfe882b_0_1054"/>
          <p:cNvSpPr txBox="1">
            <a:spLocks noGrp="1"/>
          </p:cNvSpPr>
          <p:nvPr>
            <p:ph type="title"/>
          </p:nvPr>
        </p:nvSpPr>
        <p:spPr>
          <a:xfrm>
            <a:off x="526100" y="297625"/>
            <a:ext cx="6564300" cy="5721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4400"/>
              <a:buNone/>
            </a:pPr>
            <a:r>
              <a:rPr lang="en"/>
              <a:t>Reflect and Connect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g2edf3ecb708_0_342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85</a:t>
            </a:fld>
            <a:endParaRPr/>
          </a:p>
        </p:txBody>
      </p:sp>
      <p:sp>
        <p:nvSpPr>
          <p:cNvPr id="1160" name="Google Shape;1160;g2edf3ecb708_0_3425"/>
          <p:cNvSpPr txBox="1"/>
          <p:nvPr/>
        </p:nvSpPr>
        <p:spPr>
          <a:xfrm>
            <a:off x="462825" y="361000"/>
            <a:ext cx="7368600" cy="16866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rgbClr val="385463"/>
                </a:solidFill>
                <a:latin typeface="Calibri"/>
                <a:ea typeface="Calibri"/>
                <a:cs typeface="Calibri"/>
                <a:sym typeface="Calibri"/>
              </a:rPr>
              <a:t/>
            </a:r>
            <a:br>
              <a:rPr lang="en" sz="2800" b="1" i="0" u="none" strike="noStrike" cap="none">
                <a:solidFill>
                  <a:srgbClr val="385463"/>
                </a:solidFill>
                <a:latin typeface="Calibri"/>
                <a:ea typeface="Calibri"/>
                <a:cs typeface="Calibri"/>
                <a:sym typeface="Calibri"/>
              </a:rPr>
            </a:br>
            <a:r>
              <a:rPr lang="en" sz="3200" b="1" i="0" u="none" strike="noStrike" cap="none">
                <a:solidFill>
                  <a:schemeClr val="dk1"/>
                </a:solidFill>
                <a:latin typeface="Calibri"/>
                <a:ea typeface="Calibri"/>
                <a:cs typeface="Calibri"/>
                <a:sym typeface="Calibri"/>
              </a:rPr>
              <a:t>Thank you for your participation!</a:t>
            </a:r>
            <a:r>
              <a:rPr lang="en" sz="2800" b="1" i="0" u="none" strike="noStrike" cap="none">
                <a:solidFill>
                  <a:srgbClr val="385463"/>
                </a:solidFill>
                <a:latin typeface="Calibri"/>
                <a:ea typeface="Calibri"/>
                <a:cs typeface="Calibri"/>
                <a:sym typeface="Calibri"/>
              </a:rPr>
              <a:t/>
            </a:r>
            <a:br>
              <a:rPr lang="en" sz="2800" b="1" i="0" u="none" strike="noStrike" cap="none">
                <a:solidFill>
                  <a:srgbClr val="385463"/>
                </a:solidFill>
                <a:latin typeface="Calibri"/>
                <a:ea typeface="Calibri"/>
                <a:cs typeface="Calibri"/>
                <a:sym typeface="Calibri"/>
              </a:rPr>
            </a:br>
            <a:endParaRPr sz="2800" b="1" i="0" u="none" strike="noStrike" cap="none">
              <a:solidFill>
                <a:srgbClr val="38546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2edf3ecb708_0_1111"/>
          <p:cNvSpPr txBox="1">
            <a:spLocks noGrp="1"/>
          </p:cNvSpPr>
          <p:nvPr>
            <p:ph type="title"/>
          </p:nvPr>
        </p:nvSpPr>
        <p:spPr>
          <a:xfrm>
            <a:off x="311700" y="10251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When you walk out of a lesson that was </a:t>
            </a:r>
            <a:r>
              <a:rPr lang="en" i="1">
                <a:solidFill>
                  <a:schemeClr val="dk1"/>
                </a:solidFill>
              </a:rPr>
              <a:t>effective</a:t>
            </a:r>
            <a:r>
              <a:rPr lang="en">
                <a:solidFill>
                  <a:schemeClr val="dk1"/>
                </a:solidFill>
              </a:rPr>
              <a:t>, what did it look like and sound like?</a:t>
            </a:r>
            <a:endParaRPr>
              <a:solidFill>
                <a:schemeClr val="dk1"/>
              </a:solidFill>
            </a:endParaRPr>
          </a:p>
        </p:txBody>
      </p:sp>
      <p:sp>
        <p:nvSpPr>
          <p:cNvPr id="492" name="Google Shape;492;g2edf3ecb708_0_1111"/>
          <p:cNvSpPr txBox="1">
            <a:spLocks noGrp="1"/>
          </p:cNvSpPr>
          <p:nvPr>
            <p:ph type="body" idx="1"/>
          </p:nvPr>
        </p:nvSpPr>
        <p:spPr>
          <a:xfrm>
            <a:off x="549907" y="1705855"/>
            <a:ext cx="4252500" cy="227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a:solidFill>
                  <a:schemeClr val="dk2"/>
                </a:solidFill>
              </a:rPr>
              <a:t>Why this question?</a:t>
            </a:r>
            <a:endParaRPr>
              <a:solidFill>
                <a:schemeClr val="dk2"/>
              </a:solidFill>
            </a:endParaRPr>
          </a:p>
          <a:p>
            <a:pPr marL="457200" lvl="0" indent="-342900" algn="l" rtl="0">
              <a:lnSpc>
                <a:spcPct val="100000"/>
              </a:lnSpc>
              <a:spcBef>
                <a:spcPts val="1000"/>
              </a:spcBef>
              <a:spcAft>
                <a:spcPts val="1000"/>
              </a:spcAft>
              <a:buClr>
                <a:schemeClr val="dk2"/>
              </a:buClr>
              <a:buSzPts val="1800"/>
              <a:buChar char="●"/>
            </a:pPr>
            <a:r>
              <a:rPr lang="en">
                <a:solidFill>
                  <a:schemeClr val="dk2"/>
                </a:solidFill>
              </a:rPr>
              <a:t>Why this way?</a:t>
            </a:r>
            <a:endParaRPr>
              <a:solidFill>
                <a:schemeClr val="dk2"/>
              </a:solidFill>
            </a:endParaRPr>
          </a:p>
        </p:txBody>
      </p:sp>
      <p:sp>
        <p:nvSpPr>
          <p:cNvPr id="493" name="Google Shape;493;g2edf3ecb708_0_111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grpSp>
        <p:nvGrpSpPr>
          <p:cNvPr id="494" name="Google Shape;494;g2edf3ecb708_0_1111"/>
          <p:cNvGrpSpPr/>
          <p:nvPr/>
        </p:nvGrpSpPr>
        <p:grpSpPr>
          <a:xfrm>
            <a:off x="4976433" y="1132284"/>
            <a:ext cx="3104995" cy="3101576"/>
            <a:chOff x="1692249" y="523883"/>
            <a:chExt cx="4556119" cy="4557120"/>
          </a:xfrm>
        </p:grpSpPr>
        <p:sp>
          <p:nvSpPr>
            <p:cNvPr id="495" name="Google Shape;495;g2edf3ecb708_0_1111"/>
            <p:cNvSpPr/>
            <p:nvPr/>
          </p:nvSpPr>
          <p:spPr>
            <a:xfrm>
              <a:off x="1696768" y="523883"/>
              <a:ext cx="4551600" cy="4551600"/>
            </a:xfrm>
            <a:prstGeom prst="pie">
              <a:avLst>
                <a:gd name="adj1" fmla="val 16200000"/>
                <a:gd name="adj2" fmla="val 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6" name="Google Shape;496;g2edf3ecb708_0_1111"/>
            <p:cNvSpPr/>
            <p:nvPr/>
          </p:nvSpPr>
          <p:spPr>
            <a:xfrm>
              <a:off x="1692249" y="529403"/>
              <a:ext cx="4551600" cy="4551600"/>
            </a:xfrm>
            <a:prstGeom prst="pie">
              <a:avLst>
                <a:gd name="adj1" fmla="val 0"/>
                <a:gd name="adj2" fmla="val 540000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7" name="Google Shape;497;g2edf3ecb708_0_1111"/>
            <p:cNvSpPr/>
            <p:nvPr/>
          </p:nvSpPr>
          <p:spPr>
            <a:xfrm>
              <a:off x="1692249" y="529403"/>
              <a:ext cx="4551600" cy="4551600"/>
            </a:xfrm>
            <a:prstGeom prst="pie">
              <a:avLst>
                <a:gd name="adj1" fmla="val 5400000"/>
                <a:gd name="adj2" fmla="val 1080000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8" name="Google Shape;498;g2edf3ecb708_0_1111"/>
            <p:cNvSpPr/>
            <p:nvPr/>
          </p:nvSpPr>
          <p:spPr>
            <a:xfrm>
              <a:off x="1708476" y="529403"/>
              <a:ext cx="4519200" cy="4551600"/>
            </a:xfrm>
            <a:prstGeom prst="pie">
              <a:avLst>
                <a:gd name="adj1" fmla="val 10800000"/>
                <a:gd name="adj2" fmla="val 16200000"/>
              </a:avLst>
            </a:prstGeom>
            <a:solidFill>
              <a:srgbClr val="FFFFFF"/>
            </a:solidFill>
            <a:ln w="25400" cap="flat" cmpd="sng">
              <a:solidFill>
                <a:srgbClr val="D993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grpSp>
      <p:sp>
        <p:nvSpPr>
          <p:cNvPr id="499" name="Google Shape;499;g2edf3ecb708_0_1111"/>
          <p:cNvSpPr/>
          <p:nvPr/>
        </p:nvSpPr>
        <p:spPr>
          <a:xfrm>
            <a:off x="5944068" y="2194620"/>
            <a:ext cx="1166700" cy="973200"/>
          </a:xfrm>
          <a:prstGeom prst="ellipse">
            <a:avLst/>
          </a:prstGeom>
          <a:solidFill>
            <a:srgbClr val="9AB185"/>
          </a:solidFill>
          <a:ln w="25400" cap="flat" cmpd="sng">
            <a:solidFill>
              <a:srgbClr val="1843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28660</Words>
  <Application>Microsoft Office PowerPoint</Application>
  <PresentationFormat>On-screen Show (16:9)</PresentationFormat>
  <Paragraphs>1752</Paragraphs>
  <Slides>85</Slides>
  <Notes>85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85</vt:i4>
      </vt:variant>
    </vt:vector>
  </HeadingPairs>
  <TitlesOfParts>
    <vt:vector size="96" baseType="lpstr">
      <vt:lpstr>Public Sans Medium</vt:lpstr>
      <vt:lpstr>Source Sans 3 Medium</vt:lpstr>
      <vt:lpstr>Public Sans</vt:lpstr>
      <vt:lpstr>Quattrocento Sans</vt:lpstr>
      <vt:lpstr>Cambria</vt:lpstr>
      <vt:lpstr>Arial</vt:lpstr>
      <vt:lpstr>Calibri</vt:lpstr>
      <vt:lpstr>LDOE</vt:lpstr>
      <vt:lpstr>LDOE</vt:lpstr>
      <vt:lpstr>LDOE</vt:lpstr>
      <vt:lpstr>LDOE</vt:lpstr>
      <vt:lpstr>Louisiana Educator Rubric and Evaluation Training for Teachers</vt:lpstr>
      <vt:lpstr>A Message from Louisiana State Superintendent, Dr. Cade Brumley</vt:lpstr>
      <vt:lpstr>Objectives</vt:lpstr>
      <vt:lpstr>Agenda</vt:lpstr>
      <vt:lpstr>Training Materials</vt:lpstr>
      <vt:lpstr>What is the Difference between a Fixed Mindset and a Growth Mindset?</vt:lpstr>
      <vt:lpstr>Elements of an Effective Lesson </vt:lpstr>
      <vt:lpstr>When you walk out of a lesson that was effective, what did it look like and sound like?</vt:lpstr>
      <vt:lpstr>When you walk out of a lesson that was effective, what did it look like and sound like?</vt:lpstr>
      <vt:lpstr>Elements of an Effective Lesson  </vt:lpstr>
      <vt:lpstr>PowerPoint Presentation</vt:lpstr>
      <vt:lpstr>Research shows a strong positive correlation between teacher actions and student outcomes. </vt:lpstr>
      <vt:lpstr>The Louisiana Educator Rubric (LER)</vt:lpstr>
      <vt:lpstr>Louisiana Educator Rubric</vt:lpstr>
      <vt:lpstr>Rubric Format</vt:lpstr>
      <vt:lpstr>Rubric Format</vt:lpstr>
      <vt:lpstr>Focusing on Students Supports Deeper Learning.</vt:lpstr>
      <vt:lpstr>There are four domains, each with a series of indicators and descriptors defined at the Exemplary, Proficient, and Unsatisfactory levels.</vt:lpstr>
      <vt:lpstr>LER Deep Dives for the Instruction and Environment Domains</vt:lpstr>
      <vt:lpstr>Trainer Model: Analysis of Activities and Materials to Determine the Essence of the Indicator</vt:lpstr>
      <vt:lpstr>3-Step Analysis of the Descriptors for the Activities and Materials Indicator</vt:lpstr>
      <vt:lpstr>Differences across the performance levels and key words help to capture the essence of the indicator.</vt:lpstr>
      <vt:lpstr>Part 1 in the Rubric Deep Dive: Analyze the Indicators Activities and Materials, Thinking, and Problem Solving</vt:lpstr>
      <vt:lpstr>PowerPoint Presentation</vt:lpstr>
      <vt:lpstr>PowerPoint Presentation</vt:lpstr>
      <vt:lpstr>PowerPoint Presentation</vt:lpstr>
      <vt:lpstr>PowerPoint Presentation</vt:lpstr>
      <vt:lpstr>Evidence for Middle School Social Studies Clip</vt:lpstr>
      <vt:lpstr>Break: 10 minutes</vt:lpstr>
      <vt:lpstr>PowerPoint Presentation</vt:lpstr>
      <vt:lpstr>PowerPoint Presentation</vt:lpstr>
      <vt:lpstr>PowerPoint Presentation</vt:lpstr>
      <vt:lpstr>Evidence for Middle School ELA Clip</vt:lpstr>
      <vt:lpstr>PowerPoint Presentation</vt:lpstr>
      <vt:lpstr>PowerPoint Presentation</vt:lpstr>
      <vt:lpstr>PowerPoint Presentation</vt:lpstr>
      <vt:lpstr>Evidence for Kindergarten ELA Clip</vt:lpstr>
      <vt:lpstr>PowerPoint Presentation</vt:lpstr>
      <vt:lpstr>PowerPoint Presentation</vt:lpstr>
      <vt:lpstr>PowerPoint Presentation</vt:lpstr>
      <vt:lpstr>Evidence for High School Welding Clip</vt:lpstr>
      <vt:lpstr>Lunch</vt:lpstr>
      <vt:lpstr>PowerPoint Presentation</vt:lpstr>
      <vt:lpstr>PowerPoint Presentation</vt:lpstr>
      <vt:lpstr>PowerPoint Presentation</vt:lpstr>
      <vt:lpstr>Evidence for High School Math Clip</vt:lpstr>
      <vt:lpstr>PowerPoint Presentation</vt:lpstr>
      <vt:lpstr>The POP Cycle  </vt:lpstr>
      <vt:lpstr>PowerPoint Presentation</vt:lpstr>
      <vt:lpstr>PowerPoint Presentation</vt:lpstr>
      <vt:lpstr>PowerPoint Presentation</vt:lpstr>
      <vt:lpstr>Engaging in a High-Quality Pre-Conference</vt:lpstr>
      <vt:lpstr>PowerPoint Presentation</vt:lpstr>
      <vt:lpstr>PowerPoint Presentation</vt:lpstr>
      <vt:lpstr>Introduction to the Observation</vt:lpstr>
      <vt:lpstr>PowerPoint Presentation</vt:lpstr>
      <vt:lpstr>The second component of the POP Cycle is the lesson observation. </vt:lpstr>
      <vt:lpstr>PowerPoint Presentation</vt:lpstr>
      <vt:lpstr>PowerPoint Presentation</vt:lpstr>
      <vt:lpstr>PowerPoint Presentation</vt:lpstr>
      <vt:lpstr>Introduction to the Post-Conference</vt:lpstr>
      <vt:lpstr>The third step of the POP Cycle is always the post-conference.</vt:lpstr>
      <vt:lpstr>The post-conference consists of 4 elements. </vt:lpstr>
      <vt:lpstr>Examining the English I Post-Conference Plan</vt:lpstr>
      <vt:lpstr> English I Post-Conference Information</vt:lpstr>
      <vt:lpstr>PowerPoint Presentation</vt:lpstr>
      <vt:lpstr>The Follow-Up Coaching and Support Cycle</vt:lpstr>
      <vt:lpstr>The goal of the Follow-Up Coaching and Support Cycle is to support teachers in refinement area growth.</vt:lpstr>
      <vt:lpstr>The Follow-Up Coaching and Support Cycle</vt:lpstr>
      <vt:lpstr>PowerPoint Presentation</vt:lpstr>
      <vt:lpstr>PowerPoint Presentation</vt:lpstr>
      <vt:lpstr>PowerPoint Presentation</vt:lpstr>
      <vt:lpstr>PowerPoint Presentation</vt:lpstr>
      <vt:lpstr>Comprehensive Training for Evaluators</vt:lpstr>
      <vt:lpstr>Bulletin 130 Effectiveness Rating</vt:lpstr>
      <vt:lpstr>Research Shows a Strong Positive Correlation  </vt:lpstr>
      <vt:lpstr>Evaluation Component Overview</vt:lpstr>
      <vt:lpstr>Educator Evaluation Component Weights</vt:lpstr>
      <vt:lpstr>Bulletin 130 Observation Requirements for Teachers</vt:lpstr>
      <vt:lpstr>Bulletin 130 Post-Conference Plan Requirements</vt:lpstr>
      <vt:lpstr>Bulletin 130 Professional Growth Plan (PGP)/Coaching Plan Requirements</vt:lpstr>
      <vt:lpstr>PowerPoint Presentation</vt:lpstr>
      <vt:lpstr>How Does the Louisiana Educator Evaluation System Support a Growth Mindset?</vt:lpstr>
      <vt:lpstr>Reflect and Connect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Educator Rubric and Evaluation Training for Teachers</dc:title>
  <cp:lastModifiedBy>Lori Pennison</cp:lastModifiedBy>
  <cp:revision>4</cp:revision>
  <dcterms:modified xsi:type="dcterms:W3CDTF">2024-07-26T18:47:14Z</dcterms:modified>
</cp:coreProperties>
</file>