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6"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5143500" type="screen16x9"/>
  <p:notesSz cx="6858000" cy="9144000"/>
  <p:embeddedFontLst>
    <p:embeddedFont>
      <p:font typeface="Public Sans" pitchFamily="2" charset="0"/>
      <p:regular r:id="rId64"/>
      <p:bold r:id="rId65"/>
      <p:italic r:id="rId66"/>
      <p:boldItalic r:id="rId67"/>
    </p:embeddedFont>
    <p:embeddedFont>
      <p:font typeface="Quattrocento Sans"/>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Source Sans 3 Medium"/>
      <p:regular r:id="rId76"/>
      <p:bold r:id="rId77"/>
      <p:italic r:id="rId78"/>
      <p:boldItalic r:id="rId79"/>
    </p:embeddedFont>
    <p:embeddedFont>
      <p:font typeface="Public Sans Medium" pitchFamily="2" charset="0"/>
      <p:regular r:id="rId80"/>
      <p:bold r:id="rId81"/>
      <p:italic r:id="rId82"/>
      <p:boldItalic r:id="rId83"/>
    </p:embeddedFont>
    <p:embeddedFont>
      <p:font typeface="Cambria" panose="02040503050406030204" pitchFamily="18"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gjgEVjsc13UEwYotTuNks5Zdqo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Matherne" initials="" lastIdx="1" clrIdx="0"/>
  <p:cmAuthor id="1" name="Arthur Joffrion" initials="" lastIdx="3" clrIdx="1"/>
  <p:cmAuthor id="2" name="Lori Penni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DBECB9-CE08-41EC-9C08-048B5FD30E94}">
  <a:tblStyle styleId="{1CDBECB9-CE08-41EC-9C08-048B5FD30E9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61521FE-C2CC-4685-ADA9-A2ACD5A01C59}"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A65633-954D-4D9E-9011-8BFBB4B41F9E}"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84" Type="http://schemas.openxmlformats.org/officeDocument/2006/relationships/font" Target="fonts/font21.fntdata"/><Relationship Id="rId89"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font" Target="fonts/font8.fntdata"/><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87" Type="http://schemas.openxmlformats.org/officeDocument/2006/relationships/font" Target="fonts/font24.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9.fntdata"/><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customschemas.google.com/relationships/presentationmetadata" Target="meta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edf3ecb70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2edf3ecb708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OPTIONAL SUPPLIES:</a:t>
            </a:r>
            <a:endParaRPr b="1">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0" lvl="0" indent="0" algn="l" rtl="0">
              <a:lnSpc>
                <a:spcPct val="100000"/>
              </a:lnSpc>
              <a:spcBef>
                <a:spcPts val="0"/>
              </a:spcBef>
              <a:spcAft>
                <a:spcPts val="0"/>
              </a:spcAft>
              <a:buSzPts val="1100"/>
              <a:buNone/>
            </a:pPr>
            <a:r>
              <a:rPr lang="en" b="1">
                <a:solidFill>
                  <a:schemeClr val="dk1"/>
                </a:solidFill>
              </a:rPr>
              <a:t>Supplies Needed for Training:</a:t>
            </a:r>
            <a:endParaRPr b="1">
              <a:solidFill>
                <a:schemeClr val="dk1"/>
              </a:solidFill>
            </a:endParaRPr>
          </a:p>
          <a:p>
            <a:pPr marL="171450" lvl="0" indent="-152400" algn="l" rtl="0">
              <a:lnSpc>
                <a:spcPct val="100000"/>
              </a:lnSpc>
              <a:spcBef>
                <a:spcPts val="0"/>
              </a:spcBef>
              <a:spcAft>
                <a:spcPts val="0"/>
              </a:spcAft>
              <a:buClr>
                <a:schemeClr val="dk1"/>
              </a:buClr>
              <a:buSzPts val="1100"/>
              <a:buChar char="•"/>
            </a:pPr>
            <a:r>
              <a:rPr lang="en">
                <a:solidFill>
                  <a:schemeClr val="dk1"/>
                </a:solidFill>
              </a:rPr>
              <a:t>Chart paper for:</a:t>
            </a:r>
            <a:endParaRPr>
              <a:solidFill>
                <a:schemeClr val="dk1"/>
              </a:solidFill>
            </a:endParaRPr>
          </a:p>
          <a:p>
            <a:pPr marL="628650" lvl="1" indent="-152400" algn="l" rtl="0">
              <a:lnSpc>
                <a:spcPct val="100000"/>
              </a:lnSpc>
              <a:spcBef>
                <a:spcPts val="0"/>
              </a:spcBef>
              <a:spcAft>
                <a:spcPts val="0"/>
              </a:spcAft>
              <a:buClr>
                <a:schemeClr val="dk1"/>
              </a:buClr>
              <a:buSzPts val="1100"/>
              <a:buChar char="•"/>
            </a:pPr>
            <a:r>
              <a:rPr lang="en">
                <a:solidFill>
                  <a:schemeClr val="dk1"/>
                </a:solidFill>
              </a:rPr>
              <a:t>Anchor charts listed below</a:t>
            </a:r>
            <a:endParaRPr>
              <a:solidFill>
                <a:schemeClr val="dk1"/>
              </a:solidFill>
            </a:endParaRPr>
          </a:p>
          <a:p>
            <a:pPr marL="628650" lvl="1" indent="-152400" algn="l" rtl="0">
              <a:lnSpc>
                <a:spcPct val="100000"/>
              </a:lnSpc>
              <a:spcBef>
                <a:spcPts val="0"/>
              </a:spcBef>
              <a:spcAft>
                <a:spcPts val="0"/>
              </a:spcAft>
              <a:buClr>
                <a:schemeClr val="dk1"/>
              </a:buClr>
              <a:buSzPts val="1100"/>
              <a:buChar char="•"/>
            </a:pPr>
            <a:r>
              <a:rPr lang="en">
                <a:solidFill>
                  <a:schemeClr val="dk1"/>
                </a:solidFill>
              </a:rPr>
              <a:t>Placemat Consensus activity (slide 8- one sheet for model; one sheet per table group )</a:t>
            </a:r>
            <a:endParaRPr>
              <a:solidFill>
                <a:schemeClr val="dk1"/>
              </a:solidFill>
            </a:endParaRPr>
          </a:p>
          <a:p>
            <a:pPr marL="171450" lvl="0" indent="-152400" algn="l" rtl="0">
              <a:lnSpc>
                <a:spcPct val="100000"/>
              </a:lnSpc>
              <a:spcBef>
                <a:spcPts val="0"/>
              </a:spcBef>
              <a:spcAft>
                <a:spcPts val="0"/>
              </a:spcAft>
              <a:buClr>
                <a:schemeClr val="dk1"/>
              </a:buClr>
              <a:buSzPts val="1100"/>
              <a:buChar char="•"/>
            </a:pPr>
            <a:r>
              <a:rPr lang="en">
                <a:solidFill>
                  <a:schemeClr val="dk1"/>
                </a:solidFill>
              </a:rPr>
              <a:t>Markers</a:t>
            </a:r>
            <a:endParaRPr>
              <a:solidFill>
                <a:schemeClr val="dk1"/>
              </a:solidFill>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The following posted on chart paper for the training:</a:t>
            </a:r>
            <a:endParaRPr b="1"/>
          </a:p>
          <a:p>
            <a:pPr marL="457200" lvl="0" indent="-298450" algn="l" rtl="0">
              <a:lnSpc>
                <a:spcPct val="100000"/>
              </a:lnSpc>
              <a:spcBef>
                <a:spcPts val="0"/>
              </a:spcBef>
              <a:spcAft>
                <a:spcPts val="0"/>
              </a:spcAft>
              <a:buSzPts val="1100"/>
              <a:buChar char="●"/>
            </a:pPr>
            <a:r>
              <a:rPr lang="en"/>
              <a:t>Training Objectives (slide 3)</a:t>
            </a:r>
            <a:endParaRPr/>
          </a:p>
          <a:p>
            <a:pPr marL="457200" lvl="0" indent="-298450" algn="l" rtl="0">
              <a:lnSpc>
                <a:spcPct val="100000"/>
              </a:lnSpc>
              <a:spcBef>
                <a:spcPts val="0"/>
              </a:spcBef>
              <a:spcAft>
                <a:spcPts val="0"/>
              </a:spcAft>
              <a:buSzPts val="1100"/>
              <a:buChar char="●"/>
            </a:pPr>
            <a:r>
              <a:rPr lang="en"/>
              <a:t>Session 1 Agenda (slide 4)</a:t>
            </a:r>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3-step analysis process for the Rubric Deep Dives (slide 21)</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b="1">
                <a:solidFill>
                  <a:schemeClr val="dk1"/>
                </a:solidFill>
              </a:rPr>
              <a:t>Table Materials Needed for Participants:</a:t>
            </a:r>
            <a:endParaRPr b="1">
              <a:solidFill>
                <a:schemeClr val="dk1"/>
              </a:solidFill>
            </a:endParaRPr>
          </a:p>
          <a:p>
            <a:pPr marL="174428" lvl="0" indent="-168078" algn="l" rtl="0">
              <a:lnSpc>
                <a:spcPct val="100000"/>
              </a:lnSpc>
              <a:spcBef>
                <a:spcPts val="0"/>
              </a:spcBef>
              <a:spcAft>
                <a:spcPts val="0"/>
              </a:spcAft>
              <a:buClr>
                <a:schemeClr val="dk1"/>
              </a:buClr>
              <a:buSzPts val="1100"/>
              <a:buChar char="•"/>
            </a:pPr>
            <a:r>
              <a:rPr lang="en">
                <a:solidFill>
                  <a:schemeClr val="dk1"/>
                </a:solidFill>
              </a:rPr>
              <a:t>Markers</a:t>
            </a:r>
            <a:endParaRPr>
              <a:solidFill>
                <a:schemeClr val="dk1"/>
              </a:solidFill>
            </a:endParaRPr>
          </a:p>
          <a:p>
            <a:pPr marL="174428" lvl="0" indent="-168078" algn="l" rtl="0">
              <a:lnSpc>
                <a:spcPct val="100000"/>
              </a:lnSpc>
              <a:spcBef>
                <a:spcPts val="0"/>
              </a:spcBef>
              <a:spcAft>
                <a:spcPts val="0"/>
              </a:spcAft>
              <a:buClr>
                <a:schemeClr val="dk1"/>
              </a:buClr>
              <a:buSzPts val="1100"/>
              <a:buChar char="•"/>
            </a:pPr>
            <a:r>
              <a:rPr lang="en">
                <a:solidFill>
                  <a:schemeClr val="dk1"/>
                </a:solidFill>
              </a:rPr>
              <a:t>Highlighters</a:t>
            </a:r>
            <a:endParaRPr>
              <a:solidFill>
                <a:schemeClr val="dk1"/>
              </a:solidFill>
            </a:endParaRPr>
          </a:p>
          <a:p>
            <a:pPr marL="174428" lvl="0" indent="-168078" algn="l" rtl="0">
              <a:lnSpc>
                <a:spcPct val="100000"/>
              </a:lnSpc>
              <a:spcBef>
                <a:spcPts val="0"/>
              </a:spcBef>
              <a:spcAft>
                <a:spcPts val="0"/>
              </a:spcAft>
              <a:buClr>
                <a:schemeClr val="dk1"/>
              </a:buClr>
              <a:buSzPts val="1100"/>
              <a:buChar char="•"/>
            </a:pPr>
            <a:r>
              <a:rPr lang="en">
                <a:solidFill>
                  <a:schemeClr val="dk1"/>
                </a:solidFill>
              </a:rPr>
              <a:t>Sticky Notes</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solidFill>
                  <a:schemeClr val="dk1"/>
                </a:solidFill>
              </a:rPr>
              <a:t>Printed Materials Needed for Participants: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Louisiana Educator Rubric (LER)</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solidFill>
                  <a:schemeClr val="dk1"/>
                </a:solidFill>
              </a:rPr>
              <a:t>Audience: </a:t>
            </a:r>
            <a:r>
              <a:rPr lang="en">
                <a:solidFill>
                  <a:schemeClr val="dk1"/>
                </a:solidFill>
              </a:rPr>
              <a:t>This one-day training is designed to introduce teachers to the Louisiana Educator Rubric and evaluation process. This slide deck includes detailed presenter notes, so a principal or other school can leader can lead the in-person presentation for teachers. Materials for the presentation are also included in digital/printable format.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solidFill>
                  <a:schemeClr val="dk1"/>
                </a:solidFill>
              </a:rPr>
              <a:t>Training Design: </a:t>
            </a:r>
            <a:r>
              <a:rPr lang="en">
                <a:solidFill>
                  <a:schemeClr val="dk1"/>
                </a:solidFill>
              </a:rPr>
              <a:t>This training is designed as a one-day training, with a total run time of 6.5 hours. The morning session is just over 3.5 hours, including a 10-minute break. The afternoon session is just under 3 hours. Time stamps for each side and periodic elapsed time notations are included to assist with pacing. Scripted notes are provided for the presenter to ensure consistency in teacher evaluation communication and support across the state. A “Presenter Guide” is provided for the presenter to use during training.</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0" lvl="0" indent="0" algn="l" rtl="0">
              <a:lnSpc>
                <a:spcPct val="100000"/>
              </a:lnSpc>
              <a:spcBef>
                <a:spcPts val="0"/>
              </a:spcBef>
              <a:spcAft>
                <a:spcPts val="0"/>
              </a:spcAft>
              <a:buClr>
                <a:schemeClr val="dk1"/>
              </a:buClr>
              <a:buSzPts val="1200"/>
              <a:buFont typeface="Arial"/>
              <a:buNone/>
            </a:pPr>
            <a:r>
              <a:rPr lang="en" b="1">
                <a:solidFill>
                  <a:schemeClr val="dk1"/>
                </a:solidFill>
              </a:rPr>
              <a:t>1 min</a:t>
            </a:r>
            <a:endParaRPr b="1">
              <a:solidFill>
                <a:schemeClr val="dk1"/>
              </a:solidFill>
            </a:endParaRPr>
          </a:p>
          <a:p>
            <a:pPr marL="0" lvl="0" indent="0" algn="l" rtl="0">
              <a:lnSpc>
                <a:spcPct val="100000"/>
              </a:lnSpc>
              <a:spcBef>
                <a:spcPts val="0"/>
              </a:spcBef>
              <a:spcAft>
                <a:spcPts val="0"/>
              </a:spcAft>
              <a:buClr>
                <a:schemeClr val="dk1"/>
              </a:buClr>
              <a:buSzPts val="1200"/>
              <a:buFont typeface="Arial"/>
              <a:buNone/>
            </a:pPr>
            <a:r>
              <a:rPr lang="en">
                <a:solidFill>
                  <a:schemeClr val="dk1"/>
                </a:solidFill>
              </a:rPr>
              <a:t>Say: </a:t>
            </a:r>
            <a:r>
              <a:rPr lang="en" i="1">
                <a:solidFill>
                  <a:schemeClr val="dk1"/>
                </a:solidFill>
              </a:rPr>
              <a:t>Welcome to the Louisiana Educator Rubric &amp; Evaluation Training for Teachers</a:t>
            </a:r>
            <a:r>
              <a:rPr lang="en">
                <a:solidFill>
                  <a:schemeClr val="dk1"/>
                </a:solidFill>
              </a:rPr>
              <a:t>. </a:t>
            </a:r>
            <a:r>
              <a:rPr lang="en" i="1">
                <a:solidFill>
                  <a:schemeClr val="dk1"/>
                </a:solidFill>
              </a:rPr>
              <a:t>This purpose of this training is to introduce teachers to the Louisiana Educator Rubric and other key components of the Louisiana Educator Evaluation System.</a:t>
            </a:r>
            <a:endParaRPr i="1">
              <a:solidFill>
                <a:schemeClr val="dk1"/>
              </a:solidFill>
            </a:endParaRPr>
          </a:p>
          <a:p>
            <a:pPr marL="0" lvl="0" indent="0" algn="l" rtl="0">
              <a:lnSpc>
                <a:spcPct val="100000"/>
              </a:lnSpc>
              <a:spcBef>
                <a:spcPts val="0"/>
              </a:spcBef>
              <a:spcAft>
                <a:spcPts val="0"/>
              </a:spcAft>
              <a:buClr>
                <a:schemeClr val="dk1"/>
              </a:buClr>
              <a:buSzPts val="1200"/>
              <a:buFont typeface="Arial"/>
              <a:buNone/>
            </a:pPr>
            <a:endParaRPr>
              <a:solidFill>
                <a:schemeClr val="dk1"/>
              </a:solidFill>
            </a:endParaRPr>
          </a:p>
          <a:p>
            <a:pPr marL="0" lvl="0" indent="0" algn="l" rtl="0">
              <a:lnSpc>
                <a:spcPct val="100000"/>
              </a:lnSpc>
              <a:spcBef>
                <a:spcPts val="0"/>
              </a:spcBef>
              <a:spcAft>
                <a:spcPts val="0"/>
              </a:spcAft>
              <a:buClr>
                <a:schemeClr val="dk1"/>
              </a:buClr>
              <a:buSzPts val="1200"/>
              <a:buFont typeface="Arial"/>
              <a:buNone/>
            </a:pPr>
            <a:r>
              <a:rPr lang="en">
                <a:solidFill>
                  <a:schemeClr val="dk1"/>
                </a:solidFill>
              </a:rPr>
              <a:t>Transition: </a:t>
            </a:r>
            <a:r>
              <a:rPr lang="en" i="1">
                <a:solidFill>
                  <a:schemeClr val="dk1"/>
                </a:solidFill>
              </a:rPr>
              <a:t>Let’s begin by taking a couple of minutes to hear from our Louisiana State Superintendent of Schools, Dr. Cade Brumley. As you watch and listen, jot a few important takeaways that he shares regarding the new Louisiana Evaluation System, called LEADS: Louisiana Educator Advancement and Development System.</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edf3ecb708_0_1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2edf3ecb708_0_1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2 minutes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The Louisiana Educator Rubric will be used for all Kindergarten through 12th grade teachers. The LER consists of 4 domains and 23 total indicators.</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The Instruction Domain consists of 12 indicators. Please take a moment to review those indicators.</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The Planning Domain consists of 3 indicators- Instructional Plan, Student Work, and Assessment.</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The Environment Domain consists of 4 indicators- Expectations, Engaging Students and Managing Behavior, Environment, and Respectful Conditions.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And, the Professionalism Domain consists of 4 indicators- Growing and Developing Professionally, Reflecting on Teaching, School Involvement, and School Responsibilities.</a:t>
            </a:r>
            <a:endParaRPr sz="1200" i="1">
              <a:solidFill>
                <a:schemeClr val="dk1"/>
              </a:solidFill>
            </a:endParaRPr>
          </a:p>
          <a:p>
            <a:pPr marL="457200" lvl="0" indent="0" algn="l" rtl="0">
              <a:lnSpc>
                <a:spcPct val="100000"/>
              </a:lnSpc>
              <a:spcBef>
                <a:spcPts val="0"/>
              </a:spcBef>
              <a:spcAft>
                <a:spcPts val="0"/>
              </a:spcAft>
              <a:buSzPts val="1100"/>
              <a:buNone/>
            </a:pPr>
            <a:endParaRPr sz="1200" i="1">
              <a:solidFill>
                <a:schemeClr val="dk1"/>
              </a:solidFill>
            </a:endParaRPr>
          </a:p>
          <a:p>
            <a:pPr marL="174707" lvl="0" indent="-174707" algn="l" rtl="0">
              <a:lnSpc>
                <a:spcPct val="100000"/>
              </a:lnSpc>
              <a:spcBef>
                <a:spcPts val="0"/>
              </a:spcBef>
              <a:spcAft>
                <a:spcPts val="0"/>
              </a:spcAft>
              <a:buClr>
                <a:schemeClr val="dk1"/>
              </a:buClr>
              <a:buSzPts val="1200"/>
              <a:buChar char="•"/>
            </a:pPr>
            <a:r>
              <a:rPr lang="en" sz="1200" i="1">
                <a:solidFill>
                  <a:schemeClr val="dk1"/>
                </a:solidFill>
              </a:rPr>
              <a:t>Each of the 23 indicators from all 4 domains are assigned ratings/scores for each observation (evaluator ratings and teacher self-ratings).</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edf3ecb708_0_1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2edf3ecb708_0_15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2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Presenter Note: Using arrows and animation, this slide will highlight the first two elements of the rubric (Domain and Indicator). The notes below include presenter CLICK prompts.</a:t>
            </a:r>
            <a:endParaRPr sz="12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You can use your working copy of the LER as I give you an overview of how the rubric is structured. You may want to label these components on your copy. There are four domains represented within this rubric. </a:t>
            </a:r>
            <a:r>
              <a:rPr lang="en" sz="1200" b="1" i="1">
                <a:solidFill>
                  <a:schemeClr val="dk1"/>
                </a:solidFill>
              </a:rPr>
              <a:t>(CLICK) </a:t>
            </a:r>
            <a:r>
              <a:rPr lang="en" sz="1200" i="1">
                <a:solidFill>
                  <a:schemeClr val="dk1"/>
                </a:solidFill>
              </a:rPr>
              <a:t>In this example, we are looking at the </a:t>
            </a:r>
            <a:r>
              <a:rPr lang="en" sz="1200" b="1" i="1">
                <a:solidFill>
                  <a:schemeClr val="dk1"/>
                </a:solidFill>
              </a:rPr>
              <a:t>Instruction</a:t>
            </a:r>
            <a:r>
              <a:rPr lang="en" sz="1200" i="1">
                <a:solidFill>
                  <a:schemeClr val="dk1"/>
                </a:solidFill>
              </a:rPr>
              <a:t> domain as the arrow indicates. </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Each domain consists of a series of indicators which are identified in the first column of the rubric. </a:t>
            </a:r>
            <a:r>
              <a:rPr lang="en" sz="1200" b="1" i="1">
                <a:solidFill>
                  <a:schemeClr val="dk1"/>
                </a:solidFill>
              </a:rPr>
              <a:t>(CLICK) </a:t>
            </a:r>
            <a:r>
              <a:rPr lang="en" sz="1200" i="1">
                <a:solidFill>
                  <a:schemeClr val="dk1"/>
                </a:solidFill>
              </a:rPr>
              <a:t>Here you can see that the arrow is pointing to identify the </a:t>
            </a:r>
            <a:r>
              <a:rPr lang="en" sz="1200" i="1" u="sng">
                <a:solidFill>
                  <a:schemeClr val="dk1"/>
                </a:solidFill>
              </a:rPr>
              <a:t>Standards and Objectives  </a:t>
            </a:r>
            <a:r>
              <a:rPr lang="en" sz="1200" b="1" i="1">
                <a:solidFill>
                  <a:schemeClr val="dk1"/>
                </a:solidFill>
              </a:rPr>
              <a:t>indicator</a:t>
            </a:r>
            <a:r>
              <a:rPr lang="en" sz="1200" i="1">
                <a:solidFill>
                  <a:schemeClr val="dk1"/>
                </a:solidFill>
              </a:rPr>
              <a:t> in the </a:t>
            </a:r>
            <a:r>
              <a:rPr lang="en" sz="1200" i="1" u="sng">
                <a:solidFill>
                  <a:schemeClr val="dk1"/>
                </a:solidFill>
              </a:rPr>
              <a:t>Instruction</a:t>
            </a:r>
            <a:r>
              <a:rPr lang="en" sz="1200" i="1">
                <a:solidFill>
                  <a:schemeClr val="dk1"/>
                </a:solidFill>
              </a:rPr>
              <a:t> </a:t>
            </a:r>
            <a:r>
              <a:rPr lang="en" sz="1200" i="1" u="sng">
                <a:solidFill>
                  <a:schemeClr val="dk1"/>
                </a:solidFill>
              </a:rPr>
              <a:t>Domain</a:t>
            </a:r>
            <a:r>
              <a:rPr lang="en" sz="1200" i="1">
                <a:solidFill>
                  <a:schemeClr val="dk1"/>
                </a:solidFill>
              </a:rPr>
              <a:t> of the Louisiana Educator Rubric. The </a:t>
            </a:r>
            <a:r>
              <a:rPr lang="en" sz="1200" b="1" i="1">
                <a:solidFill>
                  <a:schemeClr val="dk1"/>
                </a:solidFill>
              </a:rPr>
              <a:t>Instruction Domain </a:t>
            </a:r>
            <a:r>
              <a:rPr lang="en" sz="1200" i="1">
                <a:solidFill>
                  <a:schemeClr val="dk1"/>
                </a:solidFill>
              </a:rPr>
              <a:t>of the Louisiana Educator Rubric consists of </a:t>
            </a:r>
            <a:r>
              <a:rPr lang="en" sz="1200" b="1" i="1">
                <a:solidFill>
                  <a:schemeClr val="dk1"/>
                </a:solidFill>
              </a:rPr>
              <a:t>12 indicators</a:t>
            </a:r>
            <a:r>
              <a:rPr lang="en" sz="1200" i="1">
                <a:solidFill>
                  <a:schemeClr val="dk1"/>
                </a:solidFill>
              </a:rPr>
              <a:t>. Standards and Objectives is the first indicator in the </a:t>
            </a:r>
            <a:r>
              <a:rPr lang="en" sz="1200" b="1" i="1">
                <a:solidFill>
                  <a:schemeClr val="dk1"/>
                </a:solidFill>
              </a:rPr>
              <a:t>Instruction</a:t>
            </a:r>
            <a:r>
              <a:rPr lang="en" sz="1200" i="1">
                <a:solidFill>
                  <a:schemeClr val="dk1"/>
                </a:solidFill>
              </a:rPr>
              <a:t> </a:t>
            </a:r>
            <a:r>
              <a:rPr lang="en" sz="1200" b="1" i="1">
                <a:solidFill>
                  <a:schemeClr val="dk1"/>
                </a:solidFill>
              </a:rPr>
              <a:t>Domain</a:t>
            </a:r>
            <a:r>
              <a:rPr lang="en" sz="1200" i="1">
                <a:solidFill>
                  <a:schemeClr val="dk1"/>
                </a:solidFill>
              </a:rPr>
              <a:t>. Each indicator is differentiated on three levels. </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i="1">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edf3ecb708_0_1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2edf3ecb708_0_15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rPr>
              <a:t>3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Presenter Note: Using arrows and animation, this slide will highlight additional elements of the rubric (Descriptor, Performance Level, Description of Performance). The notes below include presenter CLICK prompts.</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Once presenter advances to this slide (</a:t>
            </a:r>
            <a:r>
              <a:rPr lang="en" sz="1200" b="1">
                <a:solidFill>
                  <a:schemeClr val="dk1"/>
                </a:solidFill>
              </a:rPr>
              <a:t>CLICK again)</a:t>
            </a:r>
            <a:endParaRPr sz="1200" b="1">
              <a:solidFill>
                <a:schemeClr val="dk1"/>
              </a:solidFill>
            </a:endParaRPr>
          </a:p>
          <a:p>
            <a:pPr marL="0" lvl="0" indent="0" algn="l" rtl="0">
              <a:lnSpc>
                <a:spcPct val="100000"/>
              </a:lnSpc>
              <a:spcBef>
                <a:spcPts val="0"/>
              </a:spcBef>
              <a:spcAft>
                <a:spcPts val="0"/>
              </a:spcAft>
              <a:buSzPts val="1100"/>
              <a:buNone/>
            </a:pPr>
            <a:endParaRPr sz="1200" b="1">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As you can see, the arrow is now pointing to the bulleted “</a:t>
            </a:r>
            <a:r>
              <a:rPr lang="en" sz="1200" b="1" i="1" u="sng">
                <a:solidFill>
                  <a:schemeClr val="dk1"/>
                </a:solidFill>
              </a:rPr>
              <a:t>Descriptors</a:t>
            </a:r>
            <a:r>
              <a:rPr lang="en" sz="1200" i="1">
                <a:solidFill>
                  <a:schemeClr val="dk1"/>
                </a:solidFill>
              </a:rPr>
              <a:t>” for the </a:t>
            </a:r>
            <a:r>
              <a:rPr lang="en" sz="1200" b="1" i="1">
                <a:solidFill>
                  <a:schemeClr val="dk1"/>
                </a:solidFill>
              </a:rPr>
              <a:t>Standards and Objectives </a:t>
            </a:r>
            <a:r>
              <a:rPr lang="en" sz="1200" b="1" i="1" u="sng">
                <a:solidFill>
                  <a:schemeClr val="dk1"/>
                </a:solidFill>
              </a:rPr>
              <a:t>Indicator</a:t>
            </a:r>
            <a:r>
              <a:rPr lang="en" sz="1200">
                <a:solidFill>
                  <a:schemeClr val="dk1"/>
                </a:solidFill>
              </a:rPr>
              <a:t>. </a:t>
            </a:r>
            <a:r>
              <a:rPr lang="en" sz="1200" i="1">
                <a:solidFill>
                  <a:schemeClr val="dk1"/>
                </a:solidFill>
              </a:rPr>
              <a:t>Descriptors provide clear guidance on what is expected within each of the indicators at each level. Additionally, the LER  is based on a scale of 1-5. </a:t>
            </a:r>
            <a:endParaRPr sz="1200" i="1">
              <a:solidFill>
                <a:schemeClr val="dk1"/>
              </a:solidFill>
            </a:endParaRPr>
          </a:p>
          <a:p>
            <a:pPr marL="0" lvl="0" indent="0" algn="l" rtl="0">
              <a:lnSpc>
                <a:spcPct val="100000"/>
              </a:lnSpc>
              <a:spcBef>
                <a:spcPts val="0"/>
              </a:spcBef>
              <a:spcAft>
                <a:spcPts val="0"/>
              </a:spcAft>
              <a:buSzPts val="1100"/>
              <a:buNone/>
            </a:pPr>
            <a:r>
              <a:rPr lang="en" sz="1200" b="1">
                <a:solidFill>
                  <a:schemeClr val="dk1"/>
                </a:solidFill>
              </a:rPr>
              <a:t>(CLICK)</a:t>
            </a:r>
            <a:endParaRPr sz="1200" b="1">
              <a:solidFill>
                <a:schemeClr val="dk1"/>
              </a:solidFill>
            </a:endParaRPr>
          </a:p>
          <a:p>
            <a:pPr marL="0" lvl="0" indent="0" algn="l" rtl="0">
              <a:lnSpc>
                <a:spcPct val="100000"/>
              </a:lnSpc>
              <a:spcBef>
                <a:spcPts val="0"/>
              </a:spcBef>
              <a:spcAft>
                <a:spcPts val="0"/>
              </a:spcAft>
              <a:buSzPts val="1100"/>
              <a:buNone/>
            </a:pPr>
            <a:endParaRPr sz="1200" b="1">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Now the  arrow is identifying the 3 different performance levels outlined on the LER . The rubric is based on a 1-5 scale.  At the highest level of performance is “</a:t>
            </a:r>
            <a:r>
              <a:rPr lang="en" sz="1200" b="1" i="1">
                <a:solidFill>
                  <a:schemeClr val="dk1"/>
                </a:solidFill>
              </a:rPr>
              <a:t>Significantly Above Expectations/Exemplary/5</a:t>
            </a:r>
            <a:r>
              <a:rPr lang="en" sz="1200" i="1">
                <a:solidFill>
                  <a:schemeClr val="dk1"/>
                </a:solidFill>
              </a:rPr>
              <a:t>”; then, the “</a:t>
            </a:r>
            <a:r>
              <a:rPr lang="en" sz="1200" b="1" i="1">
                <a:solidFill>
                  <a:schemeClr val="dk1"/>
                </a:solidFill>
              </a:rPr>
              <a:t>At Expectations/Proficient/3 level</a:t>
            </a:r>
            <a:r>
              <a:rPr lang="en" sz="1200" i="1">
                <a:solidFill>
                  <a:schemeClr val="dk1"/>
                </a:solidFill>
              </a:rPr>
              <a:t> is outlined; and lastly, the “</a:t>
            </a:r>
            <a:r>
              <a:rPr lang="en" sz="1200" b="1" i="1">
                <a:solidFill>
                  <a:schemeClr val="dk1"/>
                </a:solidFill>
              </a:rPr>
              <a:t>Significantly Below Expectations/Unsatisfactory/1</a:t>
            </a:r>
            <a:r>
              <a:rPr lang="en" sz="1200" i="1">
                <a:solidFill>
                  <a:schemeClr val="dk1"/>
                </a:solidFill>
              </a:rPr>
              <a:t>” level is outlined..</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The </a:t>
            </a:r>
            <a:r>
              <a:rPr lang="en" sz="1200" b="1" i="1">
                <a:solidFill>
                  <a:schemeClr val="dk1"/>
                </a:solidFill>
              </a:rPr>
              <a:t>3 main performance levels are outlined  </a:t>
            </a:r>
            <a:r>
              <a:rPr lang="en" sz="1200" i="1">
                <a:solidFill>
                  <a:schemeClr val="dk1"/>
                </a:solidFill>
              </a:rPr>
              <a:t>However, it is important to know that a performance level of </a:t>
            </a:r>
            <a:r>
              <a:rPr lang="en" sz="1200" b="1" i="1">
                <a:solidFill>
                  <a:schemeClr val="dk1"/>
                </a:solidFill>
              </a:rPr>
              <a:t>2</a:t>
            </a:r>
            <a:r>
              <a:rPr lang="en" sz="1200" i="1">
                <a:solidFill>
                  <a:schemeClr val="dk1"/>
                </a:solidFill>
              </a:rPr>
              <a:t> or </a:t>
            </a:r>
            <a:r>
              <a:rPr lang="en" sz="1200" b="1" i="1">
                <a:solidFill>
                  <a:schemeClr val="dk1"/>
                </a:solidFill>
              </a:rPr>
              <a:t>4 </a:t>
            </a:r>
            <a:r>
              <a:rPr lang="en" sz="1200" i="1">
                <a:solidFill>
                  <a:schemeClr val="dk1"/>
                </a:solidFill>
              </a:rPr>
              <a:t>can also be assigned based on the preponderance and quality of evidence from the lesson.</a:t>
            </a:r>
            <a:endParaRPr sz="1200" i="1">
              <a:solidFill>
                <a:schemeClr val="dk1"/>
              </a:solidFill>
            </a:endParaRPr>
          </a:p>
          <a:p>
            <a:pPr marL="0" lvl="0" indent="0" algn="l" rtl="0">
              <a:lnSpc>
                <a:spcPct val="100000"/>
              </a:lnSpc>
              <a:spcBef>
                <a:spcPts val="0"/>
              </a:spcBef>
              <a:spcAft>
                <a:spcPts val="0"/>
              </a:spcAft>
              <a:buSzPts val="1100"/>
              <a:buNone/>
            </a:pPr>
            <a:endParaRPr sz="1200" i="1">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Lastly, we want to point out what each of these 3 performance levels mean. </a:t>
            </a:r>
            <a:r>
              <a:rPr lang="en" sz="1200" b="1" i="1">
                <a:solidFill>
                  <a:schemeClr val="dk1"/>
                </a:solidFill>
              </a:rPr>
              <a:t>(CLICK) </a:t>
            </a:r>
            <a:r>
              <a:rPr lang="en" sz="1200" i="1">
                <a:solidFill>
                  <a:schemeClr val="dk1"/>
                </a:solidFill>
              </a:rPr>
              <a:t>You can see that the arrow is now pointing to the row that describes the Exemplary (Significantly Above Expectations), Proficient (At Expectations), and Unsatisfactory (Significantly Below Expectations) levels. The description of performance level element of the rubric supports our understanding of the shifts from unsatisfactory to exemplary for teachers and students and takes into account the progression of student learning embedded in the rubric that we learned about earlier this morning.</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We stay focused on the “</a:t>
            </a:r>
            <a:r>
              <a:rPr lang="en" sz="1200" b="1" i="1">
                <a:solidFill>
                  <a:schemeClr val="dk1"/>
                </a:solidFill>
              </a:rPr>
              <a:t>At Expectations/Proficient/3 level</a:t>
            </a:r>
            <a:r>
              <a:rPr lang="en" sz="1200" i="1">
                <a:solidFill>
                  <a:schemeClr val="dk1"/>
                </a:solidFill>
              </a:rPr>
              <a:t>” as a starting point. Remember the research shows that by consistently teaching according to the Proficient levels of the LER , we will be growing students the expected one year’s target of growth for the school year. This Proficient level ensures that “Rock Solid/strong” teaching and learning is happening. This would be a teacher that I would want my own children to have. </a:t>
            </a:r>
            <a:r>
              <a:rPr lang="en" sz="1200" b="1" i="1">
                <a:solidFill>
                  <a:schemeClr val="dk1"/>
                </a:solidFill>
              </a:rPr>
              <a:t>Transitioning to the LER will involve a shift in mindset that is critical.</a:t>
            </a:r>
            <a:r>
              <a:rPr lang="en" sz="1200" i="1">
                <a:solidFill>
                  <a:schemeClr val="dk1"/>
                </a:solidFill>
              </a:rPr>
              <a:t> Unlike the Compass rubric, which was more of a “mastery tool”, the Louisiana Educator Rubric is a “growth tool”. This tool can be used to grow the most accomplished teachers, grow the newest teachers, and to grow all teachers in between. </a:t>
            </a:r>
            <a:endParaRPr sz="1200"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edf3ecb708_0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edf3ecb708_0_1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r>
              <a:rPr lang="en" sz="1200"/>
              <a:t>Say: </a:t>
            </a:r>
            <a:r>
              <a:rPr lang="en" sz="1200" i="1"/>
              <a:t>Take a moment to examine this model of the learning progression on p.3 in PG. You may make connections to the slide earlier this morning where we walked through the student learning progression alongside effective instruction. </a:t>
            </a: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a:t>Say: </a:t>
            </a:r>
            <a:r>
              <a:rPr lang="en" sz="1200" i="1"/>
              <a:t>When students are engaged in work, “</a:t>
            </a:r>
            <a:r>
              <a:rPr lang="en" sz="1200" b="1" i="1"/>
              <a:t>Doing</a:t>
            </a:r>
            <a:r>
              <a:rPr lang="en" sz="1200" i="1"/>
              <a:t>” learning, the instruction is at the proficient level (3). The teacher is directing the learning for the majority of the lesson. This is “rock solid” and effective. </a:t>
            </a:r>
            <a:r>
              <a:rPr lang="en" sz="1200" b="1" i="1"/>
              <a:t>Then</a:t>
            </a:r>
            <a:r>
              <a:rPr lang="en" sz="1200" i="1"/>
              <a:t>, you’ll notice as we move forward in this progression of learning, students move to the next level, “</a:t>
            </a:r>
            <a:r>
              <a:rPr lang="en" sz="1200" b="1" i="1"/>
              <a:t>Understanding</a:t>
            </a:r>
            <a:r>
              <a:rPr lang="en" sz="1200" i="1"/>
              <a:t>” where the teacher shifts to more of a “facilitation” approach and students begin to shift from just procedurally engaging in the learning to taking some ownership of their learning. </a:t>
            </a:r>
            <a:r>
              <a:rPr lang="en" sz="1200" b="1" i="1"/>
              <a:t>Then</a:t>
            </a:r>
            <a:r>
              <a:rPr lang="en" sz="1200" i="1"/>
              <a:t>, at the exemplary level (5) on the rubric, the teacher </a:t>
            </a:r>
            <a:r>
              <a:rPr lang="en" sz="1200" b="1" i="1"/>
              <a:t>and</a:t>
            </a:r>
            <a:r>
              <a:rPr lang="en" sz="1200" i="1"/>
              <a:t> students co-facilitate their learning and students are truly and fully </a:t>
            </a:r>
            <a:r>
              <a:rPr lang="en" sz="1200" b="1" i="1"/>
              <a:t>Owning</a:t>
            </a:r>
            <a:r>
              <a:rPr lang="en" sz="1200" i="1"/>
              <a:t> their learning and are able to share what they have learned, apply and extend their learning, and take responsibility for their learning. </a:t>
            </a: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i="1">
                <a:solidFill>
                  <a:schemeClr val="dk1"/>
                </a:solidFill>
              </a:rPr>
              <a:t>It is important to know that the rubric is developed to support teachers in shifting from proficient to exemplary instruction through the incorporation of student ownership language and expectations. As you continue to study the rubric and deepen your working knowledge of the rubric beyond this training, you will become more familiar with the language at the exemplary level that reflects student ownership of learning at its highest level.</a:t>
            </a:r>
            <a:endParaRPr sz="1200" i="1">
              <a:solidFill>
                <a:schemeClr val="dk1"/>
              </a:solidFill>
            </a:endParaRPr>
          </a:p>
          <a:p>
            <a:pPr marL="0" lvl="0" indent="0" algn="l" rtl="0">
              <a:lnSpc>
                <a:spcPct val="100000"/>
              </a:lnSpc>
              <a:spcBef>
                <a:spcPts val="0"/>
              </a:spcBef>
              <a:spcAft>
                <a:spcPts val="0"/>
              </a:spcAft>
              <a:buSzPts val="1100"/>
              <a:buNone/>
            </a:pPr>
            <a:endParaRPr sz="1200" i="1">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Transition</a:t>
            </a:r>
            <a:r>
              <a:rPr lang="en" sz="1200" i="1">
                <a:solidFill>
                  <a:schemeClr val="dk1"/>
                </a:solidFill>
              </a:rPr>
              <a:t>: Whew! Great learning so far, right?! So, let’s take a moment to recap the 4 main domains of the LER…</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edf3ecb708_0_1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edf3ecb708_0_1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Before we move forward and start diving into the LER  itself, let’s take a moment to reflect back on components of the rubric</a:t>
            </a:r>
            <a:r>
              <a:rPr lang="en" sz="1200">
                <a:solidFill>
                  <a:schemeClr val="dk1"/>
                </a:solidFill>
              </a:rPr>
              <a:t>. </a:t>
            </a:r>
            <a:r>
              <a:rPr lang="en" sz="1200" i="1">
                <a:solidFill>
                  <a:schemeClr val="dk1"/>
                </a:solidFill>
              </a:rPr>
              <a:t>There are 4 domains of the Louisiana Educator Rubric, and each domain consists of a series of indicators and descriptors that are are defined at the Exemplary, Proficient, and Unsatisfactory levels. This is a 5-point rubric, and ratings/scores of 2 and 4 can also be assigned based on where the preponderance of evidence falls.</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Transition: </a:t>
            </a:r>
            <a:r>
              <a:rPr lang="en" sz="1200" i="1">
                <a:solidFill>
                  <a:schemeClr val="dk1"/>
                </a:solidFill>
              </a:rPr>
              <a:t>So, now that we’ve seen the big picture, let’s move on to the LER rubric deep dives.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edf3ecb708_0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2edf3ecb708_0_19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1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Engaging in the rubric deep dives is where we will really push our thinking to:</a:t>
            </a:r>
            <a:endParaRPr sz="1200" i="1"/>
          </a:p>
          <a:p>
            <a:pPr marL="457200" lvl="0" indent="-304800" algn="l" rtl="0">
              <a:lnSpc>
                <a:spcPct val="100000"/>
              </a:lnSpc>
              <a:spcBef>
                <a:spcPts val="0"/>
              </a:spcBef>
              <a:spcAft>
                <a:spcPts val="0"/>
              </a:spcAft>
              <a:buSzPts val="1200"/>
              <a:buChar char="●"/>
            </a:pPr>
            <a:r>
              <a:rPr lang="en" sz="1200" i="1"/>
              <a:t>construct knowledge of the rubric indicators and descriptors and</a:t>
            </a:r>
            <a:endParaRPr sz="1200" i="1"/>
          </a:p>
          <a:p>
            <a:pPr marL="457200" lvl="0" indent="-304800" algn="l" rtl="0">
              <a:lnSpc>
                <a:spcPct val="100000"/>
              </a:lnSpc>
              <a:spcBef>
                <a:spcPts val="0"/>
              </a:spcBef>
              <a:spcAft>
                <a:spcPts val="0"/>
              </a:spcAft>
              <a:buSzPts val="1200"/>
              <a:buChar char="●"/>
            </a:pPr>
            <a:r>
              <a:rPr lang="en" sz="1200" i="1"/>
              <a:t>apply connections between evidence and the LER to define instructional effectiveness.</a:t>
            </a:r>
            <a:endParaRPr sz="1200" i="1"/>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edf3ecb708_0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2edf3ecb708_0_19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1 min</a:t>
            </a:r>
            <a:endParaRPr sz="1200"/>
          </a:p>
          <a:p>
            <a:pPr marL="0" lvl="0" indent="0" algn="l" rtl="0">
              <a:lnSpc>
                <a:spcPct val="100000"/>
              </a:lnSpc>
              <a:spcBef>
                <a:spcPts val="0"/>
              </a:spcBef>
              <a:spcAft>
                <a:spcPts val="0"/>
              </a:spcAft>
              <a:buSzPts val="1100"/>
              <a:buNone/>
            </a:pPr>
            <a:r>
              <a:rPr lang="en" sz="1200"/>
              <a:t>Presenter Note: Presenter should also refer to the anchor chart posted in the room while explaining the 3-step analysis process on the slide.</a:t>
            </a:r>
            <a:endParaRPr sz="1200"/>
          </a:p>
          <a:p>
            <a:pPr marL="0" lvl="0" indent="0" algn="l" rtl="0">
              <a:lnSpc>
                <a:spcPct val="100000"/>
              </a:lnSpc>
              <a:spcBef>
                <a:spcPts val="0"/>
              </a:spcBef>
              <a:spcAft>
                <a:spcPts val="0"/>
              </a:spcAft>
              <a:buClr>
                <a:schemeClr val="dk1"/>
              </a:buClr>
              <a:buSzPts val="1100"/>
              <a:buNone/>
            </a:pPr>
            <a:endParaRPr sz="1200"/>
          </a:p>
          <a:p>
            <a:pPr marL="0" lvl="0" indent="0" algn="l" rtl="0">
              <a:lnSpc>
                <a:spcPct val="100000"/>
              </a:lnSpc>
              <a:spcBef>
                <a:spcPts val="0"/>
              </a:spcBef>
              <a:spcAft>
                <a:spcPts val="0"/>
              </a:spcAft>
              <a:buSzPts val="1100"/>
              <a:buNone/>
            </a:pPr>
            <a:r>
              <a:rPr lang="en" sz="1200"/>
              <a:t>Say: </a:t>
            </a:r>
            <a:r>
              <a:rPr lang="en" sz="1200" i="1"/>
              <a:t>I will be modeling this analysis process for the rubric deep dives, following these 3 steps </a:t>
            </a:r>
            <a:r>
              <a:rPr lang="en" sz="1200" b="1"/>
              <a:t>(refer to chart)</a:t>
            </a:r>
            <a:r>
              <a:rPr lang="en" sz="1200"/>
              <a:t> </a:t>
            </a:r>
            <a:r>
              <a:rPr lang="en" sz="1200" i="1"/>
              <a:t>to determine the overall </a:t>
            </a:r>
            <a:r>
              <a:rPr lang="en" sz="1200" b="1" i="1"/>
              <a:t>essence</a:t>
            </a:r>
            <a:r>
              <a:rPr lang="en" sz="1200" i="1"/>
              <a:t> of an indicator. This is an important process that we will engage in while digging into the rubric so that we can begin to get a deeper understanding of the practices in the rubric. After my model, you will follow this process for capturing the </a:t>
            </a:r>
            <a:r>
              <a:rPr lang="en" sz="1200" b="1" i="1"/>
              <a:t>essence</a:t>
            </a:r>
            <a:r>
              <a:rPr lang="en" sz="1200" i="1"/>
              <a:t> of other rubric indicators from the Instruction and Environment Domains.</a:t>
            </a:r>
            <a:endParaRPr sz="1200"/>
          </a:p>
          <a:p>
            <a:pPr marL="0" lvl="0" indent="0" algn="l" rtl="0">
              <a:lnSpc>
                <a:spcPct val="100000"/>
              </a:lnSpc>
              <a:spcBef>
                <a:spcPts val="0"/>
              </a:spcBef>
              <a:spcAft>
                <a:spcPts val="0"/>
              </a:spcAft>
              <a:buClr>
                <a:schemeClr val="dk1"/>
              </a:buClr>
              <a:buSzPts val="1100"/>
              <a:buNone/>
            </a:pPr>
            <a:endParaRPr sz="1200" i="1"/>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edf3ecb708_0_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2edf3ecb708_0_19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19"/>
              </a:spcBef>
              <a:spcAft>
                <a:spcPts val="0"/>
              </a:spcAft>
              <a:buSzPts val="1100"/>
              <a:buNone/>
            </a:pPr>
            <a:r>
              <a:rPr lang="en" sz="1200"/>
              <a:t>5 min</a:t>
            </a:r>
            <a:endParaRPr sz="1200"/>
          </a:p>
          <a:p>
            <a:pPr marL="0" lvl="0" indent="0" algn="l" rtl="0">
              <a:lnSpc>
                <a:spcPct val="90000"/>
              </a:lnSpc>
              <a:spcBef>
                <a:spcPts val="1019"/>
              </a:spcBef>
              <a:spcAft>
                <a:spcPts val="0"/>
              </a:spcAft>
              <a:buSzPts val="1100"/>
              <a:buNone/>
            </a:pPr>
            <a:r>
              <a:rPr lang="en" sz="1200"/>
              <a:t>Say: </a:t>
            </a:r>
            <a:r>
              <a:rPr lang="en" sz="1200" i="1"/>
              <a:t>For the model, (and conservation of time), I am going to focus only on the first 5 descriptors (The “Content” focused descriptors) in the Activities and Materials indicator. You will find the essence of the rest of the indicators, using this process, in your table teams following the model. As I model my thinking and identify some essence words for this section of the Activities and Materials indicator, please jot these key essence words in your PG p. 5 in the space provided.</a:t>
            </a:r>
            <a:endParaRPr sz="1200"/>
          </a:p>
          <a:p>
            <a:pPr marL="0" lvl="0" indent="0" algn="l" rtl="0">
              <a:lnSpc>
                <a:spcPct val="90000"/>
              </a:lnSpc>
              <a:spcBef>
                <a:spcPts val="1019"/>
              </a:spcBef>
              <a:spcAft>
                <a:spcPts val="0"/>
              </a:spcAft>
              <a:buSzPts val="1100"/>
              <a:buNone/>
            </a:pPr>
            <a:r>
              <a:rPr lang="en" sz="1200" b="1">
                <a:solidFill>
                  <a:schemeClr val="dk1"/>
                </a:solidFill>
              </a:rPr>
              <a:t>(Presenter Note: frequency vocabulary in orange on the slide: all, majority, few) </a:t>
            </a:r>
            <a:endParaRPr sz="1200" b="1">
              <a:solidFill>
                <a:schemeClr val="dk1"/>
              </a:solidFill>
            </a:endParaRPr>
          </a:p>
          <a:p>
            <a:pPr marL="457200" lvl="0" indent="-304800" algn="l" rtl="0">
              <a:lnSpc>
                <a:spcPct val="90000"/>
              </a:lnSpc>
              <a:spcBef>
                <a:spcPts val="1019"/>
              </a:spcBef>
              <a:spcAft>
                <a:spcPts val="0"/>
              </a:spcAft>
              <a:buSzPts val="1200"/>
              <a:buChar char="●"/>
            </a:pPr>
            <a:r>
              <a:rPr lang="en" sz="1200" b="1">
                <a:solidFill>
                  <a:schemeClr val="dk1"/>
                </a:solidFill>
              </a:rPr>
              <a:t>Say: </a:t>
            </a:r>
            <a:r>
              <a:rPr lang="en" sz="1200" b="1" i="1">
                <a:solidFill>
                  <a:schemeClr val="dk1"/>
                </a:solidFill>
              </a:rPr>
              <a:t>Step 1</a:t>
            </a:r>
            <a:r>
              <a:rPr lang="en" sz="1200" i="1"/>
              <a:t>: </a:t>
            </a:r>
            <a:r>
              <a:rPr lang="en" sz="1200" i="1" u="sng"/>
              <a:t>Compare changes in descriptors across performance levels</a:t>
            </a:r>
            <a:r>
              <a:rPr lang="en" sz="1200" i="1"/>
              <a:t>, focusing on frequency vocabulary: What I notice when I look at these descriptors is that the sole difference in language is in the frequency vocabulary</a:t>
            </a:r>
            <a:r>
              <a:rPr lang="en" sz="1200"/>
              <a:t> </a:t>
            </a:r>
            <a:r>
              <a:rPr lang="en" sz="1200" i="1"/>
              <a:t>. While this is not always the case with other indicators, this is true of Activities and Materials. I see the shift in language from </a:t>
            </a:r>
            <a:r>
              <a:rPr lang="en" sz="1200" b="1" i="1" u="sng"/>
              <a:t>few</a:t>
            </a:r>
            <a:r>
              <a:rPr lang="en" sz="1200" i="1" u="sng"/>
              <a:t> </a:t>
            </a:r>
            <a:r>
              <a:rPr lang="en" sz="1200" i="1"/>
              <a:t>to </a:t>
            </a:r>
            <a:r>
              <a:rPr lang="en" sz="1200" b="1" i="1" u="sng"/>
              <a:t>majority</a:t>
            </a:r>
            <a:r>
              <a:rPr lang="en" sz="1200" i="1" u="sng"/>
              <a:t> </a:t>
            </a:r>
            <a:r>
              <a:rPr lang="en" sz="1200" i="1"/>
              <a:t>to </a:t>
            </a:r>
            <a:r>
              <a:rPr lang="en" sz="1200" b="1" i="1" u="sng"/>
              <a:t>all</a:t>
            </a:r>
            <a:r>
              <a:rPr lang="en" sz="1200" i="1" u="sng"/>
              <a:t> </a:t>
            </a:r>
            <a:r>
              <a:rPr lang="en" sz="1200" i="1"/>
              <a:t>across the performance levels. Why might that be important? Let’s look at the descriptor language and come back. </a:t>
            </a:r>
            <a:endParaRPr sz="1200" i="1"/>
          </a:p>
          <a:p>
            <a:pPr marL="0" lvl="0" indent="0" algn="l" rtl="0">
              <a:lnSpc>
                <a:spcPct val="90000"/>
              </a:lnSpc>
              <a:spcBef>
                <a:spcPts val="1019"/>
              </a:spcBef>
              <a:spcAft>
                <a:spcPts val="0"/>
              </a:spcAft>
              <a:buSzPts val="1100"/>
              <a:buNone/>
            </a:pPr>
            <a:r>
              <a:rPr lang="en" sz="1200" i="1">
                <a:solidFill>
                  <a:schemeClr val="dk1"/>
                </a:solidFill>
              </a:rPr>
              <a:t> </a:t>
            </a:r>
            <a:r>
              <a:rPr lang="en" sz="1200" b="1">
                <a:solidFill>
                  <a:schemeClr val="dk1"/>
                </a:solidFill>
              </a:rPr>
              <a:t>(Presenter Note: key words in green on slide; proficient (3) column)</a:t>
            </a:r>
            <a:endParaRPr sz="1200" i="1"/>
          </a:p>
          <a:p>
            <a:pPr marL="457200" lvl="0" indent="-304800" algn="l" rtl="0">
              <a:lnSpc>
                <a:spcPct val="90000"/>
              </a:lnSpc>
              <a:spcBef>
                <a:spcPts val="1019"/>
              </a:spcBef>
              <a:spcAft>
                <a:spcPts val="0"/>
              </a:spcAft>
              <a:buSzPts val="1200"/>
              <a:buChar char="●"/>
            </a:pPr>
            <a:r>
              <a:rPr lang="en" sz="1200" b="1"/>
              <a:t>Say:</a:t>
            </a:r>
            <a:r>
              <a:rPr lang="en" sz="1200" b="1" i="1"/>
              <a:t> Step 2</a:t>
            </a:r>
            <a:r>
              <a:rPr lang="en" sz="1200" i="1"/>
              <a:t>:</a:t>
            </a:r>
            <a:r>
              <a:rPr lang="en" sz="1200" i="1">
                <a:solidFill>
                  <a:schemeClr val="dk1"/>
                </a:solidFill>
              </a:rPr>
              <a:t> </a:t>
            </a:r>
            <a:r>
              <a:rPr lang="en" sz="1200" i="1" u="sng">
                <a:solidFill>
                  <a:schemeClr val="dk1"/>
                </a:solidFill>
              </a:rPr>
              <a:t>Highlight key words in each descriptor</a:t>
            </a:r>
            <a:r>
              <a:rPr lang="en" sz="1200" i="1">
                <a:solidFill>
                  <a:schemeClr val="dk1"/>
                </a:solidFill>
              </a:rPr>
              <a:t>.. In the ‘</a:t>
            </a:r>
            <a:r>
              <a:rPr lang="en" sz="1200" b="1" i="1" u="sng">
                <a:solidFill>
                  <a:schemeClr val="dk1"/>
                </a:solidFill>
              </a:rPr>
              <a:t>At Expectations</a:t>
            </a:r>
            <a:r>
              <a:rPr lang="en" sz="1200" i="1">
                <a:solidFill>
                  <a:schemeClr val="dk1"/>
                </a:solidFill>
              </a:rPr>
              <a:t>’ performance level, I see Activities and materials include </a:t>
            </a:r>
            <a:r>
              <a:rPr lang="en" sz="1200" b="1" i="1">
                <a:solidFill>
                  <a:schemeClr val="dk1"/>
                </a:solidFill>
              </a:rPr>
              <a:t>majority</a:t>
            </a:r>
            <a:r>
              <a:rPr lang="en" sz="1200" i="1">
                <a:solidFill>
                  <a:schemeClr val="dk1"/>
                </a:solidFill>
              </a:rPr>
              <a:t> of the following: support the lesson objectives, are challenging, elicit a variety of thinking, provide time for reflection and are relevant to students’ lives. I am thinking about what the key words are in those descriptors? Well, the activities and materials within the lesson have to support the </a:t>
            </a:r>
            <a:r>
              <a:rPr lang="en" sz="1200" b="1" i="1">
                <a:solidFill>
                  <a:schemeClr val="dk1"/>
                </a:solidFill>
              </a:rPr>
              <a:t>objectives</a:t>
            </a:r>
            <a:r>
              <a:rPr lang="en" sz="1200" i="1">
                <a:solidFill>
                  <a:schemeClr val="dk1"/>
                </a:solidFill>
              </a:rPr>
              <a:t>, they have to be </a:t>
            </a:r>
            <a:r>
              <a:rPr lang="en" sz="1200" b="1" i="1">
                <a:solidFill>
                  <a:schemeClr val="dk1"/>
                </a:solidFill>
              </a:rPr>
              <a:t>challenging</a:t>
            </a:r>
            <a:r>
              <a:rPr lang="en" sz="1200" i="1">
                <a:solidFill>
                  <a:schemeClr val="dk1"/>
                </a:solidFill>
              </a:rPr>
              <a:t>, they have to ensure attention and require </a:t>
            </a:r>
            <a:r>
              <a:rPr lang="en" sz="1200" b="1" i="1">
                <a:solidFill>
                  <a:schemeClr val="dk1"/>
                </a:solidFill>
              </a:rPr>
              <a:t>thinking</a:t>
            </a:r>
            <a:r>
              <a:rPr lang="en" sz="1200" i="1">
                <a:solidFill>
                  <a:schemeClr val="dk1"/>
                </a:solidFill>
              </a:rPr>
              <a:t>. Students are doing work that is meaningful and in direct connection to the lesson intention or objective. They also need opportunities to </a:t>
            </a:r>
            <a:r>
              <a:rPr lang="en" sz="1200" b="1" i="1">
                <a:solidFill>
                  <a:schemeClr val="dk1"/>
                </a:solidFill>
              </a:rPr>
              <a:t>reflect</a:t>
            </a:r>
            <a:r>
              <a:rPr lang="en" sz="1200" i="1">
                <a:solidFill>
                  <a:schemeClr val="dk1"/>
                </a:solidFill>
              </a:rPr>
              <a:t> on their thinking. And, the activities and materials must be </a:t>
            </a:r>
            <a:r>
              <a:rPr lang="en" sz="1200" b="1" i="1">
                <a:solidFill>
                  <a:schemeClr val="dk1"/>
                </a:solidFill>
              </a:rPr>
              <a:t>relevant</a:t>
            </a:r>
            <a:r>
              <a:rPr lang="en" sz="1200" i="1">
                <a:solidFill>
                  <a:schemeClr val="dk1"/>
                </a:solidFill>
              </a:rPr>
              <a:t> to the objective and students lives. This makes more sense now when I step back and think about the frequency vocabulary. If few or none of these ideas are present in a lesson, it can’t be adequately effective. Whereas when all of these concepts: alignment to </a:t>
            </a:r>
            <a:r>
              <a:rPr lang="en" sz="1200" b="1" i="1">
                <a:solidFill>
                  <a:schemeClr val="dk1"/>
                </a:solidFill>
              </a:rPr>
              <a:t>objectives</a:t>
            </a:r>
            <a:r>
              <a:rPr lang="en" sz="1200" i="1">
                <a:solidFill>
                  <a:schemeClr val="dk1"/>
                </a:solidFill>
              </a:rPr>
              <a:t>, </a:t>
            </a:r>
            <a:r>
              <a:rPr lang="en" sz="1200" b="1" i="1">
                <a:solidFill>
                  <a:schemeClr val="dk1"/>
                </a:solidFill>
              </a:rPr>
              <a:t>challenge</a:t>
            </a:r>
            <a:r>
              <a:rPr lang="en" sz="1200" i="1">
                <a:solidFill>
                  <a:schemeClr val="dk1"/>
                </a:solidFill>
              </a:rPr>
              <a:t>, </a:t>
            </a:r>
            <a:r>
              <a:rPr lang="en" sz="1200" b="1" i="1">
                <a:solidFill>
                  <a:schemeClr val="dk1"/>
                </a:solidFill>
              </a:rPr>
              <a:t>thinking</a:t>
            </a:r>
            <a:r>
              <a:rPr lang="en" sz="1200" i="1">
                <a:solidFill>
                  <a:schemeClr val="dk1"/>
                </a:solidFill>
              </a:rPr>
              <a:t>, </a:t>
            </a:r>
            <a:r>
              <a:rPr lang="en" sz="1200" b="1" i="1">
                <a:solidFill>
                  <a:schemeClr val="dk1"/>
                </a:solidFill>
              </a:rPr>
              <a:t>reflection</a:t>
            </a:r>
            <a:r>
              <a:rPr lang="en" sz="1200" i="1">
                <a:solidFill>
                  <a:schemeClr val="dk1"/>
                </a:solidFill>
              </a:rPr>
              <a:t> and </a:t>
            </a:r>
            <a:r>
              <a:rPr lang="en" sz="1200" b="1" i="1">
                <a:solidFill>
                  <a:schemeClr val="dk1"/>
                </a:solidFill>
              </a:rPr>
              <a:t>relevant</a:t>
            </a:r>
            <a:r>
              <a:rPr lang="en" sz="1200" i="1">
                <a:solidFill>
                  <a:schemeClr val="dk1"/>
                </a:solidFill>
              </a:rPr>
              <a:t> are present and engaged in by students, the lesson would ensure that expectations can be met.</a:t>
            </a:r>
            <a:endParaRPr sz="1200" i="1">
              <a:solidFill>
                <a:schemeClr val="dk1"/>
              </a:solidFill>
            </a:endParaRPr>
          </a:p>
          <a:p>
            <a:pPr marL="0" lvl="0" indent="0" algn="l" rtl="0">
              <a:lnSpc>
                <a:spcPct val="90000"/>
              </a:lnSpc>
              <a:spcBef>
                <a:spcPts val="1019"/>
              </a:spcBef>
              <a:spcAft>
                <a:spcPts val="0"/>
              </a:spcAft>
              <a:buSzPts val="1100"/>
              <a:buNone/>
            </a:pPr>
            <a:endParaRPr sz="1200" i="1">
              <a:solidFill>
                <a:schemeClr val="dk1"/>
              </a:solidFill>
            </a:endParaRPr>
          </a:p>
          <a:p>
            <a:pPr marL="457200" lvl="0" indent="-304800" algn="l" rtl="0">
              <a:lnSpc>
                <a:spcPct val="90000"/>
              </a:lnSpc>
              <a:spcBef>
                <a:spcPts val="1000"/>
              </a:spcBef>
              <a:spcAft>
                <a:spcPts val="0"/>
              </a:spcAft>
              <a:buSzPts val="1200"/>
              <a:buChar char="●"/>
            </a:pPr>
            <a:r>
              <a:rPr lang="en" sz="1200" b="1">
                <a:solidFill>
                  <a:schemeClr val="dk1"/>
                </a:solidFill>
              </a:rPr>
              <a:t>Say: </a:t>
            </a:r>
            <a:r>
              <a:rPr lang="en" sz="1200" b="1" i="1">
                <a:solidFill>
                  <a:schemeClr val="dk1"/>
                </a:solidFill>
              </a:rPr>
              <a:t>Step 3</a:t>
            </a:r>
            <a:r>
              <a:rPr lang="en" sz="1200" i="1">
                <a:solidFill>
                  <a:schemeClr val="dk1"/>
                </a:solidFill>
              </a:rPr>
              <a:t>: After all key words are highlighted for an indicator, I need to </a:t>
            </a:r>
            <a:r>
              <a:rPr lang="en" sz="1200" i="1" u="sng">
                <a:solidFill>
                  <a:schemeClr val="dk1"/>
                </a:solidFill>
              </a:rPr>
              <a:t>identify the essence of the indicator </a:t>
            </a:r>
            <a:r>
              <a:rPr lang="en" sz="1200" i="1">
                <a:solidFill>
                  <a:schemeClr val="dk1"/>
                </a:solidFill>
              </a:rPr>
              <a:t>and record in 2-3 words. So that said, if I stepped back and identify just a few/2-3 (sometimes 4) words that would describe this indicator in its entirety, using language from the descriptors, I might say the essence of this indicator is captured by the words </a:t>
            </a:r>
            <a:r>
              <a:rPr lang="en" sz="1200" b="1" i="1">
                <a:solidFill>
                  <a:schemeClr val="dk1"/>
                </a:solidFill>
              </a:rPr>
              <a:t>objectives</a:t>
            </a:r>
            <a:r>
              <a:rPr lang="en" sz="1200" i="1">
                <a:solidFill>
                  <a:schemeClr val="dk1"/>
                </a:solidFill>
              </a:rPr>
              <a:t>, </a:t>
            </a:r>
            <a:r>
              <a:rPr lang="en" sz="1200" b="1" i="1">
                <a:solidFill>
                  <a:schemeClr val="dk1"/>
                </a:solidFill>
              </a:rPr>
              <a:t>challenging</a:t>
            </a:r>
            <a:r>
              <a:rPr lang="en" sz="1200" i="1">
                <a:solidFill>
                  <a:schemeClr val="dk1"/>
                </a:solidFill>
              </a:rPr>
              <a:t>, </a:t>
            </a:r>
            <a:r>
              <a:rPr lang="en" sz="1200" b="1" i="1">
                <a:solidFill>
                  <a:schemeClr val="dk1"/>
                </a:solidFill>
              </a:rPr>
              <a:t>thinking</a:t>
            </a:r>
            <a:r>
              <a:rPr lang="en" sz="1200" i="1">
                <a:solidFill>
                  <a:schemeClr val="dk1"/>
                </a:solidFill>
              </a:rPr>
              <a:t>, </a:t>
            </a:r>
            <a:r>
              <a:rPr lang="en" sz="1200" b="1" i="1">
                <a:solidFill>
                  <a:schemeClr val="dk1"/>
                </a:solidFill>
              </a:rPr>
              <a:t>reflection</a:t>
            </a:r>
            <a:r>
              <a:rPr lang="en" sz="1200" i="1">
                <a:solidFill>
                  <a:schemeClr val="dk1"/>
                </a:solidFill>
              </a:rPr>
              <a:t>, and </a:t>
            </a:r>
            <a:r>
              <a:rPr lang="en" sz="1200" b="1" i="1">
                <a:solidFill>
                  <a:schemeClr val="dk1"/>
                </a:solidFill>
              </a:rPr>
              <a:t>relevant</a:t>
            </a:r>
            <a:r>
              <a:rPr lang="en" sz="1200" i="1">
                <a:solidFill>
                  <a:schemeClr val="dk1"/>
                </a:solidFill>
              </a:rPr>
              <a:t>. </a:t>
            </a:r>
            <a:r>
              <a:rPr lang="en" sz="1200" b="1">
                <a:solidFill>
                  <a:schemeClr val="dk1"/>
                </a:solidFill>
              </a:rPr>
              <a:t>[CLICK for the essence words box to fly in]</a:t>
            </a:r>
            <a:r>
              <a:rPr lang="en" sz="1200">
                <a:solidFill>
                  <a:schemeClr val="dk1"/>
                </a:solidFill>
              </a:rPr>
              <a:t>. </a:t>
            </a:r>
            <a:r>
              <a:rPr lang="en" sz="1200" i="1">
                <a:solidFill>
                  <a:schemeClr val="dk1"/>
                </a:solidFill>
              </a:rPr>
              <a:t>So now I want to think about the environmental shifts that would need to be present for this type of instruction to occur. The expectations of the lesson would need to be communicated to students in order for them to engage with the activities and materials appropriately. I also know that when materials are relevant, challenging and require students to think and reflect, there is usually higher student engagement in a lesson, thus impacting their behavior.</a:t>
            </a:r>
            <a:endParaRPr sz="1200" i="1">
              <a:solidFill>
                <a:schemeClr val="dk1"/>
              </a:solidFill>
            </a:endParaRPr>
          </a:p>
          <a:p>
            <a:pPr marL="0" lvl="0" indent="0" algn="l" rtl="0">
              <a:lnSpc>
                <a:spcPct val="90000"/>
              </a:lnSpc>
              <a:spcBef>
                <a:spcPts val="1000"/>
              </a:spcBef>
              <a:spcAft>
                <a:spcPts val="0"/>
              </a:spcAft>
              <a:buSzPts val="1100"/>
              <a:buNone/>
            </a:pPr>
            <a:r>
              <a:rPr lang="en" sz="1200" i="1">
                <a:solidFill>
                  <a:schemeClr val="dk1"/>
                </a:solidFill>
              </a:rPr>
              <a:t>Now, for time purposes, I only modeled this with a portion of this indicator “Content” descriptors. You’ll be working with all of the descriptors and your thoughts and decisions may change slightly.</a:t>
            </a:r>
            <a:endParaRPr sz="1200" i="1">
              <a:solidFill>
                <a:schemeClr val="dk1"/>
              </a:solidFill>
            </a:endParaRPr>
          </a:p>
          <a:p>
            <a:pPr marL="0" lvl="0" indent="0" algn="l" rtl="0">
              <a:lnSpc>
                <a:spcPct val="90000"/>
              </a:lnSpc>
              <a:spcBef>
                <a:spcPts val="1000"/>
              </a:spcBef>
              <a:spcAft>
                <a:spcPts val="0"/>
              </a:spcAft>
              <a:buSzPts val="1100"/>
              <a:buNone/>
            </a:pPr>
            <a:r>
              <a:rPr lang="en" sz="1200" i="1">
                <a:solidFill>
                  <a:schemeClr val="dk1"/>
                </a:solidFill>
              </a:rPr>
              <a:t>I want to take a moment to make another connection to the rubric. The Presenting Instructional Content indicator includes a descriptor that states: presentation of content includes modeling by the teacher to demonstrate his or her performance expectations. By providing you the 3-step analysis process on a slide and on the anchor chart and modeling the process (steps and the thinking!) with an indicator, I demonstrated performance expectations to set you up for success.</a:t>
            </a:r>
            <a:endParaRPr sz="1200" i="1">
              <a:solidFill>
                <a:schemeClr val="dk1"/>
              </a:solidFill>
            </a:endParaRPr>
          </a:p>
          <a:p>
            <a:pPr marL="0" lvl="0" indent="0" algn="l" rtl="0">
              <a:lnSpc>
                <a:spcPct val="90000"/>
              </a:lnSpc>
              <a:spcBef>
                <a:spcPts val="1000"/>
              </a:spcBef>
              <a:spcAft>
                <a:spcPts val="0"/>
              </a:spcAft>
              <a:buSzPts val="1100"/>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edf3ecb70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2edf3ecb708_0_2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2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As we watch these video clips you will have an opportunity to step into the role of an observer. Collecting evidence for an observation of teaching and learning requires the observer to become a proficient scripter during a lesson. It is important to script as much as possible of what teachers and students say and do. Here are the 5 important </a:t>
            </a:r>
            <a:r>
              <a:rPr lang="en" sz="1200" i="1" u="sng"/>
              <a:t>types</a:t>
            </a:r>
            <a:r>
              <a:rPr lang="en" sz="1200" i="1"/>
              <a:t> of </a:t>
            </a:r>
            <a:r>
              <a:rPr lang="en" sz="1200" b="1" i="1"/>
              <a:t>high quality evidence</a:t>
            </a:r>
            <a:r>
              <a:rPr lang="en" sz="1200" i="1"/>
              <a:t> to collect in this process. </a:t>
            </a:r>
            <a:endParaRPr sz="1200" i="1"/>
          </a:p>
          <a:p>
            <a:pPr marL="457200" lvl="0" indent="-304800" algn="l" rtl="0">
              <a:lnSpc>
                <a:spcPct val="100000"/>
              </a:lnSpc>
              <a:spcBef>
                <a:spcPts val="0"/>
              </a:spcBef>
              <a:spcAft>
                <a:spcPts val="0"/>
              </a:spcAft>
              <a:buSzPts val="1200"/>
              <a:buChar char="●"/>
            </a:pPr>
            <a:r>
              <a:rPr lang="en" sz="1200" b="1" i="1"/>
              <a:t>Student</a:t>
            </a:r>
            <a:r>
              <a:rPr lang="en" sz="1200" i="1"/>
              <a:t> evidence: What students say, do, make, and produce</a:t>
            </a:r>
            <a:endParaRPr sz="1200" i="1"/>
          </a:p>
          <a:p>
            <a:pPr marL="457200" lvl="0" indent="-304800" algn="l" rtl="0">
              <a:lnSpc>
                <a:spcPct val="100000"/>
              </a:lnSpc>
              <a:spcBef>
                <a:spcPts val="0"/>
              </a:spcBef>
              <a:spcAft>
                <a:spcPts val="0"/>
              </a:spcAft>
              <a:buSzPts val="1200"/>
              <a:buChar char="●"/>
            </a:pPr>
            <a:r>
              <a:rPr lang="en" sz="1200" b="1" i="1"/>
              <a:t>Teacher </a:t>
            </a:r>
            <a:r>
              <a:rPr lang="en" sz="1200" i="1"/>
              <a:t>evidence: What the teacher says and does </a:t>
            </a:r>
            <a:endParaRPr sz="1200" i="1"/>
          </a:p>
          <a:p>
            <a:pPr marL="457200" lvl="0" indent="-304800" algn="l" rtl="0">
              <a:lnSpc>
                <a:spcPct val="100000"/>
              </a:lnSpc>
              <a:spcBef>
                <a:spcPts val="0"/>
              </a:spcBef>
              <a:spcAft>
                <a:spcPts val="0"/>
              </a:spcAft>
              <a:buSzPts val="1200"/>
              <a:buChar char="●"/>
            </a:pPr>
            <a:r>
              <a:rPr lang="en" sz="1200" b="1" i="1"/>
              <a:t>Visual</a:t>
            </a:r>
            <a:r>
              <a:rPr lang="en" sz="1200" i="1"/>
              <a:t> evidence: Wording from visuals used during the lesson</a:t>
            </a:r>
            <a:endParaRPr sz="1200" i="1"/>
          </a:p>
          <a:p>
            <a:pPr marL="457200" lvl="0" indent="-304800" algn="l" rtl="0">
              <a:lnSpc>
                <a:spcPct val="100000"/>
              </a:lnSpc>
              <a:spcBef>
                <a:spcPts val="0"/>
              </a:spcBef>
              <a:spcAft>
                <a:spcPts val="0"/>
              </a:spcAft>
              <a:buSzPts val="1200"/>
              <a:buChar char="●"/>
            </a:pPr>
            <a:r>
              <a:rPr lang="en" sz="1200" b="1" i="1"/>
              <a:t>Task</a:t>
            </a:r>
            <a:r>
              <a:rPr lang="en" sz="1200" i="1"/>
              <a:t> evidence: Wording from tasks or assignments in which students engage</a:t>
            </a:r>
            <a:endParaRPr sz="1200" i="1"/>
          </a:p>
          <a:p>
            <a:pPr marL="457200" lvl="0" indent="-304800" algn="l" rtl="0">
              <a:lnSpc>
                <a:spcPct val="100000"/>
              </a:lnSpc>
              <a:spcBef>
                <a:spcPts val="0"/>
              </a:spcBef>
              <a:spcAft>
                <a:spcPts val="0"/>
              </a:spcAft>
              <a:buSzPts val="1200"/>
              <a:buChar char="●"/>
            </a:pPr>
            <a:r>
              <a:rPr lang="en" sz="1200" b="1" i="1"/>
              <a:t>Impact</a:t>
            </a:r>
            <a:r>
              <a:rPr lang="en" sz="1200" i="1"/>
              <a:t> evidence: What impacted student mastery of the lesson objective?</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Transition: </a:t>
            </a:r>
            <a:r>
              <a:rPr lang="en" sz="1200" i="1"/>
              <a:t>Now that we know the 5 important types of evidence to collect in this process, let’s examine some important techniques that will help you contextualize your evidence.</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edf3ecb708_0_2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2edf3ecb708_0_2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4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endParaRPr sz="1200"/>
          </a:p>
          <a:p>
            <a:pPr marL="174707" lvl="0" indent="-174707" algn="l" rtl="0">
              <a:lnSpc>
                <a:spcPct val="100000"/>
              </a:lnSpc>
              <a:spcBef>
                <a:spcPts val="0"/>
              </a:spcBef>
              <a:spcAft>
                <a:spcPts val="0"/>
              </a:spcAft>
              <a:buSzPts val="1200"/>
              <a:buChar char="•"/>
            </a:pPr>
            <a:r>
              <a:rPr lang="en" sz="1200" i="1" u="sng"/>
              <a:t>Time</a:t>
            </a:r>
            <a:r>
              <a:rPr lang="en" sz="1200" i="1"/>
              <a:t>: it is important to capture and note (in your lesson script) time stamps for different segments of the lesson such as: when the lesson began; anytime a transition occurred, time during each activity, the time the lesson was closed and ended</a:t>
            </a:r>
            <a:endParaRPr sz="1200" i="1"/>
          </a:p>
          <a:p>
            <a:pPr marL="457200" lvl="0" indent="0" algn="l" rtl="0">
              <a:lnSpc>
                <a:spcPct val="100000"/>
              </a:lnSpc>
              <a:spcBef>
                <a:spcPts val="0"/>
              </a:spcBef>
              <a:spcAft>
                <a:spcPts val="0"/>
              </a:spcAft>
              <a:buSzPts val="1100"/>
              <a:buNone/>
            </a:pPr>
            <a:endParaRPr sz="1200" i="1"/>
          </a:p>
          <a:p>
            <a:pPr marL="174707" lvl="0" indent="-174707" algn="l" rtl="0">
              <a:lnSpc>
                <a:spcPct val="100000"/>
              </a:lnSpc>
              <a:spcBef>
                <a:spcPts val="0"/>
              </a:spcBef>
              <a:spcAft>
                <a:spcPts val="0"/>
              </a:spcAft>
              <a:buSzPts val="1200"/>
              <a:buChar char="•"/>
            </a:pPr>
            <a:r>
              <a:rPr lang="en" sz="1200" i="1" u="sng"/>
              <a:t>Abbreviate</a:t>
            </a:r>
            <a:r>
              <a:rPr lang="en" sz="1200" i="1"/>
              <a:t>: When scripting a lesson, you are capturing everything said and done by teacher and students, and the most efficient</a:t>
            </a:r>
            <a:r>
              <a:rPr lang="en" sz="1200" i="1">
                <a:solidFill>
                  <a:schemeClr val="dk1"/>
                </a:solidFill>
              </a:rPr>
              <a:t> observers use abbreviations. For example, T for teacher and S or Ss for student/students. </a:t>
            </a:r>
            <a:r>
              <a:rPr lang="en" sz="1200" i="1"/>
              <a:t>Abbreviations for content and language heard through a specific lesson is also helpful. For instance, in a science lesson on photosynthesis, you may just abbreviate photosynthesis in your script with a “P”. </a:t>
            </a:r>
            <a:r>
              <a:rPr lang="en" sz="1200" i="1">
                <a:solidFill>
                  <a:schemeClr val="dk1"/>
                </a:solidFill>
              </a:rPr>
              <a:t>Maximize the use of abbreviations, but make sure you are able to identify what you abbreviated after the lesson! </a:t>
            </a:r>
            <a:endParaRPr sz="1200" i="1">
              <a:solidFill>
                <a:schemeClr val="dk1"/>
              </a:solidFill>
            </a:endParaRPr>
          </a:p>
          <a:p>
            <a:pPr marL="457200" lvl="0" indent="0" algn="l" rtl="0">
              <a:lnSpc>
                <a:spcPct val="100000"/>
              </a:lnSpc>
              <a:spcBef>
                <a:spcPts val="0"/>
              </a:spcBef>
              <a:spcAft>
                <a:spcPts val="0"/>
              </a:spcAft>
              <a:buSzPts val="1100"/>
              <a:buNone/>
            </a:pPr>
            <a:endParaRPr sz="1200" i="1">
              <a:solidFill>
                <a:schemeClr val="dk1"/>
              </a:solidFill>
            </a:endParaRPr>
          </a:p>
          <a:p>
            <a:pPr marL="174707" lvl="0" indent="-174707" algn="l" rtl="0">
              <a:lnSpc>
                <a:spcPct val="100000"/>
              </a:lnSpc>
              <a:spcBef>
                <a:spcPts val="0"/>
              </a:spcBef>
              <a:spcAft>
                <a:spcPts val="0"/>
              </a:spcAft>
              <a:buSzPts val="1200"/>
              <a:buChar char="•"/>
            </a:pPr>
            <a:r>
              <a:rPr lang="en" sz="1200" i="1" u="sng"/>
              <a:t>Verbatim</a:t>
            </a:r>
            <a:r>
              <a:rPr lang="en" sz="1200" i="1"/>
              <a:t>: Some of the most powerful evidence collected is verbatim evidence….exactly what teacher or students say. </a:t>
            </a:r>
            <a:r>
              <a:rPr lang="en" sz="1200" i="1">
                <a:solidFill>
                  <a:schemeClr val="dk1"/>
                </a:solidFill>
              </a:rPr>
              <a:t>You can’t argue with quoted evidence! </a:t>
            </a:r>
            <a:r>
              <a:rPr lang="en" sz="1200" i="1"/>
              <a:t>Use quotes in your script to signify verbatim evidence. </a:t>
            </a:r>
            <a:endParaRPr sz="1200" i="1"/>
          </a:p>
          <a:p>
            <a:pPr marL="457200" lvl="0" indent="0" algn="l" rtl="0">
              <a:lnSpc>
                <a:spcPct val="100000"/>
              </a:lnSpc>
              <a:spcBef>
                <a:spcPts val="0"/>
              </a:spcBef>
              <a:spcAft>
                <a:spcPts val="0"/>
              </a:spcAft>
              <a:buSzPts val="1100"/>
              <a:buNone/>
            </a:pPr>
            <a:endParaRPr sz="1200" i="1"/>
          </a:p>
          <a:p>
            <a:pPr marL="174707" lvl="0" indent="-174707" algn="l" rtl="0">
              <a:lnSpc>
                <a:spcPct val="100000"/>
              </a:lnSpc>
              <a:spcBef>
                <a:spcPts val="0"/>
              </a:spcBef>
              <a:spcAft>
                <a:spcPts val="0"/>
              </a:spcAft>
              <a:buSzPts val="1200"/>
              <a:buFont typeface="Arial"/>
              <a:buChar char="•"/>
            </a:pPr>
            <a:r>
              <a:rPr lang="en" sz="1200" i="1" u="sng"/>
              <a:t>Paraphrase</a:t>
            </a:r>
            <a:r>
              <a:rPr lang="en" sz="1200" i="1"/>
              <a:t>: If necessary, you can paraphrase what you hear or observe during a lesson.. If you paraphrase, use parentheses to indicate. However, </a:t>
            </a:r>
            <a:r>
              <a:rPr lang="en" sz="1200" b="1" i="1"/>
              <a:t>verbatim</a:t>
            </a:r>
            <a:r>
              <a:rPr lang="en" sz="1200" i="1"/>
              <a:t> evidence is </a:t>
            </a:r>
            <a:r>
              <a:rPr lang="en" sz="1200" b="1" i="1"/>
              <a:t>the strongest evidence.</a:t>
            </a:r>
            <a:endParaRPr sz="1200" b="1" i="1"/>
          </a:p>
          <a:p>
            <a:pPr marL="457200" lvl="0" indent="0" algn="l" rtl="0">
              <a:lnSpc>
                <a:spcPct val="100000"/>
              </a:lnSpc>
              <a:spcBef>
                <a:spcPts val="0"/>
              </a:spcBef>
              <a:spcAft>
                <a:spcPts val="0"/>
              </a:spcAft>
              <a:buSzPts val="1100"/>
              <a:buNone/>
            </a:pPr>
            <a:endParaRPr sz="1200" b="1" i="1"/>
          </a:p>
          <a:p>
            <a:pPr marL="174707" lvl="0" indent="-174707" algn="l" rtl="0">
              <a:lnSpc>
                <a:spcPct val="100000"/>
              </a:lnSpc>
              <a:spcBef>
                <a:spcPts val="0"/>
              </a:spcBef>
              <a:spcAft>
                <a:spcPts val="0"/>
              </a:spcAft>
              <a:buSzPts val="1200"/>
              <a:buFont typeface="Arial"/>
              <a:buChar char="•"/>
            </a:pPr>
            <a:r>
              <a:rPr lang="en" sz="1200" i="1" u="sng"/>
              <a:t>Circulate</a:t>
            </a:r>
            <a:r>
              <a:rPr lang="en" sz="1200" i="1"/>
              <a:t>: When observing and scripting a lesson, you must circulate to collect evidence when students are working in pairs or small groups and the teacher is providing feedback to students. It is also critical to script what you see and hear in the student work (what students are producing audibly and tangibly). You can use your cellphone or an ipad/tablet to capture pictures of the student work while they are working. </a:t>
            </a:r>
            <a:r>
              <a:rPr lang="en" sz="1200" i="1">
                <a:solidFill>
                  <a:schemeClr val="dk1"/>
                </a:solidFill>
              </a:rPr>
              <a:t>Also remember, when you are circulating, do </a:t>
            </a:r>
            <a:r>
              <a:rPr lang="en" sz="1200" b="1" i="1">
                <a:solidFill>
                  <a:schemeClr val="dk1"/>
                </a:solidFill>
              </a:rPr>
              <a:t>NOT</a:t>
            </a:r>
            <a:r>
              <a:rPr lang="en" sz="1200" i="1">
                <a:solidFill>
                  <a:schemeClr val="dk1"/>
                </a:solidFill>
              </a:rPr>
              <a:t> assist or teach students. You are there to observe and capture an authentic snapshot of instruction and learning in the teacher’s classroom.</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Transition</a:t>
            </a:r>
            <a:r>
              <a:rPr lang="en" sz="1200" i="1"/>
              <a:t>: As part of our continued work to deepen our understanding of the Louisiana Educator Rubric, we’ll be watching short lesson video clips to (1) practice scripting and gathering evidence and (2) to better understand how the intentionally grouped indicators are connected. Another benefit of watching the lesson video clips is that you step into the role of observer and learn more about the observation process through that perspective.</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eeb58b9af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2eeb58b9af1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4 min</a:t>
            </a:r>
            <a:endParaRPr sz="1200">
              <a:latin typeface="Arial"/>
              <a:ea typeface="Arial"/>
              <a:cs typeface="Arial"/>
              <a:sym typeface="Arial"/>
            </a:endParaRPr>
          </a:p>
          <a:p>
            <a:pPr marL="0" lvl="0" indent="0" algn="l" rtl="0">
              <a:lnSpc>
                <a:spcPct val="100000"/>
              </a:lnSpc>
              <a:spcBef>
                <a:spcPts val="0"/>
              </a:spcBef>
              <a:spcAft>
                <a:spcPts val="0"/>
              </a:spcAft>
              <a:buNone/>
            </a:pPr>
            <a:r>
              <a:rPr lang="en" sz="1200"/>
              <a:t>Presenter Note: Video Clip: 1. LER Teacher Training Supt. Brumley_Clip 1_Video Message</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Say: </a:t>
            </a:r>
            <a:r>
              <a:rPr lang="en" sz="1200" i="1"/>
              <a:t>As you listen to Dr. Brumley’s message about LEADS, take note of what resonates with you.</a:t>
            </a:r>
            <a:endParaRPr sz="1200" i="1"/>
          </a:p>
          <a:p>
            <a:pPr marL="0" lvl="0" indent="0" algn="l" rtl="0">
              <a:lnSpc>
                <a:spcPct val="100000"/>
              </a:lnSpc>
              <a:spcBef>
                <a:spcPts val="0"/>
              </a:spcBef>
              <a:spcAft>
                <a:spcPts val="0"/>
              </a:spcAft>
              <a:buNone/>
            </a:pPr>
            <a:endParaRPr sz="1200" i="1"/>
          </a:p>
          <a:p>
            <a:pPr marL="0" lvl="0" indent="0" algn="l" rtl="0">
              <a:spcBef>
                <a:spcPts val="0"/>
              </a:spcBef>
              <a:spcAft>
                <a:spcPts val="0"/>
              </a:spcAft>
              <a:buClr>
                <a:schemeClr val="dk1"/>
              </a:buClr>
              <a:buSzPts val="1100"/>
              <a:buFont typeface="Arial"/>
              <a:buNone/>
            </a:pPr>
            <a:r>
              <a:rPr lang="en" sz="1200">
                <a:solidFill>
                  <a:schemeClr val="dk1"/>
                </a:solidFill>
              </a:rPr>
              <a:t>Presenter plays video message from Dr. Brumley. Then, asks 1-3 teachers to share their key takeaways from Dr. Brumley’s message. </a:t>
            </a:r>
            <a:endParaRPr sz="1200"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eeb58b9af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2eeb58b9af1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8 min total</a:t>
            </a:r>
            <a:endParaRPr sz="1200"/>
          </a:p>
          <a:p>
            <a:pPr marL="0" lvl="0" indent="0" algn="l" rtl="0">
              <a:lnSpc>
                <a:spcPct val="100000"/>
              </a:lnSpc>
              <a:spcBef>
                <a:spcPts val="0"/>
              </a:spcBef>
              <a:spcAft>
                <a:spcPts val="0"/>
              </a:spcAft>
              <a:buNone/>
            </a:pPr>
            <a:r>
              <a:rPr lang="en" sz="1200"/>
              <a:t>2 min for introducing the clip/frontloading info for participants; 5 ½ min for watching and scripting the clip</a:t>
            </a:r>
            <a:endParaRPr sz="1200"/>
          </a:p>
          <a:p>
            <a:pPr marL="0" lvl="0" indent="0" algn="l" rtl="0">
              <a:lnSpc>
                <a:spcPct val="100000"/>
              </a:lnSpc>
              <a:spcBef>
                <a:spcPts val="0"/>
              </a:spcBef>
              <a:spcAft>
                <a:spcPts val="0"/>
              </a:spcAft>
              <a:buNone/>
            </a:pPr>
            <a:r>
              <a:rPr lang="en" sz="1200"/>
              <a:t>Video Clip: 2.LER Teacher Training_Clip 2_AM THK PS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Presenter shares key information on the slide for the video clip: </a:t>
            </a:r>
            <a:endParaRPr sz="1200"/>
          </a:p>
          <a:p>
            <a:pPr marL="0" lvl="0" indent="0" algn="l" rtl="0">
              <a:lnSpc>
                <a:spcPct val="100000"/>
              </a:lnSpc>
              <a:spcBef>
                <a:spcPts val="0"/>
              </a:spcBef>
              <a:spcAft>
                <a:spcPts val="0"/>
              </a:spcAft>
              <a:buNone/>
            </a:pPr>
            <a:r>
              <a:rPr lang="en" sz="1200"/>
              <a:t>Say:</a:t>
            </a:r>
            <a:r>
              <a:rPr lang="en" sz="1200" b="1" i="1"/>
              <a:t>This clip was filmed during Covid, prior to the release of Louisiana’s current social studies standards.</a:t>
            </a:r>
            <a:r>
              <a:rPr lang="en" sz="1200" i="1"/>
              <a:t> The students in this virtual middle school social studies lesson were asked read and annotate text focused on events during the American Revolution. After reading text, the students were asked to write a response to the following questions in a blog format for this virtual lesson. </a:t>
            </a:r>
            <a:r>
              <a:rPr lang="en" sz="1200" b="1" i="1"/>
              <a:t>How did the American Colonists react to the acts and legislation that the British Parliament imposed upon them?</a:t>
            </a:r>
            <a:r>
              <a:rPr lang="en" sz="1200" i="1"/>
              <a:t> </a:t>
            </a:r>
            <a:r>
              <a:rPr lang="en" sz="1200" b="1" i="1"/>
              <a:t>Were the colonists’ reactions, including the destroying of property and violence in their protests, justified? </a:t>
            </a:r>
            <a:endParaRPr sz="1200" i="1"/>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i="1"/>
              <a:t>When the clip begins, you will see the students’ written responses in a thread on the screen. This will be used to start a discussion/debate among the students.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i="1"/>
              <a:t>As a reminder, your role while watching this clip is to gather teacher and student evidence by scripting for the Activities and Materials, Thinking, and Problem Solving indicators. It can be tempting just to sit back and watch the clip like a movie, but it is critical to script what you see and hear from the teacher and students. After the clip, we will zone in on your scripted evidence and connect it to the essence of the ACT, TH, and PS indicators.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edf3ecb708_0_2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g2edf3ecb708_0_2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2 min</a:t>
            </a:r>
            <a:endParaRPr sz="1200"/>
          </a:p>
          <a:p>
            <a:pPr marL="0" lvl="0" indent="0" algn="l" rtl="0">
              <a:lnSpc>
                <a:spcPct val="100000"/>
              </a:lnSpc>
              <a:spcBef>
                <a:spcPts val="0"/>
              </a:spcBef>
              <a:spcAft>
                <a:spcPts val="0"/>
              </a:spcAft>
              <a:buSzPts val="1100"/>
              <a:buNone/>
            </a:pPr>
            <a:r>
              <a:rPr lang="en" sz="1200"/>
              <a:t>Presenter Note: The purpose of the evidence slides for the Instruction &amp; Environment domain deep dives, is to validate and/or clarify for teachers evidence from the video clip that is aligned to the indicators of focus. The second purpose of these slides is to tag for teachers how the indicators are connected. The presenter will be able to do that, as some evidence across indicators is the same or similar.</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Now that we’ve scripted the video clip and discussed possible evidence for Activities and Materials, Thinking, and Problem Solving, take 1 minute to review the example evidence on the slide. The bold print is language from the descriptors. Think about how your evidence is similar or different. </a:t>
            </a:r>
            <a:r>
              <a:rPr lang="en" sz="1200"/>
              <a:t>(Presenter allows participants 1 min to review.)</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i="1"/>
              <a:t>Before we move on, I want to tag for you how these 3 indicators are connected, and because their interconnectedness, how evidence for one indicator can also serve as evidence for other indicators. The evidence that the prompt required students to develop a claim and justify it with evidence from the text and the evidence of the pop-up debate, where students shared multiple perspectives and supported their claims are 2 pieces of evidence that are aligned to all 3 of these indicators. The activity was challenging and allowed for student-to-student interaction, students engaged in multiple types of thinking and analyzed problems from multiple perspectives. And, the activity reinforced several problem-solving types.</a:t>
            </a: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a:t>Transition: </a:t>
            </a:r>
            <a:r>
              <a:rPr lang="en" sz="1200" i="1"/>
              <a:t>Before we move into the second deep dive, let’s take a 10-minute break.</a:t>
            </a:r>
            <a:endParaRPr sz="1200"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eeb58b9af1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2eeb58b9af1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11 min total-this slide</a:t>
            </a:r>
            <a:endParaRPr sz="1200"/>
          </a:p>
          <a:p>
            <a:pPr marL="0" lvl="0" indent="0" algn="l" rtl="0">
              <a:lnSpc>
                <a:spcPct val="100000"/>
              </a:lnSpc>
              <a:spcBef>
                <a:spcPts val="0"/>
              </a:spcBef>
              <a:spcAft>
                <a:spcPts val="0"/>
              </a:spcAft>
              <a:buNone/>
            </a:pPr>
            <a:r>
              <a:rPr lang="en" sz="1200"/>
              <a:t>Video Clip: 3. LER Teacher Training_Clip 3_SO TCK EX</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b="1"/>
              <a:t>2 min</a:t>
            </a:r>
            <a:r>
              <a:rPr lang="en" sz="1200"/>
              <a:t> </a:t>
            </a:r>
            <a:endParaRPr sz="1200"/>
          </a:p>
          <a:p>
            <a:pPr marL="0" lvl="0" indent="0" algn="l" rtl="0">
              <a:lnSpc>
                <a:spcPct val="100000"/>
              </a:lnSpc>
              <a:spcBef>
                <a:spcPts val="0"/>
              </a:spcBef>
              <a:spcAft>
                <a:spcPts val="0"/>
              </a:spcAft>
              <a:buNone/>
            </a:pPr>
            <a:r>
              <a:rPr lang="en" sz="1200"/>
              <a:t>Presenter will front load the clip before playing it.</a:t>
            </a:r>
            <a:endParaRPr sz="1200"/>
          </a:p>
          <a:p>
            <a:pPr marL="0" lvl="0" indent="0" algn="l" rtl="0">
              <a:lnSpc>
                <a:spcPct val="100000"/>
              </a:lnSpc>
              <a:spcBef>
                <a:spcPts val="0"/>
              </a:spcBef>
              <a:spcAft>
                <a:spcPts val="0"/>
              </a:spcAft>
              <a:buNone/>
            </a:pPr>
            <a:r>
              <a:rPr lang="en" sz="1200"/>
              <a:t>Say: </a:t>
            </a:r>
            <a:r>
              <a:rPr lang="en" sz="1200" i="1"/>
              <a:t>Before we watch the clip, let me provide some context so you have an idea of where students are in this lesson. In this middle school ELA lesson, the unit of study has a culminating task where students will write an Expository paragraph. Right before this clip capture, the teacher shared an exemplar of an expository paragraph that she had developed with the students. The students each have that exemplar on their own laptops and use it to co-construct the success criteria of an expository paragraph with the teacher. Remember, your role during the clip is to script everything you see and hear from teacher and students.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Play video clip: </a:t>
            </a:r>
            <a:r>
              <a:rPr lang="en" sz="1200" b="1"/>
              <a:t>4 min 11 seconds</a:t>
            </a:r>
            <a:endParaRPr sz="1200" b="1"/>
          </a:p>
          <a:p>
            <a:pPr marL="0" lvl="0" indent="0" algn="l" rtl="0">
              <a:lnSpc>
                <a:spcPct val="100000"/>
              </a:lnSpc>
              <a:spcBef>
                <a:spcPts val="0"/>
              </a:spcBef>
              <a:spcAft>
                <a:spcPts val="0"/>
              </a:spcAft>
              <a:buNone/>
            </a:pPr>
            <a:r>
              <a:rPr lang="en" sz="1200"/>
              <a:t>Presenter Information: Expository writing exposes facts; explains and educates readers rather than entertains or persuades.</a:t>
            </a:r>
            <a:endParaRPr sz="1200"/>
          </a:p>
          <a:p>
            <a:pPr marL="457200" lvl="0" indent="0" algn="l" rtl="0">
              <a:lnSpc>
                <a:spcPct val="100000"/>
              </a:lnSpc>
              <a:spcBef>
                <a:spcPts val="0"/>
              </a:spcBef>
              <a:spcAft>
                <a:spcPts val="0"/>
              </a:spcAft>
              <a:buNone/>
            </a:pPr>
            <a:endParaRPr sz="1200"/>
          </a:p>
          <a:p>
            <a:pPr marL="457200" lvl="0" indent="-228600" algn="l" rtl="0">
              <a:spcBef>
                <a:spcPts val="0"/>
              </a:spcBef>
              <a:spcAft>
                <a:spcPts val="0"/>
              </a:spcAft>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edf3ecb708_0_2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2edf3ecb708_0_2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a:t>
            </a: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min</a:t>
            </a:r>
            <a:endParaRPr sz="1200"/>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presenter will be able to do that, as some evidence across indicators is the same or similar.</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Now that we’ve scripted the video clip and discussed possible evidence for Standards &amp; Objectives, Teacher Content Knowledge, and Expectations, take 1 minute to review the example evidence on the slide. The bold print is language from the descriptors. Think about how your evidence is similar or different. </a:t>
            </a:r>
            <a:r>
              <a:rPr lang="en" sz="1200">
                <a:solidFill>
                  <a:schemeClr val="dk1"/>
                </a:solidFill>
              </a:rPr>
              <a:t>(Trainer allows participants 1 min to review.)</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rPr>
              <a:t>1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i="1">
                <a:solidFill>
                  <a:schemeClr val="dk1"/>
                </a:solidFill>
              </a:rPr>
              <a:t>Before we move on, I want to tag for you how these 3 indicators are connected, and because of their interconnectedness, how evidence for one indicator can also serve as evidence for other indicators. Evidence that the teacher established clear expectations with students, that were aligned to the depth and rigor of state standards and co-constructed success criteria with students for an expository paragraph is aligned to and can be used for all 3 of these indicators. Establishing clear, standards-aligned expectations is an integral part of the Standards &amp; Objectives and Expectations indicators. It is also an essential characteristic of “accurate” teacher content knowledge.</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eeb58b9af1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2eeb58b9af1_0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8 min total</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Video Clip: 4. LER Teacher Training_Clip 4_PIC LSP EN</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b="1">
                <a:solidFill>
                  <a:schemeClr val="dk1"/>
                </a:solidFill>
              </a:rPr>
              <a:t>2 min</a:t>
            </a: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Presenter will front load the clip before playing it.</a:t>
            </a: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Before we watch the clip, let me provide some context so you have an idea of where students are in this lesson. In this Kindergarten ELA lesson, the learning focus is on students retelling a story (beginning, middle, end) using a retell strategy (retell sticks). You will see and hear students engaging in retelling the story of </a:t>
            </a:r>
            <a:r>
              <a:rPr lang="en" sz="1200" i="1" u="sng">
                <a:solidFill>
                  <a:schemeClr val="dk1"/>
                </a:solidFill>
              </a:rPr>
              <a:t>Leo, the Late Bloomer,</a:t>
            </a:r>
            <a:r>
              <a:rPr lang="en" sz="1200" i="1">
                <a:solidFill>
                  <a:schemeClr val="dk1"/>
                </a:solidFill>
              </a:rPr>
              <a:t> which is a text they have read recently. While the video clip unfolds, you will hear a teacher ask student pairs how the retell sticks supported their success in retelling the story. You will also be able to capture evidence that aligns to the type of learning environment in this classroom. Remember, your role while watching the video clip is to script everything you see and hear the teacher and students saying and doing. </a:t>
            </a:r>
            <a:endParaRPr sz="1200">
              <a:solidFill>
                <a:schemeClr val="dk1"/>
              </a:solidFill>
            </a:endParaRPr>
          </a:p>
          <a:p>
            <a:pPr marL="0" lvl="0" indent="0" algn="l" rtl="0">
              <a:spcBef>
                <a:spcPts val="0"/>
              </a:spcBef>
              <a:spcAft>
                <a:spcPts val="0"/>
              </a:spcAft>
              <a:buSzPts val="1400"/>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Play video clip: </a:t>
            </a:r>
            <a:r>
              <a:rPr lang="en" sz="1200" b="1">
                <a:solidFill>
                  <a:schemeClr val="dk1"/>
                </a:solidFill>
              </a:rPr>
              <a:t>6 min 18 seconds</a:t>
            </a:r>
            <a:endParaRPr sz="1200" b="1">
              <a:solidFill>
                <a:schemeClr val="dk1"/>
              </a:solidFill>
            </a:endParaRPr>
          </a:p>
          <a:p>
            <a:pPr marL="457200" lvl="0" indent="-228600" algn="l" rtl="0">
              <a:spcBef>
                <a:spcPts val="0"/>
              </a:spcBef>
              <a:spcAft>
                <a:spcPts val="0"/>
              </a:spcAft>
              <a:buClr>
                <a:schemeClr val="dk1"/>
              </a:buClr>
              <a:buSzPts val="1400"/>
              <a:buFont typeface="Arial"/>
              <a:buNone/>
            </a:pPr>
            <a:r>
              <a:rPr lang="en" sz="1200">
                <a:solidFill>
                  <a:schemeClr val="dk1"/>
                </a:solidFill>
              </a:rPr>
              <a:t/>
            </a:r>
            <a:br>
              <a:rPr lang="en" sz="1200">
                <a:solidFill>
                  <a:schemeClr val="dk1"/>
                </a:solidFill>
              </a:rPr>
            </a:b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edf3ecb708_0_2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edf3ecb708_0_2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trainer will be able to do that, as some evidence across indicators is the same or similar.</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Now that we’ve scripted the video clip and discussed possible evidence for Presenting Instructional Content, Lesson Structure &amp; Pacing, and Environment, take 1 minute to review the example evidence on the slide. The bold print is language from the descriptors. Think about how your evidence is similar or different. </a:t>
            </a:r>
            <a:r>
              <a:rPr lang="en" sz="1200">
                <a:solidFill>
                  <a:schemeClr val="dk1"/>
                </a:solidFill>
              </a:rPr>
              <a:t>(Trainer allows participants 1 min to review.)</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r>
              <a:rPr lang="en" sz="1200" i="1">
                <a:solidFill>
                  <a:schemeClr val="dk1"/>
                </a:solidFill>
              </a:rPr>
              <a:t>Did you capture some verbatim evidence that is the same or similar to what’s on this slide? Did you categorize, or sort, your evidence similarly to how evidence is sorted for the 3 indicators on the slide? </a:t>
            </a:r>
            <a:endParaRPr sz="1200" i="1">
              <a:solidFill>
                <a:schemeClr val="dk1"/>
              </a:solidFill>
            </a:endParaRPr>
          </a:p>
          <a:p>
            <a:pPr marL="0" lvl="0" indent="0" algn="l" rtl="0">
              <a:lnSpc>
                <a:spcPct val="100000"/>
              </a:lnSpc>
              <a:spcBef>
                <a:spcPts val="0"/>
              </a:spcBef>
              <a:spcAft>
                <a:spcPts val="0"/>
              </a:spcAft>
              <a:buSzPts val="1100"/>
              <a:buNone/>
            </a:pPr>
            <a:r>
              <a:rPr lang="en" sz="1200" b="1">
                <a:solidFill>
                  <a:schemeClr val="dk1"/>
                </a:solidFill>
              </a:rPr>
              <a:t>1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i="1">
                <a:solidFill>
                  <a:schemeClr val="dk1"/>
                </a:solidFill>
              </a:rPr>
              <a:t>Before we move on, I want to tag for you how these 3 indicators are connected. The evidence of students using a retell rope and, in this lesson, retell sticks to support their identification and understanding of the 4 elements of a story (place, characters, problem, solutions), is evidence that supports each of these 3 indicators. The retell sticks were important to the Presentation of Instructional Content, as they provided labels for the 4 story elements and were used to model and concisely communicate to students how to engage in the activity. The retell sticks were important to Lesson Structure and Pacing, as their purpose and intention was part of the lesson reflection and they offered flexibility to support students at different learning rates as needed. The retell sticks are relevant to the Environment indicator as they were readily accessible to students at their desks, in individual bags.</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eeb58b9af1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2eeb58b9af1_0_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9 min total-this slide</a:t>
            </a:r>
            <a:endParaRPr sz="1200"/>
          </a:p>
          <a:p>
            <a:pPr marL="0" lvl="0" indent="0" algn="l" rtl="0">
              <a:lnSpc>
                <a:spcPct val="100000"/>
              </a:lnSpc>
              <a:spcBef>
                <a:spcPts val="0"/>
              </a:spcBef>
              <a:spcAft>
                <a:spcPts val="0"/>
              </a:spcAft>
              <a:buNone/>
            </a:pPr>
            <a:r>
              <a:rPr lang="en" sz="1200"/>
              <a:t>Video Clip: 5. LER Teacher Training_Clip 5_QU AF RC</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b="1"/>
              <a:t>1 min</a:t>
            </a:r>
            <a:r>
              <a:rPr lang="en" sz="1200"/>
              <a:t> </a:t>
            </a:r>
            <a:endParaRPr sz="1200"/>
          </a:p>
          <a:p>
            <a:pPr marL="0" lvl="0" indent="0" algn="l" rtl="0">
              <a:lnSpc>
                <a:spcPct val="100000"/>
              </a:lnSpc>
              <a:spcBef>
                <a:spcPts val="0"/>
              </a:spcBef>
              <a:spcAft>
                <a:spcPts val="0"/>
              </a:spcAft>
              <a:buNone/>
            </a:pPr>
            <a:r>
              <a:rPr lang="en" sz="1200"/>
              <a:t>Presenter will front load the clip before playing it.</a:t>
            </a:r>
            <a:endParaRPr sz="1200"/>
          </a:p>
          <a:p>
            <a:pPr marL="0" lvl="0" indent="0" algn="l" rtl="0">
              <a:lnSpc>
                <a:spcPct val="100000"/>
              </a:lnSpc>
              <a:spcBef>
                <a:spcPts val="0"/>
              </a:spcBef>
              <a:spcAft>
                <a:spcPts val="0"/>
              </a:spcAft>
              <a:buNone/>
            </a:pPr>
            <a:r>
              <a:rPr lang="en" sz="1200"/>
              <a:t>Say: </a:t>
            </a:r>
            <a:r>
              <a:rPr lang="en" sz="1200" i="1"/>
              <a:t>Before we watch the clip, I will provide some context so you have an idea of where students are in this lesson. In this high school welding lesson, the learning focus is on students being able to successfully weld 2 pieces of metal together. You will see and hear the teacher giving students academic feedback on their welded pieces as well as having them reflect on and evaluate their own work the work of peers. You will also be able to capture evidence that aligns to the type of learning environment that has been established in this classroom. Remember, your role while watching the video clip is to script everything you see and hear the teacher and students saying and doing. </a:t>
            </a:r>
            <a:endParaRPr sz="1200" i="1" u="sng"/>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Play video clip: </a:t>
            </a:r>
            <a:r>
              <a:rPr lang="en" sz="1200" b="1"/>
              <a:t>2 min 41 seconds</a:t>
            </a:r>
            <a:endParaRPr sz="1200" b="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Optional: </a:t>
            </a:r>
            <a:endParaRPr sz="1200"/>
          </a:p>
          <a:p>
            <a:pPr marL="0" lvl="0" indent="0" algn="l" rtl="0">
              <a:lnSpc>
                <a:spcPct val="100000"/>
              </a:lnSpc>
              <a:spcBef>
                <a:spcPts val="0"/>
              </a:spcBef>
              <a:spcAft>
                <a:spcPts val="0"/>
              </a:spcAft>
              <a:buNone/>
            </a:pPr>
            <a:r>
              <a:rPr lang="en" sz="1200" b="1"/>
              <a:t>1 min</a:t>
            </a:r>
            <a:endParaRPr sz="1200" b="1"/>
          </a:p>
          <a:p>
            <a:pPr marL="0" lvl="0" indent="0" algn="l" rtl="0">
              <a:lnSpc>
                <a:spcPct val="100000"/>
              </a:lnSpc>
              <a:spcBef>
                <a:spcPts val="0"/>
              </a:spcBef>
              <a:spcAft>
                <a:spcPts val="0"/>
              </a:spcAft>
              <a:buNone/>
            </a:pPr>
            <a:r>
              <a:rPr lang="en" sz="1200"/>
              <a:t>Say: </a:t>
            </a:r>
            <a:r>
              <a:rPr lang="en" sz="1200" i="1"/>
              <a:t>Now, turn to your shoulder partner and take 1 minute to discuss the evidence you were able to capture in your script.</a:t>
            </a:r>
            <a:r>
              <a:rPr lang="en" sz="1200"/>
              <a:t> (Presenter provides 1 minute discussion time.)</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2 min</a:t>
            </a:r>
            <a:endParaRPr sz="1200" b="1"/>
          </a:p>
          <a:p>
            <a:pPr marL="0" lvl="0" indent="0" algn="l" rtl="0">
              <a:lnSpc>
                <a:spcPct val="100000"/>
              </a:lnSpc>
              <a:spcBef>
                <a:spcPts val="0"/>
              </a:spcBef>
              <a:spcAft>
                <a:spcPts val="0"/>
              </a:spcAft>
              <a:buNone/>
            </a:pPr>
            <a:r>
              <a:rPr lang="en" sz="1200"/>
              <a:t>Say: </a:t>
            </a:r>
            <a:r>
              <a:rPr lang="en" sz="1200" i="1"/>
              <a:t>Next, swap scripts with your partner. Let them see what you were able to capture. Then, talk with your partner about why it is important for evaluators and observers to script for the 5 types of evidence during a lesson observation- student evidence, teacher evidence, visual evidence, task evidence, and impact evidence.</a:t>
            </a:r>
            <a:r>
              <a:rPr lang="en" sz="1200"/>
              <a:t> (Presenter provides partners 2 minutes of discussion time.)</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b="1"/>
              <a:t>2 min</a:t>
            </a:r>
            <a:endParaRPr sz="1200" b="1"/>
          </a:p>
          <a:p>
            <a:pPr marL="0" lvl="0" indent="0" algn="l" rtl="0">
              <a:lnSpc>
                <a:spcPct val="100000"/>
              </a:lnSpc>
              <a:spcBef>
                <a:spcPts val="0"/>
              </a:spcBef>
              <a:spcAft>
                <a:spcPts val="0"/>
              </a:spcAft>
              <a:buNone/>
            </a:pPr>
            <a:r>
              <a:rPr lang="en" sz="1200"/>
              <a:t>Say: </a:t>
            </a:r>
            <a:r>
              <a:rPr lang="en" sz="1200" i="1"/>
              <a:t>So, why is it important evaluators and observers script for the 5 types of evidence during a lesson observation? What did you or your partner say? Who would like to share? </a:t>
            </a:r>
            <a:r>
              <a:rPr lang="en" sz="1200"/>
              <a:t>(Presenter allows 2-3 teachers to share. The purpose of this question is to emphasize the careful attention evaluators and observers give to teaching and student learning during a lesson observation, the objective nature of the observation process, and the shift toward focusing more on the impact teaching has on student learning.)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edf3ecb708_0_2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2edf3ecb708_0_2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trainer will be able to do that, as some evidence across indicators is the same or similar.</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b="1">
                <a:solidFill>
                  <a:schemeClr val="dk1"/>
                </a:solidFill>
              </a:rPr>
              <a:t>2 min</a:t>
            </a:r>
            <a:endParaRPr sz="1200" b="1">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Now that we’ve scripted the video clip and discussed possible evidence for Questioning, Academic Feedback, and Respectful Conditions, take 1 minute to review the example evidence on the slide. Again, the bold print is language from the descriptors. Think about how your evidence is similar or different. </a:t>
            </a:r>
            <a:r>
              <a:rPr lang="en" sz="1200">
                <a:solidFill>
                  <a:schemeClr val="dk1"/>
                </a:solidFill>
              </a:rPr>
              <a:t>(Trainer allows participants 1 min to review.)</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i="1">
                <a:solidFill>
                  <a:schemeClr val="dk1"/>
                </a:solidFill>
              </a:rPr>
              <a:t>Did you capture some verbatim evidence that is the same or similar to what’s on this slide? Did you notice how the evidence for Questioning and Academic Feedback was closely related? </a:t>
            </a:r>
            <a:endParaRPr sz="1200" i="1">
              <a:solidFill>
                <a:schemeClr val="dk1"/>
              </a:solidFill>
            </a:endParaRPr>
          </a:p>
          <a:p>
            <a:pPr marL="0" lvl="0" indent="0" algn="l" rtl="0">
              <a:lnSpc>
                <a:spcPct val="100000"/>
              </a:lnSpc>
              <a:spcBef>
                <a:spcPts val="0"/>
              </a:spcBef>
              <a:spcAft>
                <a:spcPts val="0"/>
              </a:spcAft>
              <a:buSzPts val="1100"/>
              <a:buNone/>
            </a:pPr>
            <a:r>
              <a:rPr lang="en" sz="1200" b="1">
                <a:solidFill>
                  <a:schemeClr val="dk1"/>
                </a:solidFill>
              </a:rPr>
              <a:t>1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i="1">
                <a:solidFill>
                  <a:schemeClr val="dk1"/>
                </a:solidFill>
              </a:rPr>
              <a:t>Before we move on, I want to tag for you how these 3 indicators are connected. You will notice on the slide that the teacher’s question/feedback exchanges with students Cody and John are used as evidence for all 3 indicators. The questions the welding teacher asked both students varied and high-quality and provided a mix of question types. The questions engage both students in critical thinking. The questions the teacher asked led him to provide both Cody and John academic feedback- specific and clarifying feedback Cody could use to improve his welds and feedback that elaborated on the welds woud fair in competition and on a job-site. The nature of the question/feedback exchanges between teacher and students was respectful, and the teacher sought out opinions of other students and provided opportunities for students to assist one another- promoting positive relationships and interdependence in the classroom.</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eeb58b9af1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g2eeb58b9af1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8 min total</a:t>
            </a:r>
            <a:endParaRPr sz="1200"/>
          </a:p>
          <a:p>
            <a:pPr marL="0" lvl="0" indent="0" algn="l" rtl="0">
              <a:lnSpc>
                <a:spcPct val="100000"/>
              </a:lnSpc>
              <a:spcBef>
                <a:spcPts val="0"/>
              </a:spcBef>
              <a:spcAft>
                <a:spcPts val="0"/>
              </a:spcAft>
              <a:buNone/>
            </a:pPr>
            <a:r>
              <a:rPr lang="en" sz="1200"/>
              <a:t>Video Clip: 6. LER Teacher Training_Clip 6_MOT GS TKS MSMB</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2 min</a:t>
            </a:r>
            <a:r>
              <a:rPr lang="en" sz="1200"/>
              <a:t> </a:t>
            </a:r>
            <a:endParaRPr sz="1200"/>
          </a:p>
          <a:p>
            <a:pPr marL="0" lvl="0" indent="0" algn="l" rtl="0">
              <a:lnSpc>
                <a:spcPct val="100000"/>
              </a:lnSpc>
              <a:spcBef>
                <a:spcPts val="0"/>
              </a:spcBef>
              <a:spcAft>
                <a:spcPts val="0"/>
              </a:spcAft>
              <a:buSzPts val="1100"/>
              <a:buNone/>
            </a:pPr>
            <a:r>
              <a:rPr lang="en" sz="1200"/>
              <a:t>Presenter will front load the clip before playing it.</a:t>
            </a:r>
            <a:endParaRPr sz="1200"/>
          </a:p>
          <a:p>
            <a:pPr marL="0" lvl="0" indent="0" algn="l" rtl="0">
              <a:lnSpc>
                <a:spcPct val="100000"/>
              </a:lnSpc>
              <a:spcBef>
                <a:spcPts val="0"/>
              </a:spcBef>
              <a:spcAft>
                <a:spcPts val="0"/>
              </a:spcAft>
              <a:buNone/>
            </a:pPr>
            <a:r>
              <a:rPr lang="en" sz="1200"/>
              <a:t>Say: </a:t>
            </a:r>
            <a:r>
              <a:rPr lang="en" sz="1200" i="1"/>
              <a:t>Before we watch the clip, I will provide some context so you have an idea of where students are in this lesson. In this high school math lesson, the learning focus is “apply what we learned with adding, subtracting, multiplying, and dividing polynomials”. You will see students work in small groups and display their work on chart paper so that their peers can provide feedback. You will see and hear the teacher giving students the directions for the collaborative and evaluative activities. You will also be able to capture evidence that aligns to how the learning environment is positive and productive. Remember, your role while watching the video clip is to script everything you see and hear the teacher and students saying and doing. </a:t>
            </a:r>
            <a:endParaRPr sz="1200" i="1" u="sng"/>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None/>
            </a:pPr>
            <a:r>
              <a:rPr lang="en" sz="1200"/>
              <a:t>Play video clip: </a:t>
            </a:r>
            <a:r>
              <a:rPr lang="en" sz="1200" b="1"/>
              <a:t>6 min 10 seconds</a:t>
            </a:r>
            <a:endParaRPr sz="1200" b="1"/>
          </a:p>
          <a:p>
            <a:pPr marL="0" lvl="0" indent="0" algn="l" rtl="0">
              <a:lnSpc>
                <a:spcPct val="100000"/>
              </a:lnSpc>
              <a:spcBef>
                <a:spcPts val="0"/>
              </a:spcBef>
              <a:spcAft>
                <a:spcPts val="0"/>
              </a:spcAft>
              <a:buSzPts val="1100"/>
              <a:buNone/>
            </a:pPr>
            <a:endParaRPr sz="11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edf3ecb708_0_2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2edf3ecb708_0_2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4 min</a:t>
            </a:r>
            <a:endParaRPr sz="1200"/>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Trainer Note: The purpose of the evidence slides for the Instruction &amp; Environment domain deep dives, is to validate and/or clarify for participants evidence from the video clip that is aligned to the indicators of focus. The second purpose of these slides is to tag for participants how the indicators are connected. The trainer will be able to do that, as some evidence across indicators is the same or similar.</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Take 2 minutes to review the example evidence, including language from the descriptors, on the slide for Motivating Students, Grouping Students, Teacher Knowledge of Students, and Engaging Students &amp; Managing Behavior. Think about how your evidence is similar or different. </a:t>
            </a:r>
            <a:r>
              <a:rPr lang="en" sz="1200">
                <a:solidFill>
                  <a:schemeClr val="dk1"/>
                </a:solidFill>
              </a:rPr>
              <a:t>(Presenter allows teachers 1 min to review.)</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rPr>
              <a:t>2 min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i="1">
                <a:solidFill>
                  <a:schemeClr val="dk1"/>
                </a:solidFill>
              </a:rPr>
              <a:t>I want to tag for you how these 4 indicators are connected. The way in which the content of the lesson (adding, subtracting, multiplying, and dividing polynomials) was organized with real world problems, small group collaboration, partner/peer feedback and support, and a gallery walk with feedback for groups…provided evidence for all 4 indicators of focus in this deep dive. Students were applying the learning to real world problems and exploring various ways to solve problems. Students were provided clear roles, responsibilities, and tasks which led to meaningful collaboration in grouping arrangements (pairs and table groups). Table group feedback was an example of differentiated instructional support. Lastly, when the teacher defined for students their roles, responsibilities, and task, she also established rules for learning, which led to students engaged in behaviors that optimized learning and increased time on task.</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edf3ecb70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2edf3ecb708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2 min</a:t>
            </a:r>
            <a:endParaRPr/>
          </a:p>
          <a:p>
            <a:pPr marL="0" lvl="0" indent="0" algn="l" rtl="0">
              <a:lnSpc>
                <a:spcPct val="100000"/>
              </a:lnSpc>
              <a:spcBef>
                <a:spcPts val="0"/>
              </a:spcBef>
              <a:spcAft>
                <a:spcPts val="0"/>
              </a:spcAft>
              <a:buSzPts val="1100"/>
              <a:buNone/>
            </a:pPr>
            <a:r>
              <a:rPr lang="en" sz="1200"/>
              <a:t>Presenter reads the session objectives and refers to the chart where the objectives are also posted.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By the end of today’s training, we will accomplish the following objectives. We will:</a:t>
            </a:r>
            <a:endParaRPr sz="1200"/>
          </a:p>
          <a:p>
            <a:pPr marL="457200" lvl="0" indent="-304800" algn="l" rtl="0">
              <a:lnSpc>
                <a:spcPct val="100000"/>
              </a:lnSpc>
              <a:spcBef>
                <a:spcPts val="0"/>
              </a:spcBef>
              <a:spcAft>
                <a:spcPts val="0"/>
              </a:spcAft>
              <a:buSzPts val="1200"/>
              <a:buChar char="●"/>
            </a:pPr>
            <a:r>
              <a:rPr lang="en" sz="1200" b="1"/>
              <a:t>Construct knowledge</a:t>
            </a:r>
            <a:r>
              <a:rPr lang="en" sz="1200"/>
              <a:t> of the </a:t>
            </a:r>
            <a:r>
              <a:rPr lang="en" sz="1200" b="1"/>
              <a:t>Louisiana Educator Rubric</a:t>
            </a:r>
            <a:r>
              <a:rPr lang="en" sz="1200"/>
              <a:t> to develop a foundational understanding and working knowledge of the indicators and descriptors.</a:t>
            </a:r>
            <a:endParaRPr sz="1200"/>
          </a:p>
          <a:p>
            <a:pPr marL="457200" lvl="0" indent="-304800" algn="l" rtl="0">
              <a:lnSpc>
                <a:spcPct val="100000"/>
              </a:lnSpc>
              <a:spcBef>
                <a:spcPts val="0"/>
              </a:spcBef>
              <a:spcAft>
                <a:spcPts val="0"/>
              </a:spcAft>
              <a:buSzPts val="1200"/>
              <a:buChar char="●"/>
            </a:pPr>
            <a:r>
              <a:rPr lang="en" sz="1200" b="1"/>
              <a:t>Examine</a:t>
            </a:r>
            <a:r>
              <a:rPr lang="en" sz="1200"/>
              <a:t> the Pre-Conference, Post-Conference, and Coaching and Support Cycle </a:t>
            </a:r>
            <a:r>
              <a:rPr lang="en" sz="1200" b="1"/>
              <a:t>evaluation components</a:t>
            </a:r>
            <a:r>
              <a:rPr lang="en" sz="1200"/>
              <a:t>.</a:t>
            </a:r>
            <a:endParaRPr sz="1200"/>
          </a:p>
          <a:p>
            <a:pPr marL="457200" lvl="0" indent="-304800" algn="l" rtl="0">
              <a:lnSpc>
                <a:spcPct val="100000"/>
              </a:lnSpc>
              <a:spcBef>
                <a:spcPts val="0"/>
              </a:spcBef>
              <a:spcAft>
                <a:spcPts val="0"/>
              </a:spcAft>
              <a:buSzPts val="1200"/>
              <a:buChar char="●"/>
            </a:pPr>
            <a:r>
              <a:rPr lang="en" sz="1200" b="1"/>
              <a:t>Apply connections</a:t>
            </a:r>
            <a:r>
              <a:rPr lang="en" sz="1200"/>
              <a:t> between evidence and the Louisiana Educator Rubric to </a:t>
            </a:r>
            <a:r>
              <a:rPr lang="en" sz="1200" b="1"/>
              <a:t>define instructional effectiveness</a:t>
            </a:r>
            <a:r>
              <a:rPr lang="en" sz="1200"/>
              <a:t>.</a:t>
            </a:r>
            <a:endParaRPr sz="1200"/>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a:t>Say</a:t>
            </a:r>
            <a:r>
              <a:rPr lang="en" sz="1200" i="1"/>
              <a:t>:  In bold print you will notice the key words that capture what you, the learner during today’s training. </a:t>
            </a:r>
            <a:r>
              <a:rPr lang="en" sz="1200"/>
              <a:t>(trainer emphasizes the bold language). </a:t>
            </a:r>
            <a:r>
              <a:rPr lang="en" sz="1200" i="1"/>
              <a:t>It is important for us to break these down so that we are all clear on our learning targets for this training. </a:t>
            </a: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a:t>Transition</a:t>
            </a:r>
            <a:r>
              <a:rPr lang="en" sz="1200" i="1"/>
              <a:t>: Now, that we know what our learning objectives are for this training, </a:t>
            </a:r>
            <a:r>
              <a:rPr lang="en" sz="1200" i="1">
                <a:solidFill>
                  <a:schemeClr val="dk1"/>
                </a:solidFill>
              </a:rPr>
              <a:t>let’s review today’s agenda of activities that will support you in meeting the objectives.</a:t>
            </a:r>
            <a:endParaRPr>
              <a:solidFill>
                <a:schemeClr val="dk1"/>
              </a:solidFill>
            </a:endParaRPr>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Clr>
                <a:srgbClr val="000000"/>
              </a:buClr>
              <a:buSzPts val="1100"/>
              <a:buFont typeface="Arial"/>
              <a:buNone/>
            </a:pPr>
            <a:r>
              <a:rPr lang="en" sz="1800" b="0" i="0" u="none" strike="noStrike">
                <a:solidFill>
                  <a:srgbClr val="000000"/>
                </a:solidFill>
                <a:latin typeface="Calibri"/>
                <a:ea typeface="Calibri"/>
                <a:cs typeface="Calibri"/>
                <a:sym typeface="Calibri"/>
              </a:rPr>
              <a:t/>
            </a:r>
            <a:br>
              <a:rPr lang="en" sz="1800" b="0" i="0" u="none" strike="noStrike">
                <a:solidFill>
                  <a:srgbClr val="000000"/>
                </a:solidFill>
                <a:latin typeface="Calibri"/>
                <a:ea typeface="Calibri"/>
                <a:cs typeface="Calibri"/>
                <a:sym typeface="Calibri"/>
              </a:rPr>
            </a:br>
            <a:r>
              <a:rPr lang="en"/>
              <a:t/>
            </a:r>
            <a:br>
              <a:rPr lang="en"/>
            </a:b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edf3ecb708_0_3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2edf3ecb708_0_3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9 min</a:t>
            </a: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b="1">
                <a:solidFill>
                  <a:schemeClr val="dk1"/>
                </a:solidFill>
              </a:rPr>
              <a:t>3 min</a:t>
            </a:r>
            <a:endParaRPr sz="1200"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Say: </a:t>
            </a:r>
            <a:r>
              <a:rPr lang="en" sz="1200" i="1">
                <a:solidFill>
                  <a:schemeClr val="dk1"/>
                </a:solidFill>
              </a:rPr>
              <a:t>We have now completed our deep dive into the Instruction and Environment domains. Congratulations! Let’s pause and reflect on what we’ve learned thus far and consider how it applies to our own practice. </a:t>
            </a:r>
            <a:endParaRPr sz="1200"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i="1">
                <a:solidFill>
                  <a:schemeClr val="dk1"/>
                </a:solidFill>
              </a:rPr>
              <a:t>Reflecting on what you learned today about the indicators from the Instruction and Environment domains, identify a rubric indicator that is a strength and a rubric indicator that is a challenge for you. On your working copy of the rubric:</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Draw a star next to the indicator which represents your strength.</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Draw a delta (triangle) next to the indicator which is most challenging for you.</a:t>
            </a:r>
            <a:endParaRPr sz="1200" i="1">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(Presenter allows teachers 2 minutes to identify their personal strength and challenge indicators.)</a:t>
            </a: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b="1">
                <a:solidFill>
                  <a:schemeClr val="dk1"/>
                </a:solidFill>
              </a:rPr>
              <a:t>Discuss it time allows.</a:t>
            </a: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Now, we are going to examine other key components of the evaluation system that are part of the observation process.</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i="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79abfe88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279abfe88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1 min</a:t>
            </a:r>
            <a:endParaRPr sz="1200"/>
          </a:p>
          <a:p>
            <a:pPr marL="0" marR="0" lvl="0" indent="0" algn="l" rtl="0">
              <a:lnSpc>
                <a:spcPct val="100000"/>
              </a:lnSpc>
              <a:spcBef>
                <a:spcPts val="0"/>
              </a:spcBef>
              <a:spcAft>
                <a:spcPts val="0"/>
              </a:spcAft>
              <a:buClr>
                <a:srgbClr val="000000"/>
              </a:buClr>
              <a:buSzPts val="1400"/>
              <a:buFont typeface="Arial"/>
              <a:buNone/>
            </a:pPr>
            <a:r>
              <a:rPr lang="en" sz="1200"/>
              <a:t>Presenter</a:t>
            </a:r>
            <a:r>
              <a:rPr lang="en" sz="1200" i="0" u="none" strike="noStrike" cap="none">
                <a:solidFill>
                  <a:srgbClr val="000000"/>
                </a:solidFill>
              </a:rPr>
              <a:t> will introduce the 3 components that complete the pop cycle for an Announced Observation. (This </a:t>
            </a:r>
            <a:r>
              <a:rPr lang="en" sz="1200"/>
              <a:t>visual model is included in their PG p. 22)</a:t>
            </a:r>
            <a:endParaRPr sz="1200"/>
          </a:p>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 </a:t>
            </a:r>
            <a:endParaRPr sz="1200"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i="1" u="none" strike="noStrike" cap="none">
                <a:solidFill>
                  <a:srgbClr val="000000"/>
                </a:solidFill>
              </a:rPr>
              <a:t>Say: When conducting observations of teaching and learning</a:t>
            </a:r>
            <a:r>
              <a:rPr lang="en" sz="1200" i="1"/>
              <a:t>, </a:t>
            </a:r>
            <a:r>
              <a:rPr lang="en" sz="1200" i="1" u="none" strike="noStrike" cap="none">
                <a:solidFill>
                  <a:srgbClr val="000000"/>
                </a:solidFill>
              </a:rPr>
              <a:t>we engage in a “POP”</a:t>
            </a:r>
            <a:r>
              <a:rPr lang="en" sz="1200" i="1"/>
              <a:t> </a:t>
            </a:r>
            <a:r>
              <a:rPr lang="en" sz="1200" i="1" u="none" strike="noStrike" cap="none">
                <a:solidFill>
                  <a:srgbClr val="000000"/>
                </a:solidFill>
              </a:rPr>
              <a:t>cycle. </a:t>
            </a:r>
            <a:r>
              <a:rPr lang="en" sz="1200" i="1"/>
              <a:t>For the </a:t>
            </a:r>
            <a:r>
              <a:rPr lang="en" sz="1200" b="1" i="1"/>
              <a:t>announced observation</a:t>
            </a:r>
            <a:r>
              <a:rPr lang="en" sz="1200" i="1"/>
              <a:t> t</a:t>
            </a:r>
            <a:r>
              <a:rPr lang="en" sz="1200" i="1" u="none" strike="noStrike" cap="none">
                <a:solidFill>
                  <a:srgbClr val="000000"/>
                </a:solidFill>
              </a:rPr>
              <a:t>here is a pre-conference, observation, then post</a:t>
            </a:r>
            <a:r>
              <a:rPr lang="en" sz="1200" i="1"/>
              <a:t>-</a:t>
            </a:r>
            <a:r>
              <a:rPr lang="en" sz="1200" i="1" u="none" strike="noStrike" cap="none">
                <a:solidFill>
                  <a:srgbClr val="000000"/>
                </a:solidFill>
              </a:rPr>
              <a:t>conference with an </a:t>
            </a:r>
            <a:r>
              <a:rPr lang="en" sz="1200" i="1"/>
              <a:t>teache</a:t>
            </a:r>
            <a:r>
              <a:rPr lang="en" sz="1200" i="1" u="none" strike="noStrike" cap="none">
                <a:solidFill>
                  <a:srgbClr val="000000"/>
                </a:solidFill>
              </a:rPr>
              <a:t>r. For the </a:t>
            </a:r>
            <a:r>
              <a:rPr lang="en" sz="1200" b="1" i="1" u="none" strike="noStrike" cap="none">
                <a:solidFill>
                  <a:srgbClr val="000000"/>
                </a:solidFill>
              </a:rPr>
              <a:t>unannounced observation</a:t>
            </a:r>
            <a:r>
              <a:rPr lang="en" sz="1200" i="1" u="none" strike="noStrike" cap="none">
                <a:solidFill>
                  <a:srgbClr val="000000"/>
                </a:solidFill>
              </a:rPr>
              <a:t>, the observer will preview the lesson plan prior to the observation. </a:t>
            </a:r>
            <a:r>
              <a:rPr lang="en" sz="1200" i="1"/>
              <a:t>For training purposes today, </a:t>
            </a:r>
            <a:r>
              <a:rPr lang="en" sz="1200" b="1" i="1" u="sng"/>
              <a:t>we will focus on the announced observation process</a:t>
            </a:r>
            <a:r>
              <a:rPr lang="en" sz="1200" i="1"/>
              <a:t>. </a:t>
            </a:r>
            <a:r>
              <a:rPr lang="en" sz="1200" b="1" i="1" u="none" strike="noStrike" cap="none">
                <a:solidFill>
                  <a:srgbClr val="000000"/>
                </a:solidFill>
              </a:rPr>
              <a:t>We will break down each component of the</a:t>
            </a:r>
            <a:r>
              <a:rPr lang="en" sz="1200" b="1" i="1"/>
              <a:t> cycle </a:t>
            </a:r>
            <a:r>
              <a:rPr lang="en" sz="1200" b="1" i="1" u="none" strike="noStrike" cap="none">
                <a:solidFill>
                  <a:srgbClr val="000000"/>
                </a:solidFill>
              </a:rPr>
              <a:t>and the elements of each throughout </a:t>
            </a:r>
            <a:r>
              <a:rPr lang="en" sz="1200" b="1" i="1"/>
              <a:t>our afternoon session.</a:t>
            </a:r>
            <a:endParaRPr sz="12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endParaRPr>
          </a:p>
          <a:p>
            <a:pPr marL="0" lvl="0" indent="0" algn="l" rtl="0">
              <a:lnSpc>
                <a:spcPct val="100000"/>
              </a:lnSpc>
              <a:spcBef>
                <a:spcPts val="0"/>
              </a:spcBef>
              <a:spcAft>
                <a:spcPts val="0"/>
              </a:spcAft>
              <a:buSzPts val="1100"/>
              <a:buNone/>
            </a:pPr>
            <a:r>
              <a:rPr lang="en" sz="1200"/>
              <a:t>Transition: </a:t>
            </a:r>
            <a:r>
              <a:rPr lang="en" sz="1200" i="1"/>
              <a:t>First, let’s examine the Pre-Conference- the purpose of this conference and scheduling and planning considerations.</a:t>
            </a:r>
            <a:endParaRPr sz="1200"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79abfe882b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g279abfe882b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solidFill>
                  <a:schemeClr val="dk1"/>
                </a:solidFill>
              </a:rPr>
              <a:t>4 min</a:t>
            </a:r>
            <a:endParaRPr sz="1200"/>
          </a:p>
          <a:p>
            <a:pPr marL="0" lvl="0" indent="0" algn="l" rtl="0">
              <a:lnSpc>
                <a:spcPct val="100000"/>
              </a:lnSpc>
              <a:spcBef>
                <a:spcPts val="0"/>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r>
              <a:rPr lang="en" sz="1200">
                <a:solidFill>
                  <a:schemeClr val="dk1"/>
                </a:solidFill>
              </a:rPr>
              <a:t>Say: </a:t>
            </a:r>
            <a:r>
              <a:rPr lang="en" sz="1200" i="1">
                <a:solidFill>
                  <a:schemeClr val="dk1"/>
                </a:solidFill>
              </a:rPr>
              <a:t>The first component of the POP cycle for an announced observation is the pre-conference. </a:t>
            </a:r>
            <a:endParaRPr sz="1200" i="1">
              <a:solidFill>
                <a:schemeClr val="dk1"/>
              </a:solidFill>
            </a:endParaRPr>
          </a:p>
          <a:p>
            <a:pPr marL="0" lvl="0" indent="0" algn="l" rtl="0">
              <a:lnSpc>
                <a:spcPct val="100000"/>
              </a:lnSpc>
              <a:spcBef>
                <a:spcPts val="0"/>
              </a:spcBef>
              <a:spcAft>
                <a:spcPts val="0"/>
              </a:spcAft>
              <a:buSzPts val="1400"/>
              <a:buNone/>
            </a:pPr>
            <a:r>
              <a:rPr lang="en" sz="1200" b="1" i="1">
                <a:solidFill>
                  <a:schemeClr val="dk1"/>
                </a:solidFill>
              </a:rPr>
              <a:t>Purpose- </a:t>
            </a:r>
            <a:r>
              <a:rPr lang="en" sz="1200" i="1">
                <a:solidFill>
                  <a:schemeClr val="dk1"/>
                </a:solidFill>
              </a:rPr>
              <a:t>The pre-conference provides an opportunity for the observer to ask questions and begin collecting preliminary evidence for the upcoming lesson. As part of this conversation, the observer asks questions about the lesson plan and assessment and gathers context of the lesson to be observed within the larger unit plan. The observer may also ask questions about grouping structures, differentiation, classroom configuration, specific students, etc. The observer is gathering context for the lesson observation and preliminary evidence with rubric indicators in mind, especially the Planning Domain indicators. In the pre-conference video you will observe today, you will hear evidence of planning articulated by the teacher that is based on students’ prior knowledge and relevant needs. Further, the pre-conference is the first opportunity for the observer</a:t>
            </a:r>
            <a:r>
              <a:rPr lang="en" sz="1200" b="1" i="1">
                <a:solidFill>
                  <a:schemeClr val="dk1"/>
                </a:solidFill>
              </a:rPr>
              <a:t> to coach the teacher </a:t>
            </a:r>
            <a:r>
              <a:rPr lang="en" sz="1200" i="1">
                <a:solidFill>
                  <a:schemeClr val="dk1"/>
                </a:solidFill>
              </a:rPr>
              <a:t>and address any issues that may negatively impact the lesson. </a:t>
            </a:r>
            <a:endParaRPr sz="1200" i="1">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 sz="1200" b="1" i="1">
                <a:solidFill>
                  <a:schemeClr val="dk1"/>
                </a:solidFill>
              </a:rPr>
              <a:t>Scheduling- </a:t>
            </a:r>
            <a:r>
              <a:rPr lang="en" sz="1200" i="1">
                <a:solidFill>
                  <a:schemeClr val="dk1"/>
                </a:solidFill>
              </a:rPr>
              <a:t>The pre-conference should occur 2-3 days prior to the lesson observation and usually lasts 10-20 minutes. If this is a coaching opportunity that may result in a teacher revising plans for the observation in any way, it’s important to allow the teacher </a:t>
            </a:r>
            <a:r>
              <a:rPr lang="en" sz="1200" b="1" i="1">
                <a:solidFill>
                  <a:schemeClr val="dk1"/>
                </a:solidFill>
              </a:rPr>
              <a:t>time</a:t>
            </a:r>
            <a:r>
              <a:rPr lang="en" sz="1200" i="1">
                <a:solidFill>
                  <a:schemeClr val="dk1"/>
                </a:solidFill>
              </a:rPr>
              <a:t> do make adjustments before the actual lesson observation.</a:t>
            </a:r>
            <a:endParaRPr sz="1200" i="1">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 sz="1200" b="1" i="1">
                <a:solidFill>
                  <a:schemeClr val="dk1"/>
                </a:solidFill>
              </a:rPr>
              <a:t>Planning</a:t>
            </a:r>
            <a:r>
              <a:rPr lang="en" sz="1200" i="1">
                <a:solidFill>
                  <a:schemeClr val="dk1"/>
                </a:solidFill>
              </a:rPr>
              <a:t>- The observer plans for the pre-conference by analyzing the lesson plan and any supporting documents (e.g., handouts, assessments, visuals) in advance of the conference. Based on analysis of the lesson materials, the observer completes the Pre-conference Planning Template in advance. The observer will use the pre-conference plan to guide the conversation. </a:t>
            </a:r>
            <a:endParaRPr sz="1200">
              <a:solidFill>
                <a:schemeClr val="dk1"/>
              </a:solidFill>
              <a:highlight>
                <a:srgbClr val="FFFF00"/>
              </a:highlight>
            </a:endParaRPr>
          </a:p>
          <a:p>
            <a:pPr marL="0" lvl="0" indent="0" algn="l" rtl="0">
              <a:lnSpc>
                <a:spcPct val="100000"/>
              </a:lnSpc>
              <a:spcBef>
                <a:spcPts val="0"/>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r>
              <a:rPr lang="en" sz="1200">
                <a:solidFill>
                  <a:schemeClr val="dk1"/>
                </a:solidFill>
              </a:rPr>
              <a:t>Transition: </a:t>
            </a:r>
            <a:r>
              <a:rPr lang="en" sz="1200" i="1">
                <a:solidFill>
                  <a:schemeClr val="dk1"/>
                </a:solidFill>
              </a:rPr>
              <a:t>Now, let’s recap the steps to prepare for the pre-conference…</a:t>
            </a:r>
            <a:endParaRPr sz="1200"/>
          </a:p>
          <a:p>
            <a:pPr marL="457200" lvl="0" indent="-228600" algn="l" rtl="0">
              <a:lnSpc>
                <a:spcPct val="100000"/>
              </a:lnSpc>
              <a:spcBef>
                <a:spcPts val="0"/>
              </a:spcBef>
              <a:spcAft>
                <a:spcPts val="0"/>
              </a:spcAft>
              <a:buSzPts val="1100"/>
              <a:buNone/>
            </a:pP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79abfe882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279abfe882b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2 minutes</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Say: </a:t>
            </a:r>
            <a:r>
              <a:rPr lang="en" sz="1200" i="1"/>
              <a:t>Let’s review the steps a teacher takes to prepare for a pre-conference.</a:t>
            </a:r>
            <a:endParaRPr sz="1200" i="1"/>
          </a:p>
          <a:p>
            <a:pPr marL="0" lvl="0" indent="0" algn="l" rtl="0">
              <a:lnSpc>
                <a:spcPct val="100000"/>
              </a:lnSpc>
              <a:spcBef>
                <a:spcPts val="0"/>
              </a:spcBef>
              <a:spcAft>
                <a:spcPts val="0"/>
              </a:spcAft>
              <a:buSzPts val="1400"/>
              <a:buNone/>
            </a:pPr>
            <a:r>
              <a:rPr lang="en" sz="1200" i="1"/>
              <a:t>Share your lesson plan ahead of time with the observer. </a:t>
            </a:r>
            <a:endParaRPr sz="1200" i="1"/>
          </a:p>
          <a:p>
            <a:pPr marL="457200" lvl="0" indent="-323850" algn="l" rtl="0">
              <a:lnSpc>
                <a:spcPct val="100000"/>
              </a:lnSpc>
              <a:spcBef>
                <a:spcPts val="0"/>
              </a:spcBef>
              <a:spcAft>
                <a:spcPts val="0"/>
              </a:spcAft>
              <a:buSzPts val="1500"/>
              <a:buChar char="●"/>
            </a:pPr>
            <a:r>
              <a:rPr lang="en" sz="1200" i="1"/>
              <a:t>Be prepared to review handouts and/or assessments that will be used during the lesson. </a:t>
            </a:r>
            <a:endParaRPr sz="1200" i="1"/>
          </a:p>
          <a:p>
            <a:pPr marL="457200" lvl="0" indent="-323850" algn="l" rtl="0">
              <a:lnSpc>
                <a:spcPct val="100000"/>
              </a:lnSpc>
              <a:spcBef>
                <a:spcPts val="0"/>
              </a:spcBef>
              <a:spcAft>
                <a:spcPts val="0"/>
              </a:spcAft>
              <a:buSzPts val="1500"/>
              <a:buChar char="●"/>
            </a:pPr>
            <a:r>
              <a:rPr lang="en" sz="1200" i="1"/>
              <a:t>Explain how the observed lesson fits within the unit or weekly lessons..</a:t>
            </a:r>
            <a:endParaRPr sz="1200" i="1"/>
          </a:p>
          <a:p>
            <a:pPr marL="457200" lvl="0" indent="-323850" algn="l" rtl="0">
              <a:lnSpc>
                <a:spcPct val="100000"/>
              </a:lnSpc>
              <a:spcBef>
                <a:spcPts val="0"/>
              </a:spcBef>
              <a:spcAft>
                <a:spcPts val="0"/>
              </a:spcAft>
              <a:buSzPts val="1500"/>
              <a:buChar char="●"/>
            </a:pPr>
            <a:r>
              <a:rPr lang="en" sz="1200" i="1"/>
              <a:t>Be prepared to share information that helped establish the need of lesson (pre-assessments, student work analysis, standards/HQIM). </a:t>
            </a:r>
            <a:endParaRPr sz="1200" i="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Transition: </a:t>
            </a:r>
            <a:r>
              <a:rPr lang="en" sz="1200" i="1"/>
              <a:t>Let’s take a look at a template observers can use to plan and prepare for a pre-conference…</a:t>
            </a: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9abfe882b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g279abfe882b_0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sz="1200"/>
              <a:t>1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As we continue examining the POP Cycle, we will learn more about the lesson observation.</a:t>
            </a:r>
            <a:endParaRPr sz="1200" i="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79abfe882b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g279abfe882b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1 min</a:t>
            </a:r>
            <a:endParaRPr sz="1200"/>
          </a:p>
          <a:p>
            <a:pPr marL="0" marR="0" lvl="0" indent="0" algn="l" rtl="0">
              <a:lnSpc>
                <a:spcPct val="100000"/>
              </a:lnSpc>
              <a:spcBef>
                <a:spcPts val="0"/>
              </a:spcBef>
              <a:spcAft>
                <a:spcPts val="0"/>
              </a:spcAft>
              <a:buClr>
                <a:srgbClr val="000000"/>
              </a:buClr>
              <a:buSzPts val="1400"/>
              <a:buFont typeface="Arial"/>
              <a:buNone/>
            </a:pPr>
            <a:r>
              <a:rPr lang="en" sz="1200" i="0" u="none" strike="noStrike" cap="none">
                <a:solidFill>
                  <a:srgbClr val="000000"/>
                </a:solidFill>
              </a:rPr>
              <a:t> </a:t>
            </a:r>
            <a:endParaRPr sz="1200"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 sz="1200" i="1" u="none" strike="noStrike" cap="none">
                <a:solidFill>
                  <a:srgbClr val="000000"/>
                </a:solidFill>
              </a:rPr>
              <a:t>Say: When conducting announced </a:t>
            </a:r>
            <a:r>
              <a:rPr lang="en" sz="1200" b="1" i="1" u="none" strike="noStrike" cap="none">
                <a:solidFill>
                  <a:srgbClr val="000000"/>
                </a:solidFill>
              </a:rPr>
              <a:t>and</a:t>
            </a:r>
            <a:r>
              <a:rPr lang="en" sz="1200" i="1" u="none" strike="noStrike" cap="none">
                <a:solidFill>
                  <a:srgbClr val="000000"/>
                </a:solidFill>
              </a:rPr>
              <a:t> unann</a:t>
            </a:r>
            <a:r>
              <a:rPr lang="en" sz="1200" i="1"/>
              <a:t>ounced </a:t>
            </a:r>
            <a:r>
              <a:rPr lang="en" sz="1200" i="1" u="none" strike="noStrike" cap="none">
                <a:solidFill>
                  <a:srgbClr val="000000"/>
                </a:solidFill>
              </a:rPr>
              <a:t>observations of teaching and learning </a:t>
            </a:r>
            <a:r>
              <a:rPr lang="en" sz="1200" i="1"/>
              <a:t>the POP cycle always includes an lesson observation. </a:t>
            </a:r>
            <a:endParaRPr sz="12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endParaRPr>
          </a:p>
          <a:p>
            <a:pPr marL="0" lvl="0" indent="0" algn="l" rtl="0">
              <a:lnSpc>
                <a:spcPct val="100000"/>
              </a:lnSpc>
              <a:spcBef>
                <a:spcPts val="0"/>
              </a:spcBef>
              <a:spcAft>
                <a:spcPts val="0"/>
              </a:spcAft>
              <a:buSzPts val="1100"/>
              <a:buNone/>
            </a:pPr>
            <a:r>
              <a:rPr lang="en" sz="1200"/>
              <a:t>Transition:</a:t>
            </a:r>
            <a:r>
              <a:rPr lang="en" sz="1200" i="1">
                <a:solidFill>
                  <a:schemeClr val="dk1"/>
                </a:solidFill>
              </a:rPr>
              <a:t> Let’s examine the Observation- the purpose of the lesson observation and scheduling and planning considerations.</a:t>
            </a:r>
            <a:endParaRPr sz="1200" i="1">
              <a:solidFill>
                <a:schemeClr val="dk1"/>
              </a:solidFill>
            </a:endParaRPr>
          </a:p>
          <a:p>
            <a:pPr marL="0" lvl="0" indent="0" algn="l" rtl="0">
              <a:lnSpc>
                <a:spcPct val="100000"/>
              </a:lnSpc>
              <a:spcBef>
                <a:spcPts val="0"/>
              </a:spcBef>
              <a:spcAft>
                <a:spcPts val="0"/>
              </a:spcAft>
              <a:buSzPts val="1100"/>
              <a:buNone/>
            </a:pPr>
            <a:endParaRPr sz="1200"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edf3ecb708_0_2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g2edf3ecb708_0_29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solidFill>
                  <a:schemeClr val="dk1"/>
                </a:solidFill>
              </a:rPr>
              <a:t>4 min</a:t>
            </a:r>
            <a:endParaRPr sz="1200"/>
          </a:p>
          <a:p>
            <a:pPr marL="0" lvl="0" indent="0" algn="l" rtl="0">
              <a:lnSpc>
                <a:spcPct val="100000"/>
              </a:lnSpc>
              <a:spcBef>
                <a:spcPts val="0"/>
              </a:spcBef>
              <a:spcAft>
                <a:spcPts val="0"/>
              </a:spcAft>
              <a:buSzPts val="1400"/>
              <a:buNone/>
            </a:pPr>
            <a:endParaRPr sz="1200">
              <a:solidFill>
                <a:schemeClr val="dk1"/>
              </a:solidFill>
            </a:endParaRPr>
          </a:p>
          <a:p>
            <a:pPr marL="0" lvl="0" indent="0" algn="l" rtl="0">
              <a:lnSpc>
                <a:spcPct val="100000"/>
              </a:lnSpc>
              <a:spcBef>
                <a:spcPts val="0"/>
              </a:spcBef>
              <a:spcAft>
                <a:spcPts val="0"/>
              </a:spcAft>
              <a:buSzPts val="1400"/>
              <a:buNone/>
            </a:pPr>
            <a:r>
              <a:rPr lang="en" sz="1200">
                <a:solidFill>
                  <a:schemeClr val="dk1"/>
                </a:solidFill>
              </a:rPr>
              <a:t>Say: </a:t>
            </a:r>
            <a:endParaRPr sz="1200" i="1">
              <a:solidFill>
                <a:schemeClr val="dk1"/>
              </a:solidFill>
            </a:endParaRPr>
          </a:p>
          <a:p>
            <a:pPr marL="0" lvl="0" indent="0" algn="l" rtl="0">
              <a:lnSpc>
                <a:spcPct val="100000"/>
              </a:lnSpc>
              <a:spcBef>
                <a:spcPts val="0"/>
              </a:spcBef>
              <a:spcAft>
                <a:spcPts val="0"/>
              </a:spcAft>
              <a:buSzPts val="1400"/>
              <a:buNone/>
            </a:pPr>
            <a:r>
              <a:rPr lang="en" sz="1200" b="1" i="1" u="sng">
                <a:solidFill>
                  <a:schemeClr val="dk1"/>
                </a:solidFill>
              </a:rPr>
              <a:t>Purpose</a:t>
            </a:r>
            <a:r>
              <a:rPr lang="en" sz="1200" i="1">
                <a:solidFill>
                  <a:schemeClr val="dk1"/>
                </a:solidFill>
              </a:rPr>
              <a:t>: The purpose of the observation is to give the observer another opportunity to collect evidence regarding the teaching and learning in the classroom. Some key components are for the observer to observe instruction in real time and script everything they see and hear/see from the teacher and students. So, it is critical to observe the impact that the instruction has on student learning toward meeting the lesson objective. Also, an observer might use their cell phone or ipad/tablet to take pictures of student work. Or, after the observation, the observer will collect any tangible/written student work, make a copy of it, and give the originals back to the teacher so he/she can reflect on the lesson. </a:t>
            </a:r>
            <a:endParaRPr sz="1200"/>
          </a:p>
          <a:p>
            <a:pPr marL="0" marR="0" lvl="1" indent="0" algn="l" rtl="0">
              <a:lnSpc>
                <a:spcPct val="90000"/>
              </a:lnSpc>
              <a:spcBef>
                <a:spcPts val="0"/>
              </a:spcBef>
              <a:spcAft>
                <a:spcPts val="0"/>
              </a:spcAft>
              <a:buClr>
                <a:schemeClr val="dk1"/>
              </a:buClr>
              <a:buSzPts val="1800"/>
              <a:buFont typeface="Calibri"/>
              <a:buNone/>
            </a:pPr>
            <a:endParaRPr sz="1200" b="1" i="1" u="sng">
              <a:solidFill>
                <a:schemeClr val="dk1"/>
              </a:solidFill>
            </a:endParaRPr>
          </a:p>
          <a:p>
            <a:pPr marL="0" marR="0" lvl="1" indent="0" algn="l" rtl="0">
              <a:lnSpc>
                <a:spcPct val="90000"/>
              </a:lnSpc>
              <a:spcBef>
                <a:spcPts val="0"/>
              </a:spcBef>
              <a:spcAft>
                <a:spcPts val="0"/>
              </a:spcAft>
              <a:buClr>
                <a:schemeClr val="dk1"/>
              </a:buClr>
              <a:buSzPts val="1800"/>
              <a:buFont typeface="Calibri"/>
              <a:buNone/>
            </a:pPr>
            <a:r>
              <a:rPr lang="en" sz="1200" b="1" i="1" u="sng">
                <a:solidFill>
                  <a:schemeClr val="dk1"/>
                </a:solidFill>
              </a:rPr>
              <a:t>Scheduling</a:t>
            </a:r>
            <a:r>
              <a:rPr lang="en" sz="1200" i="1">
                <a:solidFill>
                  <a:schemeClr val="dk1"/>
                </a:solidFill>
              </a:rPr>
              <a:t>: </a:t>
            </a:r>
            <a:r>
              <a:rPr lang="en" sz="1200" i="1" u="none" strike="noStrike" cap="none">
                <a:solidFill>
                  <a:schemeClr val="dk1"/>
                </a:solidFill>
              </a:rPr>
              <a:t>For announced observations, the observer schedules the date of the observation with the </a:t>
            </a:r>
            <a:r>
              <a:rPr lang="en" sz="1200" i="1">
                <a:solidFill>
                  <a:schemeClr val="dk1"/>
                </a:solidFill>
              </a:rPr>
              <a:t>teache</a:t>
            </a:r>
            <a:r>
              <a:rPr lang="en" sz="1200" i="1" u="none" strike="noStrike" cap="none">
                <a:solidFill>
                  <a:schemeClr val="dk1"/>
                </a:solidFill>
              </a:rPr>
              <a:t>r. For unannounced observations, the </a:t>
            </a:r>
            <a:r>
              <a:rPr lang="en" sz="1200" i="1">
                <a:solidFill>
                  <a:schemeClr val="dk1"/>
                </a:solidFill>
              </a:rPr>
              <a:t>observe</a:t>
            </a:r>
            <a:r>
              <a:rPr lang="en" sz="1200" i="1" u="none" strike="noStrike" cap="none">
                <a:solidFill>
                  <a:schemeClr val="dk1"/>
                </a:solidFill>
              </a:rPr>
              <a:t>r determines the subject and/or class </a:t>
            </a:r>
            <a:r>
              <a:rPr lang="en" sz="1200" i="1">
                <a:solidFill>
                  <a:schemeClr val="dk1"/>
                </a:solidFill>
              </a:rPr>
              <a:t>they will</a:t>
            </a:r>
            <a:r>
              <a:rPr lang="en" sz="1200" i="1" u="none" strike="noStrike" cap="none">
                <a:solidFill>
                  <a:schemeClr val="dk1"/>
                </a:solidFill>
              </a:rPr>
              <a:t> observe</a:t>
            </a:r>
            <a:r>
              <a:rPr lang="en" sz="1200" i="1">
                <a:solidFill>
                  <a:schemeClr val="dk1"/>
                </a:solidFill>
              </a:rPr>
              <a:t> and</a:t>
            </a:r>
            <a:r>
              <a:rPr lang="en" sz="1200" i="1" u="none" strike="noStrike" cap="none">
                <a:solidFill>
                  <a:schemeClr val="dk1"/>
                </a:solidFill>
              </a:rPr>
              <a:t> </a:t>
            </a:r>
            <a:r>
              <a:rPr lang="en" sz="1200" i="1">
                <a:solidFill>
                  <a:schemeClr val="dk1"/>
                </a:solidFill>
              </a:rPr>
              <a:t>ch</a:t>
            </a:r>
            <a:r>
              <a:rPr lang="en" sz="1200" i="1" u="none" strike="noStrike" cap="none">
                <a:solidFill>
                  <a:schemeClr val="dk1"/>
                </a:solidFill>
              </a:rPr>
              <a:t>ecks the school/class calendar to avoid scheduling conflicts such as field trips, testing, etc… And, last, but not least, the observer </a:t>
            </a:r>
            <a:r>
              <a:rPr lang="en" sz="1200" b="1" i="1" u="sng" strike="noStrike" cap="none">
                <a:solidFill>
                  <a:schemeClr val="dk1"/>
                </a:solidFill>
              </a:rPr>
              <a:t>observes the entire lesson</a:t>
            </a:r>
            <a:r>
              <a:rPr lang="en" sz="1200" i="1" u="none" strike="noStrike" cap="none">
                <a:solidFill>
                  <a:schemeClr val="dk1"/>
                </a:solidFill>
              </a:rPr>
              <a:t>. This is critical. </a:t>
            </a:r>
            <a:r>
              <a:rPr lang="en" sz="1200" i="1">
                <a:solidFill>
                  <a:schemeClr val="dk1"/>
                </a:solidFill>
              </a:rPr>
              <a:t>The observer must b</a:t>
            </a:r>
            <a:r>
              <a:rPr lang="en" sz="1200" i="1" u="none" strike="noStrike" cap="none">
                <a:solidFill>
                  <a:schemeClr val="dk1"/>
                </a:solidFill>
              </a:rPr>
              <a:t>e in the classroom before the class begins to set up and get ready to script. </a:t>
            </a:r>
            <a:r>
              <a:rPr lang="en" sz="1200" i="1">
                <a:solidFill>
                  <a:schemeClr val="dk1"/>
                </a:solidFill>
              </a:rPr>
              <a:t>Observers are advised t</a:t>
            </a:r>
            <a:r>
              <a:rPr lang="en" sz="1200" i="1" u="none" strike="noStrike" cap="none">
                <a:solidFill>
                  <a:schemeClr val="dk1"/>
                </a:solidFill>
              </a:rPr>
              <a:t>o NOT </a:t>
            </a:r>
            <a:r>
              <a:rPr lang="en" sz="1200" i="1">
                <a:solidFill>
                  <a:schemeClr val="dk1"/>
                </a:solidFill>
              </a:rPr>
              <a:t>arrive late/after</a:t>
            </a:r>
            <a:r>
              <a:rPr lang="en" sz="1200" i="1" u="none" strike="noStrike" cap="none">
                <a:solidFill>
                  <a:schemeClr val="dk1"/>
                </a:solidFill>
              </a:rPr>
              <a:t> the lesson has started and </a:t>
            </a:r>
            <a:r>
              <a:rPr lang="en" sz="1200" i="1">
                <a:solidFill>
                  <a:schemeClr val="dk1"/>
                </a:solidFill>
              </a:rPr>
              <a:t>t</a:t>
            </a:r>
            <a:r>
              <a:rPr lang="en" sz="1200" i="1" u="none" strike="noStrike" cap="none">
                <a:solidFill>
                  <a:schemeClr val="dk1"/>
                </a:solidFill>
              </a:rPr>
              <a:t>o NOT leave early. </a:t>
            </a:r>
            <a:r>
              <a:rPr lang="en" sz="1200" i="1">
                <a:solidFill>
                  <a:schemeClr val="dk1"/>
                </a:solidFill>
              </a:rPr>
              <a:t>They</a:t>
            </a:r>
            <a:r>
              <a:rPr lang="en" sz="1200" i="1" u="none" strike="noStrike" cap="none">
                <a:solidFill>
                  <a:schemeClr val="dk1"/>
                </a:solidFill>
              </a:rPr>
              <a:t> must observe and script the entire lesson. Depending on the grade level, content, curriculum, schedule, some lessons may be </a:t>
            </a:r>
            <a:r>
              <a:rPr lang="en" sz="1200" i="1">
                <a:solidFill>
                  <a:schemeClr val="dk1"/>
                </a:solidFill>
              </a:rPr>
              <a:t>30–50 minutes while others are 60-90 minute lessons</a:t>
            </a:r>
            <a:r>
              <a:rPr lang="en" sz="1200" i="1" u="none" strike="noStrike" cap="none">
                <a:solidFill>
                  <a:schemeClr val="dk1"/>
                </a:solidFill>
              </a:rPr>
              <a:t>. </a:t>
            </a:r>
            <a:endParaRPr sz="1200" i="1">
              <a:solidFill>
                <a:schemeClr val="dk1"/>
              </a:solidFill>
            </a:endParaRPr>
          </a:p>
          <a:p>
            <a:pPr marL="0" marR="0" lvl="1" indent="0" algn="l" rtl="0">
              <a:lnSpc>
                <a:spcPct val="90000"/>
              </a:lnSpc>
              <a:spcBef>
                <a:spcPts val="0"/>
              </a:spcBef>
              <a:spcAft>
                <a:spcPts val="0"/>
              </a:spcAft>
              <a:buClr>
                <a:schemeClr val="dk1"/>
              </a:buClr>
              <a:buSzPts val="1800"/>
              <a:buFont typeface="Calibri"/>
              <a:buNone/>
            </a:pPr>
            <a:endParaRPr sz="1200" i="1">
              <a:solidFill>
                <a:schemeClr val="dk1"/>
              </a:solidFill>
            </a:endParaRPr>
          </a:p>
          <a:p>
            <a:pPr marL="0" marR="0" lvl="1" indent="0" algn="l" rtl="0">
              <a:lnSpc>
                <a:spcPct val="90000"/>
              </a:lnSpc>
              <a:spcBef>
                <a:spcPts val="0"/>
              </a:spcBef>
              <a:spcAft>
                <a:spcPts val="0"/>
              </a:spcAft>
              <a:buClr>
                <a:schemeClr val="dk1"/>
              </a:buClr>
              <a:buSzPts val="1800"/>
              <a:buFont typeface="Calibri"/>
              <a:buNone/>
            </a:pPr>
            <a:r>
              <a:rPr lang="en" sz="1200" b="1" i="1" u="sng" strike="noStrike" cap="none">
                <a:solidFill>
                  <a:schemeClr val="dk1"/>
                </a:solidFill>
              </a:rPr>
              <a:t>Planning</a:t>
            </a:r>
            <a:r>
              <a:rPr lang="en" sz="1200" i="1" u="none" strike="noStrike" cap="none">
                <a:solidFill>
                  <a:schemeClr val="dk1"/>
                </a:solidFill>
              </a:rPr>
              <a:t>: </a:t>
            </a:r>
            <a:r>
              <a:rPr lang="en" sz="1200" i="1">
                <a:solidFill>
                  <a:schemeClr val="dk1"/>
                </a:solidFill>
              </a:rPr>
              <a:t>Observers</a:t>
            </a:r>
            <a:r>
              <a:rPr lang="en" sz="1200" i="1" u="none" strike="noStrike" cap="none">
                <a:solidFill>
                  <a:schemeClr val="dk1"/>
                </a:solidFill>
              </a:rPr>
              <a:t> </a:t>
            </a:r>
            <a:r>
              <a:rPr lang="en" sz="1200" i="1">
                <a:solidFill>
                  <a:schemeClr val="dk1"/>
                </a:solidFill>
              </a:rPr>
              <a:t>must </a:t>
            </a:r>
            <a:r>
              <a:rPr lang="en" sz="1200" i="1" u="none" strike="noStrike" cap="none">
                <a:solidFill>
                  <a:schemeClr val="dk1"/>
                </a:solidFill>
              </a:rPr>
              <a:t>analyze the </a:t>
            </a:r>
            <a:r>
              <a:rPr lang="en" sz="1200" i="1"/>
              <a:t>teacher</a:t>
            </a:r>
            <a:r>
              <a:rPr lang="en" sz="1200" i="1" u="none" strike="noStrike" cap="none">
                <a:solidFill>
                  <a:schemeClr val="dk1"/>
                </a:solidFill>
              </a:rPr>
              <a:t>’s lesson plan prior to the</a:t>
            </a:r>
            <a:r>
              <a:rPr lang="en" sz="1200" i="1">
                <a:solidFill>
                  <a:schemeClr val="dk1"/>
                </a:solidFill>
              </a:rPr>
              <a:t> observation</a:t>
            </a:r>
            <a:r>
              <a:rPr lang="en" sz="1200" i="1" u="none" strike="noStrike" cap="none">
                <a:solidFill>
                  <a:schemeClr val="dk1"/>
                </a:solidFill>
              </a:rPr>
              <a:t>. When </a:t>
            </a:r>
            <a:r>
              <a:rPr lang="en" sz="1200" i="1">
                <a:solidFill>
                  <a:schemeClr val="dk1"/>
                </a:solidFill>
              </a:rPr>
              <a:t>the content taught includes a high-quality curriculum, the observer should review the teacher’s annotated curriculum lesson plan.</a:t>
            </a:r>
            <a:r>
              <a:rPr lang="en" sz="1200" i="1" u="none" strike="noStrike" cap="none">
                <a:solidFill>
                  <a:schemeClr val="dk1"/>
                </a:solidFill>
              </a:rPr>
              <a:t> </a:t>
            </a:r>
            <a:r>
              <a:rPr lang="en" sz="1200" i="1">
                <a:solidFill>
                  <a:schemeClr val="dk1"/>
                </a:solidFill>
              </a:rPr>
              <a:t>Observes</a:t>
            </a:r>
            <a:r>
              <a:rPr lang="en" sz="1200" i="1" u="none" strike="noStrike" cap="none">
                <a:solidFill>
                  <a:schemeClr val="dk1"/>
                </a:solidFill>
              </a:rPr>
              <a:t> will also need to review any supporting documents for the lesson such as </a:t>
            </a:r>
            <a:r>
              <a:rPr lang="en" sz="1200" i="1">
                <a:solidFill>
                  <a:schemeClr val="dk1"/>
                </a:solidFill>
              </a:rPr>
              <a:t>graphic organizers, exemplars, </a:t>
            </a:r>
            <a:r>
              <a:rPr lang="en" sz="1200" i="1" u="none" strike="noStrike" cap="none">
                <a:solidFill>
                  <a:schemeClr val="dk1"/>
                </a:solidFill>
              </a:rPr>
              <a:t>exit ticket items/problems/prompts and texts to know what to look for in the student work. </a:t>
            </a:r>
            <a:r>
              <a:rPr lang="en" sz="1200" i="1">
                <a:solidFill>
                  <a:schemeClr val="dk1"/>
                </a:solidFill>
              </a:rPr>
              <a:t>Observers must b</a:t>
            </a:r>
            <a:r>
              <a:rPr lang="en" sz="1200" i="1" u="none" strike="noStrike" cap="none">
                <a:solidFill>
                  <a:schemeClr val="dk1"/>
                </a:solidFill>
              </a:rPr>
              <a:t>lock out time in </a:t>
            </a:r>
            <a:r>
              <a:rPr lang="en" sz="1200" i="1">
                <a:solidFill>
                  <a:schemeClr val="dk1"/>
                </a:solidFill>
              </a:rPr>
              <a:t>their</a:t>
            </a:r>
            <a:r>
              <a:rPr lang="en" sz="1200" i="1" u="none" strike="noStrike" cap="none">
                <a:solidFill>
                  <a:schemeClr val="dk1"/>
                </a:solidFill>
              </a:rPr>
              <a:t> schedule for the entire observation and </a:t>
            </a:r>
            <a:r>
              <a:rPr lang="en" sz="1200" i="1">
                <a:solidFill>
                  <a:schemeClr val="dk1"/>
                </a:solidFill>
              </a:rPr>
              <a:t>also</a:t>
            </a:r>
            <a:r>
              <a:rPr lang="en" sz="1200" i="1" u="none" strike="noStrike" cap="none">
                <a:solidFill>
                  <a:schemeClr val="dk1"/>
                </a:solidFill>
              </a:rPr>
              <a:t> time to review the student work/artifacts/products collected from the </a:t>
            </a:r>
            <a:r>
              <a:rPr lang="en" sz="1200" i="1">
                <a:solidFill>
                  <a:schemeClr val="dk1"/>
                </a:solidFill>
              </a:rPr>
              <a:t>lesson</a:t>
            </a:r>
            <a:r>
              <a:rPr lang="en" sz="1200" i="1" u="none" strike="noStrike" cap="none">
                <a:solidFill>
                  <a:schemeClr val="dk1"/>
                </a:solidFill>
              </a:rPr>
              <a:t>. Without the student work,</a:t>
            </a:r>
            <a:r>
              <a:rPr lang="en" sz="1200" i="1">
                <a:solidFill>
                  <a:schemeClr val="dk1"/>
                </a:solidFill>
              </a:rPr>
              <a:t> </a:t>
            </a:r>
            <a:r>
              <a:rPr lang="en" sz="1200" i="1" u="none" strike="noStrike" cap="none">
                <a:solidFill>
                  <a:schemeClr val="dk1"/>
                </a:solidFill>
              </a:rPr>
              <a:t>high</a:t>
            </a:r>
            <a:r>
              <a:rPr lang="en" sz="1200" i="1">
                <a:solidFill>
                  <a:schemeClr val="dk1"/>
                </a:solidFill>
              </a:rPr>
              <a:t>-</a:t>
            </a:r>
            <a:r>
              <a:rPr lang="en" sz="1200" i="1" u="none" strike="noStrike" cap="none">
                <a:solidFill>
                  <a:schemeClr val="dk1"/>
                </a:solidFill>
              </a:rPr>
              <a:t>quality feedback cannot be provided to </a:t>
            </a:r>
            <a:r>
              <a:rPr lang="en" sz="1200" i="1">
                <a:solidFill>
                  <a:schemeClr val="dk1"/>
                </a:solidFill>
              </a:rPr>
              <a:t>teacher</a:t>
            </a:r>
            <a:r>
              <a:rPr lang="en" sz="1200" i="1" u="none" strike="noStrike" cap="none">
                <a:solidFill>
                  <a:schemeClr val="dk1"/>
                </a:solidFill>
              </a:rPr>
              <a:t>s. Everything is rooted in the impact that instruction </a:t>
            </a:r>
            <a:r>
              <a:rPr lang="en" sz="1200" i="1">
                <a:solidFill>
                  <a:schemeClr val="dk1"/>
                </a:solidFill>
              </a:rPr>
              <a:t>has</a:t>
            </a:r>
            <a:r>
              <a:rPr lang="en" sz="1200" i="1" u="none" strike="noStrike" cap="none">
                <a:solidFill>
                  <a:schemeClr val="dk1"/>
                </a:solidFill>
              </a:rPr>
              <a:t> on student</a:t>
            </a:r>
            <a:r>
              <a:rPr lang="en" sz="1200" i="1">
                <a:solidFill>
                  <a:schemeClr val="dk1"/>
                </a:solidFill>
              </a:rPr>
              <a:t> learning.</a:t>
            </a:r>
            <a:endParaRPr sz="1200"/>
          </a:p>
          <a:p>
            <a:pPr marL="0" marR="0" lvl="1" indent="0" algn="l" rtl="0">
              <a:lnSpc>
                <a:spcPct val="90000"/>
              </a:lnSpc>
              <a:spcBef>
                <a:spcPts val="0"/>
              </a:spcBef>
              <a:spcAft>
                <a:spcPts val="0"/>
              </a:spcAft>
              <a:buClr>
                <a:schemeClr val="dk1"/>
              </a:buClr>
              <a:buSzPts val="1800"/>
              <a:buFont typeface="Calibri"/>
              <a:buNone/>
            </a:pPr>
            <a:endParaRPr sz="1200" i="1" u="none" strike="noStrike" cap="none">
              <a:solidFill>
                <a:schemeClr val="dk1"/>
              </a:solidFill>
            </a:endParaRPr>
          </a:p>
          <a:p>
            <a:pPr marL="0" marR="0" lvl="1" indent="0" algn="l" rtl="0">
              <a:lnSpc>
                <a:spcPct val="90000"/>
              </a:lnSpc>
              <a:spcBef>
                <a:spcPts val="0"/>
              </a:spcBef>
              <a:spcAft>
                <a:spcPts val="0"/>
              </a:spcAft>
              <a:buClr>
                <a:schemeClr val="dk1"/>
              </a:buClr>
              <a:buSzPts val="1800"/>
              <a:buFont typeface="Calibri"/>
              <a:buNone/>
            </a:pPr>
            <a:r>
              <a:rPr lang="en" sz="1200" i="0" u="none" strike="noStrike" cap="none">
                <a:solidFill>
                  <a:schemeClr val="dk1"/>
                </a:solidFill>
              </a:rPr>
              <a:t>Transition</a:t>
            </a:r>
            <a:r>
              <a:rPr lang="en" sz="1200" i="1" u="none" strike="noStrike" cap="none">
                <a:solidFill>
                  <a:schemeClr val="dk1"/>
                </a:solidFill>
              </a:rPr>
              <a:t>: Let me take you back to the 5 types of high-quality evidence to collect when observing a lesson</a:t>
            </a:r>
            <a:r>
              <a:rPr lang="en" sz="1200" i="1">
                <a:solidFill>
                  <a:schemeClr val="dk1"/>
                </a:solidFill>
              </a:rPr>
              <a:t>…</a:t>
            </a:r>
            <a:endParaRPr sz="1200" i="1">
              <a:solidFill>
                <a:schemeClr val="dk1"/>
              </a:solidFill>
            </a:endParaRPr>
          </a:p>
          <a:p>
            <a:pPr marL="457200" lvl="0" indent="-228600" algn="l" rtl="0">
              <a:lnSpc>
                <a:spcPct val="100000"/>
              </a:lnSpc>
              <a:spcBef>
                <a:spcPts val="0"/>
              </a:spcBef>
              <a:spcAft>
                <a:spcPts val="0"/>
              </a:spcAft>
              <a:buSzPts val="1100"/>
              <a:buNone/>
            </a:pPr>
            <a:endParaRP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79abfe882b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g279abfe882b_0_1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2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Collecting evidence for an observation of teaching and learning requires the observer to become a proficient scripter during a lesson. It is important they script as much as possible of what teachers and students say and do. For review, here are the 5 important </a:t>
            </a:r>
            <a:r>
              <a:rPr lang="en" sz="1200" i="1" u="sng"/>
              <a:t>types</a:t>
            </a:r>
            <a:r>
              <a:rPr lang="en" sz="1200" i="1"/>
              <a:t> of </a:t>
            </a:r>
            <a:r>
              <a:rPr lang="en" sz="1200" b="1" i="1"/>
              <a:t>high quality evidence</a:t>
            </a:r>
            <a:r>
              <a:rPr lang="en" sz="1200" i="1"/>
              <a:t> observers collect in this process. </a:t>
            </a:r>
            <a:endParaRPr sz="1200" i="1"/>
          </a:p>
          <a:p>
            <a:pPr marL="0" lvl="0" indent="0" algn="l" rtl="0">
              <a:lnSpc>
                <a:spcPct val="100000"/>
              </a:lnSpc>
              <a:spcBef>
                <a:spcPts val="0"/>
              </a:spcBef>
              <a:spcAft>
                <a:spcPts val="0"/>
              </a:spcAft>
              <a:buSzPts val="1100"/>
              <a:buNone/>
            </a:pPr>
            <a:r>
              <a:rPr lang="en" sz="1200" b="1" i="1"/>
              <a:t>Student</a:t>
            </a:r>
            <a:r>
              <a:rPr lang="en" sz="1200" i="1"/>
              <a:t> evidence: What students say, do, make, and produce</a:t>
            </a:r>
            <a:endParaRPr sz="1200" i="1"/>
          </a:p>
          <a:p>
            <a:pPr marL="457200" lvl="0" indent="-304800" algn="l" rtl="0">
              <a:lnSpc>
                <a:spcPct val="100000"/>
              </a:lnSpc>
              <a:spcBef>
                <a:spcPts val="0"/>
              </a:spcBef>
              <a:spcAft>
                <a:spcPts val="0"/>
              </a:spcAft>
              <a:buSzPts val="1200"/>
              <a:buChar char="●"/>
            </a:pPr>
            <a:r>
              <a:rPr lang="en" sz="1200" b="1" i="1"/>
              <a:t>Teacher</a:t>
            </a:r>
            <a:r>
              <a:rPr lang="en" sz="1200" i="1"/>
              <a:t> evidence: What the teacher says and does </a:t>
            </a:r>
            <a:endParaRPr sz="1200" i="1"/>
          </a:p>
          <a:p>
            <a:pPr marL="457200" lvl="0" indent="-304800" algn="l" rtl="0">
              <a:lnSpc>
                <a:spcPct val="100000"/>
              </a:lnSpc>
              <a:spcBef>
                <a:spcPts val="0"/>
              </a:spcBef>
              <a:spcAft>
                <a:spcPts val="0"/>
              </a:spcAft>
              <a:buSzPts val="1200"/>
              <a:buChar char="●"/>
            </a:pPr>
            <a:r>
              <a:rPr lang="en" sz="1200" b="1" i="1"/>
              <a:t>Visual</a:t>
            </a:r>
            <a:r>
              <a:rPr lang="en" sz="1200" i="1"/>
              <a:t> evidence: Wording from visuals used during the lesson</a:t>
            </a:r>
            <a:endParaRPr sz="1200" i="1"/>
          </a:p>
          <a:p>
            <a:pPr marL="457200" lvl="0" indent="-304800" algn="l" rtl="0">
              <a:lnSpc>
                <a:spcPct val="100000"/>
              </a:lnSpc>
              <a:spcBef>
                <a:spcPts val="0"/>
              </a:spcBef>
              <a:spcAft>
                <a:spcPts val="0"/>
              </a:spcAft>
              <a:buSzPts val="1200"/>
              <a:buChar char="●"/>
            </a:pPr>
            <a:r>
              <a:rPr lang="en" sz="1200" b="1" i="1"/>
              <a:t>Task</a:t>
            </a:r>
            <a:r>
              <a:rPr lang="en" sz="1200" i="1"/>
              <a:t> evidence: Wording from tasks or assignments in which students engage</a:t>
            </a:r>
            <a:endParaRPr sz="1200" i="1"/>
          </a:p>
          <a:p>
            <a:pPr marL="457200" lvl="0" indent="-304800" algn="l" rtl="0">
              <a:lnSpc>
                <a:spcPct val="100000"/>
              </a:lnSpc>
              <a:spcBef>
                <a:spcPts val="0"/>
              </a:spcBef>
              <a:spcAft>
                <a:spcPts val="0"/>
              </a:spcAft>
              <a:buSzPts val="1200"/>
              <a:buChar char="●"/>
            </a:pPr>
            <a:r>
              <a:rPr lang="en" sz="1200" b="1" i="1"/>
              <a:t>Impact </a:t>
            </a:r>
            <a:r>
              <a:rPr lang="en" sz="1200" i="1"/>
              <a:t>evidence: What impacted student mastery of the lesson objective?</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Transition: </a:t>
            </a:r>
            <a:r>
              <a:rPr lang="en" sz="1200" i="1"/>
              <a:t>Let’s also revisit the important techniques that will help an observer contextualize the evidence…</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79abfe882b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g279abfe882b_0_1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These techniques help observers ensure they are able to collect those 5 types of high quality evidence. </a:t>
            </a: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i="1" u="sng"/>
              <a:t>Time</a:t>
            </a:r>
            <a:r>
              <a:rPr lang="en" sz="1200" i="1"/>
              <a:t>: it is important to capture and note (in the lesson script) time stamps for different segments of the lesson such as: when the lesson began; anytime a transition occurred, time during each activity, the time the lesson was closed and ended</a:t>
            </a:r>
            <a:endParaRPr sz="1200" i="1"/>
          </a:p>
          <a:p>
            <a:pPr marL="457200" lvl="0" indent="0" algn="l" rtl="0">
              <a:lnSpc>
                <a:spcPct val="100000"/>
              </a:lnSpc>
              <a:spcBef>
                <a:spcPts val="0"/>
              </a:spcBef>
              <a:spcAft>
                <a:spcPts val="0"/>
              </a:spcAft>
              <a:buSzPts val="1100"/>
              <a:buNone/>
            </a:pPr>
            <a:endParaRPr sz="1200" i="1"/>
          </a:p>
          <a:p>
            <a:pPr marL="174707" lvl="0" indent="-174707" algn="l" rtl="0">
              <a:lnSpc>
                <a:spcPct val="100000"/>
              </a:lnSpc>
              <a:spcBef>
                <a:spcPts val="0"/>
              </a:spcBef>
              <a:spcAft>
                <a:spcPts val="0"/>
              </a:spcAft>
              <a:buSzPts val="1200"/>
              <a:buChar char="•"/>
            </a:pPr>
            <a:r>
              <a:rPr lang="en" sz="1200" i="1" u="sng"/>
              <a:t>Abbreviate</a:t>
            </a:r>
            <a:r>
              <a:rPr lang="en" sz="1200" i="1"/>
              <a:t>: When scripting a lesson, an observer is capturing everything said and done by teacher and students, and the most efficient</a:t>
            </a:r>
            <a:r>
              <a:rPr lang="en" sz="1200" i="1">
                <a:solidFill>
                  <a:schemeClr val="dk1"/>
                </a:solidFill>
              </a:rPr>
              <a:t> observers use abbreviations. </a:t>
            </a:r>
            <a:endParaRPr sz="1200" i="1">
              <a:solidFill>
                <a:schemeClr val="dk1"/>
              </a:solidFill>
            </a:endParaRPr>
          </a:p>
          <a:p>
            <a:pPr marL="457200" lvl="0" indent="0" algn="l" rtl="0">
              <a:lnSpc>
                <a:spcPct val="100000"/>
              </a:lnSpc>
              <a:spcBef>
                <a:spcPts val="0"/>
              </a:spcBef>
              <a:spcAft>
                <a:spcPts val="0"/>
              </a:spcAft>
              <a:buSzPts val="1100"/>
              <a:buNone/>
            </a:pPr>
            <a:endParaRPr sz="1200" i="1">
              <a:solidFill>
                <a:schemeClr val="dk1"/>
              </a:solidFill>
            </a:endParaRPr>
          </a:p>
          <a:p>
            <a:pPr marL="174707" lvl="0" indent="-174707" algn="l" rtl="0">
              <a:lnSpc>
                <a:spcPct val="100000"/>
              </a:lnSpc>
              <a:spcBef>
                <a:spcPts val="0"/>
              </a:spcBef>
              <a:spcAft>
                <a:spcPts val="0"/>
              </a:spcAft>
              <a:buSzPts val="1200"/>
              <a:buChar char="•"/>
            </a:pPr>
            <a:r>
              <a:rPr lang="en" sz="1200" i="1" u="sng"/>
              <a:t>Verbatim</a:t>
            </a:r>
            <a:r>
              <a:rPr lang="en" sz="1200" i="1"/>
              <a:t>: Some of the most powerful evidence collected is verbatim evidence….exactly what teacher or students say. </a:t>
            </a:r>
            <a:endParaRPr sz="1200" i="1">
              <a:solidFill>
                <a:schemeClr val="dk1"/>
              </a:solidFill>
            </a:endParaRPr>
          </a:p>
          <a:p>
            <a:pPr marL="457200" lvl="0" indent="0" algn="l" rtl="0">
              <a:lnSpc>
                <a:spcPct val="100000"/>
              </a:lnSpc>
              <a:spcBef>
                <a:spcPts val="0"/>
              </a:spcBef>
              <a:spcAft>
                <a:spcPts val="0"/>
              </a:spcAft>
              <a:buSzPts val="1100"/>
              <a:buNone/>
            </a:pPr>
            <a:endParaRPr sz="1200" i="1">
              <a:solidFill>
                <a:schemeClr val="dk1"/>
              </a:solidFill>
            </a:endParaRPr>
          </a:p>
          <a:p>
            <a:pPr marL="174707" lvl="0" indent="-174707" algn="l" rtl="0">
              <a:lnSpc>
                <a:spcPct val="100000"/>
              </a:lnSpc>
              <a:spcBef>
                <a:spcPts val="0"/>
              </a:spcBef>
              <a:spcAft>
                <a:spcPts val="0"/>
              </a:spcAft>
              <a:buSzPts val="1200"/>
              <a:buFont typeface="Arial"/>
              <a:buChar char="•"/>
            </a:pPr>
            <a:r>
              <a:rPr lang="en" sz="1200" i="1" u="sng"/>
              <a:t>Paraphrase</a:t>
            </a:r>
            <a:r>
              <a:rPr lang="en" sz="1200" i="1"/>
              <a:t>: When needed, observers paraphrase what they hear or observe during a lesson and use parentheses or some notation to indicate. However, </a:t>
            </a:r>
            <a:r>
              <a:rPr lang="en" sz="1200" b="1" i="1"/>
              <a:t>verbatim</a:t>
            </a:r>
            <a:r>
              <a:rPr lang="en" sz="1200" i="1"/>
              <a:t> evidence is </a:t>
            </a:r>
            <a:r>
              <a:rPr lang="en" sz="1200" b="1" i="1"/>
              <a:t>the strongest evidence.</a:t>
            </a:r>
            <a:endParaRPr sz="1200" b="1" i="1"/>
          </a:p>
          <a:p>
            <a:pPr marL="457200" lvl="0" indent="0" algn="l" rtl="0">
              <a:lnSpc>
                <a:spcPct val="100000"/>
              </a:lnSpc>
              <a:spcBef>
                <a:spcPts val="0"/>
              </a:spcBef>
              <a:spcAft>
                <a:spcPts val="0"/>
              </a:spcAft>
              <a:buSzPts val="1100"/>
              <a:buNone/>
            </a:pPr>
            <a:endParaRPr sz="1200" b="1" i="1"/>
          </a:p>
          <a:p>
            <a:pPr marL="174707" lvl="0" indent="-174707" algn="l" rtl="0">
              <a:lnSpc>
                <a:spcPct val="100000"/>
              </a:lnSpc>
              <a:spcBef>
                <a:spcPts val="0"/>
              </a:spcBef>
              <a:spcAft>
                <a:spcPts val="0"/>
              </a:spcAft>
              <a:buSzPts val="1200"/>
              <a:buFont typeface="Arial"/>
              <a:buChar char="•"/>
            </a:pPr>
            <a:r>
              <a:rPr lang="en" sz="1200" i="1" u="sng"/>
              <a:t>Circulate</a:t>
            </a:r>
            <a:r>
              <a:rPr lang="en" sz="1200" i="1"/>
              <a:t>: When observing and scripting a lesson, observers must circulate to collect evidence when students are working in pairs or small groups and the teacher is providing feedback to students. It is also critical for observers to script what they see and hear in the student work (what students are producing audibly and tangibly). </a:t>
            </a:r>
            <a:r>
              <a:rPr lang="en" sz="1200" i="1">
                <a:solidFill>
                  <a:schemeClr val="dk1"/>
                </a:solidFill>
              </a:rPr>
              <a:t>When observers are circulating, they do </a:t>
            </a:r>
            <a:r>
              <a:rPr lang="en" sz="1200" b="1" i="1">
                <a:solidFill>
                  <a:schemeClr val="dk1"/>
                </a:solidFill>
              </a:rPr>
              <a:t>NOT</a:t>
            </a:r>
            <a:r>
              <a:rPr lang="en" sz="1200" i="1">
                <a:solidFill>
                  <a:schemeClr val="dk1"/>
                </a:solidFill>
              </a:rPr>
              <a:t> assist or teach students. They are there to observe and capture an authentic snapshot of instruction and learning in the teacher’s classroom.</a:t>
            </a:r>
            <a:endParaRPr sz="1200"/>
          </a:p>
          <a:p>
            <a:pPr marL="0" lvl="0" indent="0" algn="l" rtl="0">
              <a:lnSpc>
                <a:spcPct val="100000"/>
              </a:lnSpc>
              <a:spcBef>
                <a:spcPts val="0"/>
              </a:spcBef>
              <a:spcAft>
                <a:spcPts val="0"/>
              </a:spcAft>
              <a:buSzPts val="1100"/>
              <a:buNone/>
            </a:pPr>
            <a:r>
              <a:rPr lang="en" sz="1200" i="1"/>
              <a:t>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edf3ecb708_0_224:notes"/>
          <p:cNvSpPr>
            <a:spLocks noGrp="1" noRot="1" noChangeAspect="1"/>
          </p:cNvSpPr>
          <p:nvPr>
            <p:ph type="sldImg" idx="2"/>
          </p:nvPr>
        </p:nvSpPr>
        <p:spPr>
          <a:xfrm>
            <a:off x="839788" y="1128713"/>
            <a:ext cx="5422900" cy="3051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g2edf3ecb708_0_224:notes"/>
          <p:cNvSpPr txBox="1">
            <a:spLocks noGrp="1"/>
          </p:cNvSpPr>
          <p:nvPr>
            <p:ph type="body" idx="1"/>
          </p:nvPr>
        </p:nvSpPr>
        <p:spPr>
          <a:xfrm>
            <a:off x="709613" y="4349750"/>
            <a:ext cx="5683200" cy="35577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r>
              <a:rPr lang="en" sz="1200">
                <a:solidFill>
                  <a:schemeClr val="dk1"/>
                </a:solidFill>
              </a:rPr>
              <a:t>Presenter Note: Presenter will review the agenda for morning and afternoon sessions. Presenter should also reference this agenda on the chart that was created and posted in room.</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latin typeface="Arial"/>
                <a:ea typeface="Arial"/>
                <a:cs typeface="Arial"/>
                <a:sym typeface="Arial"/>
              </a:rPr>
              <a:t>Say: “</a:t>
            </a:r>
            <a:r>
              <a:rPr lang="en" sz="1200" i="1">
                <a:latin typeface="Arial"/>
                <a:ea typeface="Arial"/>
                <a:cs typeface="Arial"/>
                <a:sym typeface="Arial"/>
              </a:rPr>
              <a:t>We will accomplish our learning objectives today b</a:t>
            </a:r>
            <a:r>
              <a:rPr lang="en" sz="1200" i="1"/>
              <a:t>y engaging in the following activities:</a:t>
            </a:r>
            <a:endParaRPr sz="1200" i="1"/>
          </a:p>
          <a:p>
            <a:pPr marL="457200" lvl="0" indent="-304800" algn="l" rtl="0">
              <a:lnSpc>
                <a:spcPct val="100000"/>
              </a:lnSpc>
              <a:spcBef>
                <a:spcPts val="0"/>
              </a:spcBef>
              <a:spcAft>
                <a:spcPts val="0"/>
              </a:spcAft>
              <a:buSzPts val="1200"/>
              <a:buChar char="●"/>
            </a:pPr>
            <a:r>
              <a:rPr lang="en" sz="1200" i="1"/>
              <a:t>This morning we’ll begin by identifying elements of an effective lesson. This will be an important activity to ground our learning today in what we already know about good teaching and learning.</a:t>
            </a:r>
            <a:endParaRPr sz="1200" i="1"/>
          </a:p>
          <a:p>
            <a:pPr marL="457200" lvl="0" indent="-304800" algn="l" rtl="0">
              <a:lnSpc>
                <a:spcPct val="100000"/>
              </a:lnSpc>
              <a:spcBef>
                <a:spcPts val="0"/>
              </a:spcBef>
              <a:spcAft>
                <a:spcPts val="0"/>
              </a:spcAft>
              <a:buSzPts val="1200"/>
              <a:buChar char="●"/>
            </a:pPr>
            <a:r>
              <a:rPr lang="en" sz="1200" i="1"/>
              <a:t>Then, we’ll engage in an overview of the parts of the Louisiana Educator Rubric, or the LER.</a:t>
            </a:r>
            <a:endParaRPr sz="1200" i="1"/>
          </a:p>
          <a:p>
            <a:pPr marL="457200" lvl="0" indent="-304800" algn="l" rtl="0">
              <a:lnSpc>
                <a:spcPct val="100000"/>
              </a:lnSpc>
              <a:spcBef>
                <a:spcPts val="0"/>
              </a:spcBef>
              <a:spcAft>
                <a:spcPts val="0"/>
              </a:spcAft>
              <a:buSzPts val="1200"/>
              <a:buChar char="●"/>
            </a:pPr>
            <a:r>
              <a:rPr lang="en" sz="1200" i="1"/>
              <a:t>Next, we’ll engage in multiple deep dives into the LER, where you will have the opportunity to develop a foundational understanding and working knowledge of the indicators and descriptors from the Instruction and Environment Domains.</a:t>
            </a:r>
            <a:endParaRPr sz="1200" i="1"/>
          </a:p>
          <a:p>
            <a:pPr marL="457200" lvl="0" indent="-304800" algn="l" rtl="0">
              <a:lnSpc>
                <a:spcPct val="100000"/>
              </a:lnSpc>
              <a:spcBef>
                <a:spcPts val="0"/>
              </a:spcBef>
              <a:spcAft>
                <a:spcPts val="0"/>
              </a:spcAft>
              <a:buSzPts val="1200"/>
              <a:buChar char="●"/>
            </a:pPr>
            <a:r>
              <a:rPr lang="en" sz="1200" i="1"/>
              <a:t>We will begin the afternoon session by examining the pre-conference, which is a part of a formal announced observation.</a:t>
            </a:r>
            <a:endParaRPr sz="1200" i="1"/>
          </a:p>
          <a:p>
            <a:pPr marL="457200" lvl="0" indent="-304800" algn="l" rtl="0">
              <a:lnSpc>
                <a:spcPct val="100000"/>
              </a:lnSpc>
              <a:spcBef>
                <a:spcPts val="0"/>
              </a:spcBef>
              <a:spcAft>
                <a:spcPts val="0"/>
              </a:spcAft>
              <a:buSzPts val="1200"/>
              <a:buChar char="●"/>
            </a:pPr>
            <a:r>
              <a:rPr lang="en" sz="1200" i="1"/>
              <a:t>Then, we will examine the post-conference, which is a part of each and every formal observation…announced </a:t>
            </a:r>
            <a:r>
              <a:rPr lang="en" sz="1200" b="1" i="1"/>
              <a:t>and</a:t>
            </a:r>
            <a:r>
              <a:rPr lang="en" sz="1200" i="1"/>
              <a:t> unannounced. </a:t>
            </a:r>
            <a:r>
              <a:rPr lang="en" sz="1200" i="1">
                <a:latin typeface="Arial"/>
                <a:ea typeface="Arial"/>
                <a:cs typeface="Arial"/>
                <a:sym typeface="Arial"/>
              </a:rPr>
              <a:t> </a:t>
            </a:r>
            <a:endParaRPr sz="1200" i="1">
              <a:latin typeface="Arial"/>
              <a:ea typeface="Arial"/>
              <a:cs typeface="Arial"/>
              <a:sym typeface="Arial"/>
            </a:endParaRPr>
          </a:p>
          <a:p>
            <a:pPr marL="457200" lvl="0" indent="-304800" algn="l" rtl="0">
              <a:lnSpc>
                <a:spcPct val="100000"/>
              </a:lnSpc>
              <a:spcBef>
                <a:spcPts val="0"/>
              </a:spcBef>
              <a:spcAft>
                <a:spcPts val="0"/>
              </a:spcAft>
              <a:buSzPts val="1200"/>
              <a:buChar char="●"/>
            </a:pPr>
            <a:r>
              <a:rPr lang="en" sz="1200" i="1"/>
              <a:t>Next, we will examining the Follow-Up Coaching and Support Cycle, which is where teachers engage in activities to grow and develop in a particular area identified in the post conference.</a:t>
            </a:r>
            <a:endParaRPr sz="1200" i="1"/>
          </a:p>
          <a:p>
            <a:pPr marL="457200" lvl="0" indent="-304800" algn="l" rtl="0">
              <a:lnSpc>
                <a:spcPct val="100000"/>
              </a:lnSpc>
              <a:spcBef>
                <a:spcPts val="0"/>
              </a:spcBef>
              <a:spcAft>
                <a:spcPts val="0"/>
              </a:spcAft>
              <a:buSzPts val="1200"/>
              <a:buChar char="●"/>
            </a:pPr>
            <a:r>
              <a:rPr lang="en" sz="1200" i="1"/>
              <a:t>To end our day, we will take time to reflect on what we’ve learned and consider next steps. </a:t>
            </a:r>
            <a:endParaRPr i="1"/>
          </a:p>
          <a:p>
            <a:pPr marL="0" lvl="0" indent="0" algn="l" rtl="0">
              <a:lnSpc>
                <a:spcPct val="100000"/>
              </a:lnSpc>
              <a:spcBef>
                <a:spcPts val="0"/>
              </a:spcBef>
              <a:spcAft>
                <a:spcPts val="0"/>
              </a:spcAft>
              <a:buSzPts val="1400"/>
              <a:buNone/>
            </a:pPr>
            <a:endParaRPr sz="1200" i="1">
              <a:latin typeface="Arial"/>
              <a:ea typeface="Arial"/>
              <a:cs typeface="Arial"/>
              <a:sym typeface="Arial"/>
            </a:endParaRPr>
          </a:p>
          <a:p>
            <a:pPr marL="0" lvl="0" indent="0" algn="l" rtl="0">
              <a:lnSpc>
                <a:spcPct val="100000"/>
              </a:lnSpc>
              <a:spcBef>
                <a:spcPts val="0"/>
              </a:spcBef>
              <a:spcAft>
                <a:spcPts val="0"/>
              </a:spcAft>
              <a:buSzPts val="1100"/>
              <a:buNone/>
            </a:pPr>
            <a:r>
              <a:rPr lang="en" sz="1200">
                <a:latin typeface="Arial"/>
                <a:ea typeface="Arial"/>
                <a:cs typeface="Arial"/>
                <a:sym typeface="Arial"/>
              </a:rPr>
              <a:t>Transition:</a:t>
            </a:r>
            <a:r>
              <a:rPr lang="en" sz="1200" i="1">
                <a:latin typeface="Arial"/>
                <a:ea typeface="Arial"/>
                <a:cs typeface="Arial"/>
                <a:sym typeface="Arial"/>
              </a:rPr>
              <a:t> Now, let’s </a:t>
            </a:r>
            <a:r>
              <a:rPr lang="en" sz="1200" i="1"/>
              <a:t>take a look at the training materials we will use today to engage in these activities.</a:t>
            </a:r>
            <a:endParaRPr i="1"/>
          </a:p>
        </p:txBody>
      </p:sp>
      <p:sp>
        <p:nvSpPr>
          <p:cNvPr id="385" name="Google Shape;385;g2edf3ecb708_0_224:notes"/>
          <p:cNvSpPr txBox="1">
            <a:spLocks noGrp="1"/>
          </p:cNvSpPr>
          <p:nvPr>
            <p:ph type="sldNum" idx="12"/>
          </p:nvPr>
        </p:nvSpPr>
        <p:spPr>
          <a:xfrm>
            <a:off x="4022725" y="8583613"/>
            <a:ext cx="3078300" cy="4539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edf3ecb708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g2edf3ecb708_0_3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6 min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You’ve stepped into the role of observer today and scripted several lesson video clips. We’ve also reviewed the lesson observation guidance. For 2 minutes, with your table group, discuss what you are noticing about the lesson observation process. </a:t>
            </a:r>
            <a:r>
              <a:rPr lang="en" sz="1200">
                <a:solidFill>
                  <a:schemeClr val="dk1"/>
                </a:solidFill>
              </a:rPr>
              <a:t>(Presenter circulates and listens to discussions and highlights/shares 2-3 responses…restating/summarizing what was overheard.)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Possible responses: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It is a rigorous process for observers and this is important to ensure that ALL students are given opportunities to think, problem solve, and master learning objectives that are aligned to the standards and HQIM</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It’s about the student learning, not about the teacher in a personal way. The focus is always on student impact as a result of the instructional decisions a teacher makes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3 min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Whole Group Discussion/Share out:</a:t>
            </a:r>
            <a:endParaRPr sz="12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How will the observation process benefit students, teachers, and the observer? </a:t>
            </a:r>
            <a:r>
              <a:rPr lang="en" sz="1200">
                <a:solidFill>
                  <a:schemeClr val="dk1"/>
                </a:solidFill>
              </a:rPr>
              <a:t>(Presenter calls on 2-4 teachers to share responses with the whole group.)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Possible responses: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observation process sets all stakeholders (observer, teacher, and students) up to have clarity around the learning intentions of a lesson, opportunities to engage in deep levels of thinking and problem solving, and assurance that learning will be assessed to meet the demands of the standards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Lead to more effective teaching practices, which directly benefit student learning outcomes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Contribute to identifying trends and patterns across classrooms, informing school-wide instructional strategies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Provides opportunities for powerful dialogue and collaboration between the observer and the teacher, creating a supportive school culture and climate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457200" marR="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79abfe882b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279abfe882b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SzPts val="1100"/>
              <a:buNone/>
            </a:pPr>
            <a:r>
              <a:rPr lang="en" sz="1200"/>
              <a:t>1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As we continue examining the POP Cycle, we will learn more about the post-conference.</a:t>
            </a:r>
            <a:endParaRP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79abfe882b_0_501: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g279abfe882b_0_501: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400"/>
              <a:buNone/>
            </a:pPr>
            <a:r>
              <a:rPr lang="en" sz="1200">
                <a:solidFill>
                  <a:schemeClr val="dk1"/>
                </a:solidFill>
              </a:rPr>
              <a:t>4 min</a:t>
            </a:r>
            <a:endParaRPr sz="1200">
              <a:solidFill>
                <a:schemeClr val="dk1"/>
              </a:solidFill>
            </a:endParaRPr>
          </a:p>
          <a:p>
            <a:pPr marL="0" lvl="0" indent="0" algn="l" rtl="0">
              <a:lnSpc>
                <a:spcPct val="100000"/>
              </a:lnSpc>
              <a:spcBef>
                <a:spcPts val="0"/>
              </a:spcBef>
              <a:spcAft>
                <a:spcPts val="0"/>
              </a:spcAft>
              <a:buClr>
                <a:schemeClr val="dk1"/>
              </a:buClr>
              <a:buSzPts val="1400"/>
              <a:buNone/>
            </a:pPr>
            <a:endParaRPr sz="1200">
              <a:solidFill>
                <a:schemeClr val="dk1"/>
              </a:solidFill>
            </a:endParaRPr>
          </a:p>
          <a:p>
            <a:pPr marL="0" lvl="0" indent="0" algn="l" rtl="0">
              <a:lnSpc>
                <a:spcPct val="100000"/>
              </a:lnSpc>
              <a:spcBef>
                <a:spcPts val="0"/>
              </a:spcBef>
              <a:spcAft>
                <a:spcPts val="0"/>
              </a:spcAft>
              <a:buClr>
                <a:schemeClr val="dk1"/>
              </a:buClr>
              <a:buSzPts val="1400"/>
              <a:buNone/>
            </a:pPr>
            <a:r>
              <a:rPr lang="en" sz="1200">
                <a:solidFill>
                  <a:schemeClr val="dk1"/>
                </a:solidFill>
              </a:rPr>
              <a:t>Say: </a:t>
            </a:r>
            <a:endParaRPr sz="1200" i="1">
              <a:solidFill>
                <a:schemeClr val="dk1"/>
              </a:solidFill>
            </a:endParaRPr>
          </a:p>
          <a:p>
            <a:pPr marL="0" lvl="0" indent="0" algn="l" rtl="0">
              <a:lnSpc>
                <a:spcPct val="100000"/>
              </a:lnSpc>
              <a:spcBef>
                <a:spcPts val="0"/>
              </a:spcBef>
              <a:spcAft>
                <a:spcPts val="0"/>
              </a:spcAft>
              <a:buClr>
                <a:schemeClr val="dk1"/>
              </a:buClr>
              <a:buSzPts val="1400"/>
              <a:buNone/>
            </a:pPr>
            <a:r>
              <a:rPr lang="en" sz="1200" b="1" i="1" u="sng">
                <a:solidFill>
                  <a:schemeClr val="dk1"/>
                </a:solidFill>
              </a:rPr>
              <a:t>Purpose</a:t>
            </a:r>
            <a:r>
              <a:rPr lang="en" sz="1200" i="1">
                <a:solidFill>
                  <a:schemeClr val="dk1"/>
                </a:solidFill>
              </a:rPr>
              <a:t>: The purpose of the post-conference is:</a:t>
            </a:r>
            <a:endParaRPr sz="1200" i="1">
              <a:solidFill>
                <a:schemeClr val="dk1"/>
              </a:solidFill>
            </a:endParaRPr>
          </a:p>
          <a:p>
            <a:pPr marL="444500" lvl="0" indent="-292100" algn="l" rtl="0">
              <a:lnSpc>
                <a:spcPct val="100000"/>
              </a:lnSpc>
              <a:spcBef>
                <a:spcPts val="0"/>
              </a:spcBef>
              <a:spcAft>
                <a:spcPts val="0"/>
              </a:spcAft>
              <a:buClr>
                <a:schemeClr val="dk1"/>
              </a:buClr>
              <a:buSzPts val="1200"/>
              <a:buChar char="●"/>
            </a:pPr>
            <a:r>
              <a:rPr lang="en" sz="1200" i="1">
                <a:solidFill>
                  <a:schemeClr val="dk1"/>
                </a:solidFill>
              </a:rPr>
              <a:t>To provide the teacher an opportunity for reflection on the areas of reinforcement and refinement from a lesson to inform and improve future practice.</a:t>
            </a:r>
            <a:endParaRPr sz="1200" i="1">
              <a:solidFill>
                <a:schemeClr val="dk1"/>
              </a:solidFill>
            </a:endParaRPr>
          </a:p>
          <a:p>
            <a:pPr marL="444500" lvl="0" indent="-292100" algn="l" rtl="0">
              <a:lnSpc>
                <a:spcPct val="100000"/>
              </a:lnSpc>
              <a:spcBef>
                <a:spcPts val="0"/>
              </a:spcBef>
              <a:spcAft>
                <a:spcPts val="0"/>
              </a:spcAft>
              <a:buClr>
                <a:schemeClr val="dk1"/>
              </a:buClr>
              <a:buSzPts val="1200"/>
              <a:buChar char="●"/>
            </a:pPr>
            <a:r>
              <a:rPr lang="en" sz="1200" i="1">
                <a:solidFill>
                  <a:schemeClr val="dk1"/>
                </a:solidFill>
              </a:rPr>
              <a:t>To focus the conversation on two specific instructional practices that are areas </a:t>
            </a:r>
            <a:r>
              <a:rPr lang="en" sz="1200" b="1" i="1">
                <a:solidFill>
                  <a:schemeClr val="dk1"/>
                </a:solidFill>
              </a:rPr>
              <a:t>(descriptors)</a:t>
            </a:r>
            <a:r>
              <a:rPr lang="en" sz="1200" i="1">
                <a:solidFill>
                  <a:schemeClr val="dk1"/>
                </a:solidFill>
              </a:rPr>
              <a:t> from the rubric (one for reinforcement and one for refinement).</a:t>
            </a:r>
            <a:endParaRPr sz="1200" i="1">
              <a:solidFill>
                <a:schemeClr val="dk1"/>
              </a:solidFill>
            </a:endParaRPr>
          </a:p>
          <a:p>
            <a:pPr marL="444500" lvl="0" indent="-292100" algn="l" rtl="0">
              <a:lnSpc>
                <a:spcPct val="100000"/>
              </a:lnSpc>
              <a:spcBef>
                <a:spcPts val="0"/>
              </a:spcBef>
              <a:spcAft>
                <a:spcPts val="0"/>
              </a:spcAft>
              <a:buClr>
                <a:schemeClr val="dk1"/>
              </a:buClr>
              <a:buSzPts val="1200"/>
              <a:buChar char="●"/>
            </a:pPr>
            <a:r>
              <a:rPr lang="en" sz="1200" i="1">
                <a:solidFill>
                  <a:schemeClr val="dk1"/>
                </a:solidFill>
              </a:rPr>
              <a:t>To cognitively coach the teacher through the use of reflective questions. Cognitive coaching puts the tasks of thinking and reflecting on the teacher, through guiding, focused questioning.</a:t>
            </a:r>
            <a:endParaRPr sz="1200" i="1">
              <a:solidFill>
                <a:schemeClr val="dk1"/>
              </a:solidFill>
            </a:endParaRPr>
          </a:p>
          <a:p>
            <a:pPr marL="0" lvl="1" indent="0" algn="l" rtl="0">
              <a:lnSpc>
                <a:spcPct val="90000"/>
              </a:lnSpc>
              <a:spcBef>
                <a:spcPts val="0"/>
              </a:spcBef>
              <a:spcAft>
                <a:spcPts val="0"/>
              </a:spcAft>
              <a:buClr>
                <a:schemeClr val="dk1"/>
              </a:buClr>
              <a:buSzPts val="1800"/>
              <a:buNone/>
            </a:pPr>
            <a:endParaRPr sz="1200" b="1" i="1" u="sng">
              <a:solidFill>
                <a:schemeClr val="dk1"/>
              </a:solidFill>
            </a:endParaRPr>
          </a:p>
          <a:p>
            <a:pPr marL="0" lvl="1" indent="0" algn="l" rtl="0">
              <a:lnSpc>
                <a:spcPct val="90000"/>
              </a:lnSpc>
              <a:spcBef>
                <a:spcPts val="0"/>
              </a:spcBef>
              <a:spcAft>
                <a:spcPts val="0"/>
              </a:spcAft>
              <a:buClr>
                <a:schemeClr val="dk1"/>
              </a:buClr>
              <a:buSzPts val="1800"/>
              <a:buNone/>
            </a:pPr>
            <a:r>
              <a:rPr lang="en" sz="1200" b="1" i="1" u="sng">
                <a:solidFill>
                  <a:schemeClr val="dk1"/>
                </a:solidFill>
              </a:rPr>
              <a:t>Scheduling</a:t>
            </a:r>
            <a:r>
              <a:rPr lang="en" sz="1200" i="1">
                <a:solidFill>
                  <a:schemeClr val="dk1"/>
                </a:solidFill>
              </a:rPr>
              <a:t>: </a:t>
            </a:r>
            <a:endParaRPr sz="1200" i="1">
              <a:solidFill>
                <a:schemeClr val="dk1"/>
              </a:solidFill>
            </a:endParaRPr>
          </a:p>
          <a:p>
            <a:pPr marL="444500" lvl="0" indent="-292100" algn="l" rtl="0">
              <a:lnSpc>
                <a:spcPct val="90000"/>
              </a:lnSpc>
              <a:spcBef>
                <a:spcPts val="0"/>
              </a:spcBef>
              <a:spcAft>
                <a:spcPts val="0"/>
              </a:spcAft>
              <a:buClr>
                <a:schemeClr val="dk1"/>
              </a:buClr>
              <a:buSzPts val="1200"/>
              <a:buChar char="●"/>
            </a:pPr>
            <a:r>
              <a:rPr lang="en" sz="1200" i="1">
                <a:solidFill>
                  <a:schemeClr val="dk1"/>
                </a:solidFill>
              </a:rPr>
              <a:t>Bulletin 130 states that post-conferences should occur within 2-5 days of the observed lesson.</a:t>
            </a:r>
            <a:endParaRPr sz="1200" i="1">
              <a:solidFill>
                <a:schemeClr val="dk1"/>
              </a:solidFill>
            </a:endParaRPr>
          </a:p>
          <a:p>
            <a:pPr marL="444500" lvl="0" indent="-292100" algn="l" rtl="0">
              <a:lnSpc>
                <a:spcPct val="90000"/>
              </a:lnSpc>
              <a:spcBef>
                <a:spcPts val="0"/>
              </a:spcBef>
              <a:spcAft>
                <a:spcPts val="0"/>
              </a:spcAft>
              <a:buClr>
                <a:schemeClr val="dk1"/>
              </a:buClr>
              <a:buSzPts val="1200"/>
              <a:buChar char="●"/>
            </a:pPr>
            <a:r>
              <a:rPr lang="en" sz="1200" i="1">
                <a:solidFill>
                  <a:schemeClr val="dk1"/>
                </a:solidFill>
              </a:rPr>
              <a:t>The post-conference usually lasts 20-30 minutes, so observers should schedule with the teacher a 30-minute block of time to meet.</a:t>
            </a:r>
            <a:endParaRPr sz="1200" i="1">
              <a:solidFill>
                <a:schemeClr val="dk1"/>
              </a:solidFill>
            </a:endParaRPr>
          </a:p>
          <a:p>
            <a:pPr marL="444500" lvl="0" indent="-292100" algn="l" rtl="0">
              <a:lnSpc>
                <a:spcPct val="90000"/>
              </a:lnSpc>
              <a:spcBef>
                <a:spcPts val="0"/>
              </a:spcBef>
              <a:spcAft>
                <a:spcPts val="0"/>
              </a:spcAft>
              <a:buClr>
                <a:schemeClr val="dk1"/>
              </a:buClr>
              <a:buSzPts val="1200"/>
              <a:buChar char="●"/>
            </a:pPr>
            <a:r>
              <a:rPr lang="en" sz="1200" i="1">
                <a:solidFill>
                  <a:schemeClr val="dk1"/>
                </a:solidFill>
              </a:rPr>
              <a:t>The teacher should complete and submit the self-assessment prior to the scheduled post-conference. Systems and schools determine and communicate to teachers how far in advance the self-assessment for the lesson is submitted. It is recommended the teacher’s self-assessment is submitted within 1 or 2 days following the observation. </a:t>
            </a:r>
            <a:endParaRPr sz="1200" b="1" i="1">
              <a:solidFill>
                <a:schemeClr val="dk1"/>
              </a:solidFill>
            </a:endParaRPr>
          </a:p>
          <a:p>
            <a:pPr marL="457200" lvl="0" indent="0" algn="l" rtl="0">
              <a:lnSpc>
                <a:spcPct val="90000"/>
              </a:lnSpc>
              <a:spcBef>
                <a:spcPts val="0"/>
              </a:spcBef>
              <a:spcAft>
                <a:spcPts val="0"/>
              </a:spcAft>
              <a:buSzPts val="1100"/>
              <a:buNone/>
            </a:pPr>
            <a:endParaRPr sz="1200" b="1" i="1">
              <a:solidFill>
                <a:schemeClr val="dk1"/>
              </a:solidFill>
            </a:endParaRPr>
          </a:p>
          <a:p>
            <a:pPr marL="0" lvl="1" indent="0" algn="l" rtl="0">
              <a:lnSpc>
                <a:spcPct val="90000"/>
              </a:lnSpc>
              <a:spcBef>
                <a:spcPts val="0"/>
              </a:spcBef>
              <a:spcAft>
                <a:spcPts val="0"/>
              </a:spcAft>
              <a:buClr>
                <a:schemeClr val="dk1"/>
              </a:buClr>
              <a:buSzPts val="1800"/>
              <a:buNone/>
            </a:pPr>
            <a:r>
              <a:rPr lang="en" sz="1200" b="1" i="1" u="sng">
                <a:solidFill>
                  <a:schemeClr val="dk1"/>
                </a:solidFill>
              </a:rPr>
              <a:t>Planning</a:t>
            </a:r>
            <a:r>
              <a:rPr lang="en" sz="1200" i="1">
                <a:solidFill>
                  <a:schemeClr val="dk1"/>
                </a:solidFill>
              </a:rPr>
              <a:t>: Both the observer and the teacher need to prepare for the post-conference.</a:t>
            </a:r>
            <a:endParaRPr sz="1200" i="1">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a:solidFill>
                  <a:schemeClr val="dk1"/>
                </a:solidFill>
              </a:rPr>
              <a:t>The observer and the teacher individually prepare by analyzing student work samples from the lesson.</a:t>
            </a:r>
            <a:endParaRPr sz="1200" i="1">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a:solidFill>
                  <a:schemeClr val="dk1"/>
                </a:solidFill>
              </a:rPr>
              <a:t>The observer will categorize evidence and rate the lesson on the Planning, Instruction and Environment Domains. The evaluator, which is typically the principal or an assistant principal, will categorize evidence and rate the teacher on the Professionalism Domain. The evaluator will also be responsible for submitting the observation ratings and reinforcement and refinement areas into LES, the data management system.</a:t>
            </a:r>
            <a:endParaRPr sz="1200" i="1">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a:solidFill>
                  <a:schemeClr val="dk1"/>
                </a:solidFill>
              </a:rPr>
              <a:t>The observer will review the teacher’s self-assessment/self-ratings for the observation.</a:t>
            </a:r>
            <a:endParaRPr sz="1200" i="1">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a:solidFill>
                  <a:schemeClr val="dk1"/>
                </a:solidFill>
              </a:rPr>
              <a:t>The observer will develop the post-conference plan.</a:t>
            </a:r>
            <a:endParaRPr sz="1200" i="1">
              <a:solidFill>
                <a:schemeClr val="dk1"/>
              </a:solidFill>
            </a:endParaRPr>
          </a:p>
          <a:p>
            <a:pPr marL="457200" lvl="0" indent="-304800" algn="l" rtl="0">
              <a:lnSpc>
                <a:spcPct val="90000"/>
              </a:lnSpc>
              <a:spcBef>
                <a:spcPts val="0"/>
              </a:spcBef>
              <a:spcAft>
                <a:spcPts val="0"/>
              </a:spcAft>
              <a:buClr>
                <a:schemeClr val="dk1"/>
              </a:buClr>
              <a:buSzPts val="1200"/>
              <a:buChar char="●"/>
            </a:pPr>
            <a:r>
              <a:rPr lang="en" sz="1200" i="1">
                <a:solidFill>
                  <a:schemeClr val="dk1"/>
                </a:solidFill>
              </a:rPr>
              <a:t>The observer will prepare any documents the teacher will need to sign.</a:t>
            </a:r>
            <a:endParaRPr sz="1200" i="1">
              <a:solidFill>
                <a:schemeClr val="dk1"/>
              </a:solidFill>
            </a:endParaRPr>
          </a:p>
          <a:p>
            <a:pPr marL="0" lvl="1" indent="0" algn="l" rtl="0">
              <a:lnSpc>
                <a:spcPct val="90000"/>
              </a:lnSpc>
              <a:spcBef>
                <a:spcPts val="0"/>
              </a:spcBef>
              <a:spcAft>
                <a:spcPts val="0"/>
              </a:spcAft>
              <a:buClr>
                <a:schemeClr val="dk1"/>
              </a:buClr>
              <a:buSzPts val="1800"/>
              <a:buNone/>
            </a:pPr>
            <a:endParaRPr sz="1200" i="1">
              <a:solidFill>
                <a:schemeClr val="dk1"/>
              </a:solidFill>
            </a:endParaRPr>
          </a:p>
          <a:p>
            <a:pPr marL="0" lvl="1" indent="0" algn="l" rtl="0">
              <a:lnSpc>
                <a:spcPct val="90000"/>
              </a:lnSpc>
              <a:spcBef>
                <a:spcPts val="0"/>
              </a:spcBef>
              <a:spcAft>
                <a:spcPts val="0"/>
              </a:spcAft>
              <a:buClr>
                <a:schemeClr val="dk1"/>
              </a:buClr>
              <a:buSzPts val="1800"/>
              <a:buNone/>
            </a:pPr>
            <a:endParaRPr sz="1200" i="1">
              <a:solidFill>
                <a:schemeClr val="dk1"/>
              </a:solidFill>
            </a:endParaRPr>
          </a:p>
          <a:p>
            <a:pPr marL="0" lvl="1" indent="0" algn="l" rtl="0">
              <a:lnSpc>
                <a:spcPct val="90000"/>
              </a:lnSpc>
              <a:spcBef>
                <a:spcPts val="0"/>
              </a:spcBef>
              <a:spcAft>
                <a:spcPts val="0"/>
              </a:spcAft>
              <a:buClr>
                <a:schemeClr val="dk1"/>
              </a:buClr>
              <a:buSzPts val="1800"/>
              <a:buNone/>
            </a:pPr>
            <a:r>
              <a:rPr lang="en" sz="1200">
                <a:solidFill>
                  <a:schemeClr val="dk1"/>
                </a:solidFill>
              </a:rPr>
              <a:t>Transition</a:t>
            </a:r>
            <a:r>
              <a:rPr lang="en" sz="1200" i="1">
                <a:solidFill>
                  <a:schemeClr val="dk1"/>
                </a:solidFill>
              </a:rPr>
              <a:t>: Next, we’ll examine the 4 elements of the post-conference plan.</a:t>
            </a:r>
            <a:endParaRPr sz="1200" i="1">
              <a:solidFill>
                <a:schemeClr val="dk1"/>
              </a:solidFill>
            </a:endParaRPr>
          </a:p>
          <a:p>
            <a:pPr marL="0" lvl="0"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79ae4d22a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g279ae4d22a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8 min</a:t>
            </a:r>
            <a:endParaRPr sz="1200"/>
          </a:p>
          <a:p>
            <a:pPr marL="0" lvl="0" indent="0" algn="l" rtl="0">
              <a:lnSpc>
                <a:spcPct val="100000"/>
              </a:lnSpc>
              <a:spcBef>
                <a:spcPts val="0"/>
              </a:spcBef>
              <a:spcAft>
                <a:spcPts val="0"/>
              </a:spcAft>
              <a:buSzPts val="1100"/>
              <a:buNone/>
            </a:pPr>
            <a:r>
              <a:rPr lang="en" sz="1200"/>
              <a:t>Presenter Note: This slide is animated for the orange question box to appear after the presenter walks teachers through the 4 elements of the post-conference. The presenter notes below indicate when the presenter should click for the box to appear.</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4 min</a:t>
            </a:r>
            <a:endParaRPr sz="1200" b="1"/>
          </a:p>
          <a:p>
            <a:pPr marL="0" lvl="0" indent="0" algn="l" rtl="0">
              <a:lnSpc>
                <a:spcPct val="100000"/>
              </a:lnSpc>
              <a:spcBef>
                <a:spcPts val="0"/>
              </a:spcBef>
              <a:spcAft>
                <a:spcPts val="0"/>
              </a:spcAft>
              <a:buSzPts val="1100"/>
              <a:buNone/>
            </a:pPr>
            <a:r>
              <a:rPr lang="en" sz="1200"/>
              <a:t>Say: </a:t>
            </a:r>
            <a:endParaRPr sz="1200" i="1"/>
          </a:p>
          <a:p>
            <a:pPr marL="0" lvl="0" indent="0" algn="l" rtl="0">
              <a:lnSpc>
                <a:spcPct val="100000"/>
              </a:lnSpc>
              <a:spcBef>
                <a:spcPts val="0"/>
              </a:spcBef>
              <a:spcAft>
                <a:spcPts val="0"/>
              </a:spcAft>
              <a:buSzPts val="1100"/>
              <a:buNone/>
            </a:pPr>
            <a:r>
              <a:rPr lang="en" sz="1200" i="1"/>
              <a:t>The post-conference begins with an Introduction, where greetings are exchanged and the observer reviews the post-conference process. The observer will then open up the conversation by asking the teacher a general impression question about the lesson, such as “Based on your analysis of the student work, how do you think the lesson went overall?” This question will lead the observer and teacher into a broad analysis and discussion of student work samples from the lesson. </a:t>
            </a:r>
            <a:endParaRPr sz="1200" i="1"/>
          </a:p>
          <a:p>
            <a:pPr marL="457200" lvl="0" indent="-304800" algn="l" rtl="0">
              <a:lnSpc>
                <a:spcPct val="100000"/>
              </a:lnSpc>
              <a:spcBef>
                <a:spcPts val="0"/>
              </a:spcBef>
              <a:spcAft>
                <a:spcPts val="0"/>
              </a:spcAft>
              <a:buSzPts val="1200"/>
              <a:buChar char="●"/>
            </a:pPr>
            <a:r>
              <a:rPr lang="en" sz="1200" i="1"/>
              <a:t>Next, the observer shifts the conversation to the reinforcement area by posing reflection questions that are focused on the specific indicator and descriptor the observer identified as a strength in the lesson (the reinforcement area). It is here the teacher has an opportunity to reflect on how that particular strength positively impacted student learning during the lesson. This is an important reflection opportunity, as we want to build awareness of teachers’ strengths and understanding of just how those strengths are impacting outcomes for students. With greater awareness of their strengths, teachers can begin to leverage their strengths to improve in other areas of instructional practice. The observer will also share teacher and student evidence from the lesson that demonstrates and confirms the indicator and descriptor was a strength in the lesson.</a:t>
            </a:r>
            <a:endParaRPr sz="1200" i="1"/>
          </a:p>
          <a:p>
            <a:pPr marL="457200" lvl="0" indent="-304800" algn="l" rtl="0">
              <a:lnSpc>
                <a:spcPct val="100000"/>
              </a:lnSpc>
              <a:spcBef>
                <a:spcPts val="0"/>
              </a:spcBef>
              <a:spcAft>
                <a:spcPts val="0"/>
              </a:spcAft>
              <a:buSzPts val="1200"/>
              <a:buChar char="●"/>
            </a:pPr>
            <a:r>
              <a:rPr lang="en" sz="1200" i="1"/>
              <a:t>Then, the observer will shift the conversation to the refinement area by posing reflection questions. The observer typically begins with a broad question that points back to the student work: “Based on your analysis of the student work, if you could teach this lesson again is there anything you would do differently?” This allows the teacher to ground their reflection in student impact and student evidence. The observer will follow with more narrow questions that focus the conversation on the particular indicator and descriptor the observer identified as an area for growth (the refinement area). This is an important reflection opportunity for teachers as they are building reflective practices and habits where instruction (teacher moves) are always tied to student outcomes (what the results were for students). The observer will share with teacher and student evidence from the lesson that demonstrates room for growth in the particular indicator and descriptor (refinement area). The observer will also share a Recommended Action in this portion of the conference. A recommended action is a suggestion for improvement and growth in the refinement area. The observer will follow the Recommended Action with a Guided Practice opportunity where the teacher can think about and articulate how they might apply the suggested practice in future lessons. The observer might prompt the Guided Practice by saying, “Think about an upcoming lesson. How might this Recommended Action apply?”</a:t>
            </a:r>
            <a:endParaRPr sz="1200" i="1"/>
          </a:p>
          <a:p>
            <a:pPr marL="457200" lvl="0" indent="-304800" algn="l" rtl="0">
              <a:lnSpc>
                <a:spcPct val="100000"/>
              </a:lnSpc>
              <a:spcBef>
                <a:spcPts val="0"/>
              </a:spcBef>
              <a:spcAft>
                <a:spcPts val="0"/>
              </a:spcAft>
              <a:buSzPts val="1200"/>
              <a:buChar char="●"/>
            </a:pPr>
            <a:r>
              <a:rPr lang="en" sz="1200" i="1"/>
              <a:t>Lastly, the conference concludes with the observer sharing the lesson ratings. The observer will have their ratings and the teacher’s self-ratings and will present to the teacher on the observation form. The observer and teacher will sign off on the lesson observation at the bottom of the form.</a:t>
            </a:r>
            <a:endParaRPr sz="1200" i="1"/>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rPr>
              <a:t>4 min</a:t>
            </a:r>
            <a:endParaRPr sz="1200"/>
          </a:p>
          <a:p>
            <a:pPr marL="0" lvl="0" indent="0" algn="l" rtl="0">
              <a:lnSpc>
                <a:spcPct val="100000"/>
              </a:lnSpc>
              <a:spcBef>
                <a:spcPts val="0"/>
              </a:spcBef>
              <a:spcAft>
                <a:spcPts val="0"/>
              </a:spcAft>
              <a:buSzPts val="1100"/>
              <a:buNone/>
            </a:pPr>
            <a:r>
              <a:rPr lang="en" sz="1200" b="1"/>
              <a:t>(CLICK for orange question box to appear) </a:t>
            </a: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Say: </a:t>
            </a:r>
            <a:r>
              <a:rPr lang="en" sz="12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Why do you think ratings are shared at the end of the post-conference rather than at the beginning? Turn and talk to your shoulder partner. </a:t>
            </a: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(Presenter allows 30 seconds for partner talk and then calls on 1-3 volunteers to share their responses.)</a:t>
            </a:r>
            <a:endParaRPr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0" lvl="0" indent="0" algn="l" rtl="0">
              <a:lnSpc>
                <a:spcPct val="100000"/>
              </a:lnSpc>
              <a:spcBef>
                <a:spcPts val="0"/>
              </a:spcBef>
              <a:spcAft>
                <a:spcPts val="0"/>
              </a:spcAft>
              <a:buSzPts val="1100"/>
              <a:buNone/>
            </a:pPr>
            <a:endParaRPr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0" lvl="0" indent="0" algn="l" rtl="0">
              <a:lnSpc>
                <a:spcPct val="100000"/>
              </a:lnSpc>
              <a:spcBef>
                <a:spcPts val="0"/>
              </a:spcBef>
              <a:spcAft>
                <a:spcPts val="0"/>
              </a:spcAft>
              <a:buSzPts val="1100"/>
              <a:buNone/>
            </a:pPr>
            <a:r>
              <a:rPr lang="en"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Possible Responses:</a:t>
            </a:r>
            <a:endParaRPr sz="1200"/>
          </a:p>
          <a:p>
            <a:pPr marL="457200" lvl="0" indent="-304800" algn="l" rtl="0">
              <a:lnSpc>
                <a:spcPct val="100000"/>
              </a:lnSpc>
              <a:spcBef>
                <a:spcPts val="0"/>
              </a:spcBef>
              <a:spcAft>
                <a:spcPts val="0"/>
              </a:spcAft>
              <a:buSzPts val="1200"/>
              <a:buChar char="●"/>
            </a:pPr>
            <a:r>
              <a:rPr lang="en" sz="1200"/>
              <a:t>This will ensure that the message is clear: this is about reflection and growth rather than a number</a:t>
            </a:r>
            <a:endParaRPr sz="1200"/>
          </a:p>
          <a:p>
            <a:pPr marL="457200" lvl="0" indent="-304800" algn="l" rtl="0">
              <a:lnSpc>
                <a:spcPct val="100000"/>
              </a:lnSpc>
              <a:spcBef>
                <a:spcPts val="0"/>
              </a:spcBef>
              <a:spcAft>
                <a:spcPts val="0"/>
              </a:spcAft>
              <a:buSzPts val="1200"/>
              <a:buChar char="●"/>
            </a:pPr>
            <a:r>
              <a:rPr lang="en" sz="1200"/>
              <a:t>keeps the focus on the students and how their learning was impacted as a result of the instructional decisions made by the teacher</a:t>
            </a:r>
            <a:endParaRPr sz="1200"/>
          </a:p>
          <a:p>
            <a:pPr marL="457200" lvl="0" indent="-304800" algn="l" rtl="0">
              <a:lnSpc>
                <a:spcPct val="100000"/>
              </a:lnSpc>
              <a:spcBef>
                <a:spcPts val="0"/>
              </a:spcBef>
              <a:spcAft>
                <a:spcPts val="0"/>
              </a:spcAft>
              <a:buSzPts val="1200"/>
              <a:buChar char="●"/>
            </a:pPr>
            <a:r>
              <a:rPr lang="en" sz="1200"/>
              <a:t>Delaying rating until the end allows the focus to remain on facilitating meaningful discussions and actionable steps for development</a:t>
            </a:r>
            <a:endParaRPr sz="1200"/>
          </a:p>
          <a:p>
            <a:pPr marL="457200" lvl="0" indent="-304800" algn="l" rtl="0">
              <a:lnSpc>
                <a:spcPct val="100000"/>
              </a:lnSpc>
              <a:spcBef>
                <a:spcPts val="0"/>
              </a:spcBef>
              <a:spcAft>
                <a:spcPts val="0"/>
              </a:spcAft>
              <a:buSzPts val="1200"/>
              <a:buChar char="●"/>
            </a:pPr>
            <a:r>
              <a:rPr lang="en" sz="1200"/>
              <a:t>A learning opportunity through teacher and students evidence allows the educator to make deeper connections to the rating. This builds the teacher’s capacity around scoring over time.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Transition: </a:t>
            </a:r>
            <a:r>
              <a:rPr lang="en" sz="1200" i="1"/>
              <a:t>Now, let’s take a look at a sample post-conference plan…</a:t>
            </a:r>
            <a:endParaRPr sz="1200" i="1"/>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79abfe882b_0_8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g279abfe882b_0_8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The Follow-up Coaching and Support Cycle is essentially what happens in between observations. It’s where the greatest opportunity for coaching and support and teacher growth and development lives.</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79abfe882b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g279abfe882b_0_9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a:solidFill>
                  <a:srgbClr val="0D0D0D"/>
                </a:solidFill>
              </a:rPr>
              <a:t>2</a:t>
            </a:r>
            <a:r>
              <a:rPr lang="en" sz="1200" b="0" i="0">
                <a:solidFill>
                  <a:srgbClr val="0D0D0D"/>
                </a:solidFill>
                <a:latin typeface="Arial"/>
                <a:ea typeface="Arial"/>
                <a:cs typeface="Arial"/>
                <a:sym typeface="Arial"/>
              </a:rPr>
              <a:t> minutes</a:t>
            </a:r>
            <a:endParaRPr sz="1200">
              <a:solidFill>
                <a:srgbClr val="0D0D0D"/>
              </a:solidFill>
            </a:endParaRPr>
          </a:p>
          <a:p>
            <a:pPr marL="158750" marR="0" lvl="0" indent="0" algn="l" rtl="0">
              <a:lnSpc>
                <a:spcPct val="100000"/>
              </a:lnSpc>
              <a:spcBef>
                <a:spcPts val="0"/>
              </a:spcBef>
              <a:spcAft>
                <a:spcPts val="0"/>
              </a:spcAft>
              <a:buClr>
                <a:srgbClr val="000000"/>
              </a:buClr>
              <a:buSzPts val="1100"/>
              <a:buFont typeface="Arial"/>
              <a:buNone/>
            </a:pPr>
            <a:endParaRPr sz="1200">
              <a:solidFill>
                <a:srgbClr val="0D0D0D"/>
              </a:solidFill>
            </a:endParaRPr>
          </a:p>
          <a:p>
            <a:pPr marL="0" lvl="0" indent="0" algn="l" rtl="0">
              <a:lnSpc>
                <a:spcPct val="100000"/>
              </a:lnSpc>
              <a:spcBef>
                <a:spcPts val="0"/>
              </a:spcBef>
              <a:spcAft>
                <a:spcPts val="0"/>
              </a:spcAft>
              <a:buClr>
                <a:schemeClr val="dk1"/>
              </a:buClr>
              <a:buSzPts val="1100"/>
              <a:buFont typeface="Arial"/>
              <a:buNone/>
            </a:pPr>
            <a:r>
              <a:rPr lang="en" sz="1200">
                <a:solidFill>
                  <a:srgbClr val="0D0D0D"/>
                </a:solidFill>
              </a:rPr>
              <a:t>Say: </a:t>
            </a:r>
            <a:r>
              <a:rPr lang="en" sz="1200" i="1">
                <a:solidFill>
                  <a:srgbClr val="0D0D0D"/>
                </a:solidFill>
              </a:rPr>
              <a:t>The goal of the Follow-Up Coaching and Support Cycle is to support teachers in refinement area growth</a:t>
            </a:r>
            <a:endParaRPr sz="1200">
              <a:solidFill>
                <a:srgbClr val="0D0D0D"/>
              </a:solidFill>
            </a:endParaRPr>
          </a:p>
          <a:p>
            <a:pPr marL="457200" lvl="0" indent="-304800" algn="l" rtl="0">
              <a:lnSpc>
                <a:spcPct val="100000"/>
              </a:lnSpc>
              <a:spcBef>
                <a:spcPts val="0"/>
              </a:spcBef>
              <a:spcAft>
                <a:spcPts val="0"/>
              </a:spcAft>
              <a:buClr>
                <a:srgbClr val="0D0D0D"/>
              </a:buClr>
              <a:buSzPts val="1200"/>
              <a:buChar char="●"/>
            </a:pPr>
            <a:r>
              <a:rPr lang="en" sz="1200" i="1">
                <a:solidFill>
                  <a:srgbClr val="0D0D0D"/>
                </a:solidFill>
              </a:rPr>
              <a:t>It is an </a:t>
            </a:r>
            <a:r>
              <a:rPr lang="en" sz="1200" b="1" i="1">
                <a:solidFill>
                  <a:srgbClr val="0D0D0D"/>
                </a:solidFill>
              </a:rPr>
              <a:t>extension of the refinement area and recommended action</a:t>
            </a:r>
            <a:r>
              <a:rPr lang="en" sz="1200" i="1">
                <a:solidFill>
                  <a:srgbClr val="0D0D0D"/>
                </a:solidFill>
              </a:rPr>
              <a:t> from a teacher’s post-conference plan.</a:t>
            </a:r>
            <a:endParaRPr sz="1200" i="1">
              <a:solidFill>
                <a:srgbClr val="0D0D0D"/>
              </a:solidFill>
            </a:endParaRPr>
          </a:p>
          <a:p>
            <a:pPr marL="457200" lvl="0" indent="-304800" algn="l" rtl="0">
              <a:lnSpc>
                <a:spcPct val="100000"/>
              </a:lnSpc>
              <a:spcBef>
                <a:spcPts val="0"/>
              </a:spcBef>
              <a:spcAft>
                <a:spcPts val="0"/>
              </a:spcAft>
              <a:buClr>
                <a:srgbClr val="0D0D0D"/>
              </a:buClr>
              <a:buSzPts val="1200"/>
              <a:buChar char="●"/>
            </a:pPr>
            <a:r>
              <a:rPr lang="en" sz="1200" i="1">
                <a:solidFill>
                  <a:srgbClr val="0D0D0D"/>
                </a:solidFill>
              </a:rPr>
              <a:t>It’s grounded in a </a:t>
            </a:r>
            <a:r>
              <a:rPr lang="en" sz="1200" b="1" i="1">
                <a:solidFill>
                  <a:srgbClr val="0D0D0D"/>
                </a:solidFill>
              </a:rPr>
              <a:t>Coaching Plan</a:t>
            </a:r>
            <a:r>
              <a:rPr lang="en" sz="1200" i="1">
                <a:solidFill>
                  <a:srgbClr val="0D0D0D"/>
                </a:solidFill>
              </a:rPr>
              <a:t> that outlines the post-conference recommended action in a series of steps</a:t>
            </a:r>
            <a:endParaRPr sz="1200" i="1">
              <a:solidFill>
                <a:srgbClr val="0D0D0D"/>
              </a:solidFill>
            </a:endParaRPr>
          </a:p>
          <a:p>
            <a:pPr marL="457200" lvl="0" indent="-304800" algn="l" rtl="0">
              <a:lnSpc>
                <a:spcPct val="100000"/>
              </a:lnSpc>
              <a:spcBef>
                <a:spcPts val="0"/>
              </a:spcBef>
              <a:spcAft>
                <a:spcPts val="0"/>
              </a:spcAft>
              <a:buClr>
                <a:srgbClr val="0D0D0D"/>
              </a:buClr>
              <a:buSzPts val="1200"/>
              <a:buChar char="●"/>
            </a:pPr>
            <a:r>
              <a:rPr lang="en" sz="1200" i="1">
                <a:solidFill>
                  <a:srgbClr val="0D0D0D"/>
                </a:solidFill>
              </a:rPr>
              <a:t>It provides an opportunity for observers to support teachers in </a:t>
            </a:r>
            <a:r>
              <a:rPr lang="en" sz="1200" b="1" i="1">
                <a:solidFill>
                  <a:srgbClr val="0D0D0D"/>
                </a:solidFill>
              </a:rPr>
              <a:t>applying post-conference feedback</a:t>
            </a:r>
            <a:r>
              <a:rPr lang="en" sz="1200" i="1">
                <a:solidFill>
                  <a:srgbClr val="0D0D0D"/>
                </a:solidFill>
              </a:rPr>
              <a:t> </a:t>
            </a:r>
            <a:endParaRPr sz="1200" i="1">
              <a:solidFill>
                <a:srgbClr val="0D0D0D"/>
              </a:solidFill>
            </a:endParaRPr>
          </a:p>
          <a:p>
            <a:pPr marL="457200" lvl="0" indent="-304800" algn="l" rtl="0">
              <a:lnSpc>
                <a:spcPct val="100000"/>
              </a:lnSpc>
              <a:spcBef>
                <a:spcPts val="0"/>
              </a:spcBef>
              <a:spcAft>
                <a:spcPts val="0"/>
              </a:spcAft>
              <a:buClr>
                <a:srgbClr val="0D0D0D"/>
              </a:buClr>
              <a:buSzPts val="1200"/>
              <a:buChar char="●"/>
            </a:pPr>
            <a:r>
              <a:rPr lang="en" sz="1200" i="1">
                <a:solidFill>
                  <a:srgbClr val="0D0D0D"/>
                </a:solidFill>
              </a:rPr>
              <a:t>It ensures that the evaluation process is</a:t>
            </a:r>
            <a:r>
              <a:rPr lang="en" sz="1200" b="1" i="1">
                <a:solidFill>
                  <a:srgbClr val="0D0D0D"/>
                </a:solidFill>
              </a:rPr>
              <a:t> not just a one-time event</a:t>
            </a:r>
            <a:r>
              <a:rPr lang="en" sz="1200" i="1">
                <a:solidFill>
                  <a:srgbClr val="0D0D0D"/>
                </a:solidFill>
              </a:rPr>
              <a:t>. Remember the purpose of our new evaluation system is </a:t>
            </a:r>
            <a:r>
              <a:rPr lang="en" sz="1200" b="1" i="1">
                <a:solidFill>
                  <a:srgbClr val="0D0D0D"/>
                </a:solidFill>
              </a:rPr>
              <a:t>to support and grow teachers in order to grow students!</a:t>
            </a:r>
            <a:r>
              <a:rPr lang="en" sz="1200" i="1">
                <a:solidFill>
                  <a:srgbClr val="0D0D0D"/>
                </a:solidFill>
              </a:rPr>
              <a:t> This component of the evaluation system ensures teachers are engaged in and supported through an </a:t>
            </a:r>
            <a:r>
              <a:rPr lang="en" sz="1200" b="1" i="1">
                <a:solidFill>
                  <a:srgbClr val="0D0D0D"/>
                </a:solidFill>
              </a:rPr>
              <a:t>ongoing cycle of continuous improvement. </a:t>
            </a:r>
            <a:endParaRPr sz="1200" b="1" i="1">
              <a:solidFill>
                <a:srgbClr val="0D0D0D"/>
              </a:solidFill>
            </a:endParaRPr>
          </a:p>
          <a:p>
            <a:pPr marL="0" marR="0" lvl="0" indent="0" algn="l" rtl="0">
              <a:lnSpc>
                <a:spcPct val="100000"/>
              </a:lnSpc>
              <a:spcBef>
                <a:spcPts val="0"/>
              </a:spcBef>
              <a:spcAft>
                <a:spcPts val="0"/>
              </a:spcAft>
              <a:buClr>
                <a:srgbClr val="000000"/>
              </a:buClr>
              <a:buSzPts val="1100"/>
              <a:buFont typeface="Arial"/>
              <a:buNone/>
            </a:pPr>
            <a:endParaRPr sz="1200" i="1">
              <a:solidFill>
                <a:srgbClr val="0D0D0D"/>
              </a:solidFill>
            </a:endParaRPr>
          </a:p>
          <a:p>
            <a:pPr marL="228600" lvl="0" indent="0" algn="l" rtl="0">
              <a:lnSpc>
                <a:spcPct val="100000"/>
              </a:lnSpc>
              <a:spcBef>
                <a:spcPts val="0"/>
              </a:spcBef>
              <a:spcAft>
                <a:spcPts val="0"/>
              </a:spcAft>
              <a:buSzPts val="1100"/>
              <a:buNone/>
            </a:pPr>
            <a:endParaRPr sz="1200">
              <a:solidFill>
                <a:srgbClr val="0D0D0D"/>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79abfe882b_0_9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Google Shape;765;g279abfe882b_0_9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4 min</a:t>
            </a: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Presenter Note: As the presenter walks teachers through the coaching and support cycle the steps are labeled/named. The presenter should verbally label/name the steps, as noted below.</a:t>
            </a:r>
            <a:endParaRPr sz="12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Say: </a:t>
            </a:r>
            <a:r>
              <a:rPr lang="en" sz="1200" i="1">
                <a:solidFill>
                  <a:schemeClr val="dk1"/>
                </a:solidFill>
              </a:rPr>
              <a:t>The Follow-up Coaching and Support Cycle consists of six steps that occur between observations for a teacher. Following the post-conference, the teacher meets with the observer or another assigned coach to identify a student need </a:t>
            </a:r>
            <a:r>
              <a:rPr lang="en" sz="1200" b="1">
                <a:solidFill>
                  <a:schemeClr val="dk1"/>
                </a:solidFill>
              </a:rPr>
              <a:t>(STEP 1)</a:t>
            </a:r>
            <a:r>
              <a:rPr lang="en" sz="1200">
                <a:solidFill>
                  <a:schemeClr val="dk1"/>
                </a:solidFill>
              </a:rPr>
              <a:t> </a:t>
            </a:r>
            <a:r>
              <a:rPr lang="en" sz="1200" i="1">
                <a:solidFill>
                  <a:schemeClr val="dk1"/>
                </a:solidFill>
              </a:rPr>
              <a:t>that is connected to the teacher’s refinement area/goal </a:t>
            </a:r>
            <a:r>
              <a:rPr lang="en" sz="1200" b="1">
                <a:solidFill>
                  <a:schemeClr val="dk1"/>
                </a:solidFill>
              </a:rPr>
              <a:t>(STEP 2)</a:t>
            </a:r>
            <a:r>
              <a:rPr lang="en" sz="1200">
                <a:solidFill>
                  <a:schemeClr val="dk1"/>
                </a:solidFill>
              </a:rPr>
              <a:t> </a:t>
            </a:r>
            <a:r>
              <a:rPr lang="en" sz="1200" i="1">
                <a:solidFill>
                  <a:schemeClr val="dk1"/>
                </a:solidFill>
              </a:rPr>
              <a:t>and to collaboratively develop a Coaching Plan based on the refinement area and recommended action </a:t>
            </a:r>
            <a:r>
              <a:rPr lang="en" sz="1200" b="1">
                <a:solidFill>
                  <a:schemeClr val="dk1"/>
                </a:solidFill>
              </a:rPr>
              <a:t>(STEP 3)</a:t>
            </a:r>
            <a:r>
              <a:rPr lang="en" sz="1200" i="1">
                <a:solidFill>
                  <a:schemeClr val="dk1"/>
                </a:solidFill>
              </a:rPr>
              <a:t>. The teacher and coach develop a Coaching Plan which outlines the action steps the teacher will take to improve in the refinement area. </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The coaching plan will drive the support, coaching, and reflection on impact that occurs over the next 2 to 6 weeks during the cycle. Also during the cycle, the coach will conduct at least 1 </a:t>
            </a:r>
            <a:r>
              <a:rPr lang="en" sz="1200" b="1" i="1">
                <a:solidFill>
                  <a:schemeClr val="dk1"/>
                </a:solidFill>
              </a:rPr>
              <a:t>informal</a:t>
            </a:r>
            <a:r>
              <a:rPr lang="en" sz="1200" i="1">
                <a:solidFill>
                  <a:schemeClr val="dk1"/>
                </a:solidFill>
              </a:rPr>
              <a:t> observation and provide feedback</a:t>
            </a:r>
            <a:r>
              <a:rPr lang="en" sz="1200" b="1" i="1">
                <a:solidFill>
                  <a:schemeClr val="dk1"/>
                </a:solidFill>
              </a:rPr>
              <a:t> </a:t>
            </a:r>
            <a:r>
              <a:rPr lang="en" sz="1200" b="1">
                <a:solidFill>
                  <a:schemeClr val="dk1"/>
                </a:solidFill>
              </a:rPr>
              <a:t>(STEPS 4 and 5)</a:t>
            </a:r>
            <a:r>
              <a:rPr lang="en" sz="1200">
                <a:solidFill>
                  <a:schemeClr val="dk1"/>
                </a:solidFill>
              </a:rPr>
              <a:t>. </a:t>
            </a:r>
            <a:r>
              <a:rPr lang="en" sz="1200" i="1">
                <a:solidFill>
                  <a:schemeClr val="dk1"/>
                </a:solidFill>
              </a:rPr>
              <a:t>The informal observation does</a:t>
            </a:r>
            <a:r>
              <a:rPr lang="en" sz="1200" b="1" i="1">
                <a:solidFill>
                  <a:schemeClr val="dk1"/>
                </a:solidFill>
              </a:rPr>
              <a:t> not</a:t>
            </a:r>
            <a:r>
              <a:rPr lang="en" sz="1200" i="1">
                <a:solidFill>
                  <a:schemeClr val="dk1"/>
                </a:solidFill>
              </a:rPr>
              <a:t> include ratings.</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i="1">
                <a:solidFill>
                  <a:schemeClr val="dk1"/>
                </a:solidFill>
              </a:rPr>
              <a:t>Now, fast forward to the teacher’s next formal observation (announced or unannounced) and post-conference…After the post-conference, the Coaching Plan will be revisited and adjusted, if needed, based on the new refinement area </a:t>
            </a:r>
            <a:r>
              <a:rPr lang="en" sz="1200" b="1">
                <a:solidFill>
                  <a:schemeClr val="dk1"/>
                </a:solidFill>
              </a:rPr>
              <a:t>(STEP 6)</a:t>
            </a:r>
            <a:r>
              <a:rPr lang="en" sz="1200">
                <a:solidFill>
                  <a:schemeClr val="dk1"/>
                </a:solidFill>
              </a:rPr>
              <a:t> </a:t>
            </a:r>
            <a:r>
              <a:rPr lang="en" sz="1200" i="1">
                <a:solidFill>
                  <a:schemeClr val="dk1"/>
                </a:solidFill>
              </a:rPr>
              <a:t>and how it connects to student needs </a:t>
            </a:r>
            <a:r>
              <a:rPr lang="en" sz="1200" b="1">
                <a:solidFill>
                  <a:schemeClr val="dk1"/>
                </a:solidFill>
              </a:rPr>
              <a:t>(back to STEP 1)</a:t>
            </a:r>
            <a:r>
              <a:rPr lang="en" sz="1200" i="1">
                <a:solidFill>
                  <a:schemeClr val="dk1"/>
                </a:solidFill>
              </a:rPr>
              <a:t>. </a:t>
            </a:r>
            <a:endParaRPr sz="1200" i="1">
              <a:solidFill>
                <a:schemeClr val="dk1"/>
              </a:solidFill>
            </a:endParaRPr>
          </a:p>
          <a:p>
            <a:pPr marL="0" lvl="0" indent="0" algn="l" rtl="0">
              <a:lnSpc>
                <a:spcPct val="100000"/>
              </a:lnSpc>
              <a:spcBef>
                <a:spcPts val="0"/>
              </a:spcBef>
              <a:spcAft>
                <a:spcPts val="0"/>
              </a:spcAft>
              <a:buSzPts val="1100"/>
              <a:buNone/>
            </a:pPr>
            <a:endParaRPr sz="1200" i="1">
              <a:solidFill>
                <a:schemeClr val="dk1"/>
              </a:solidFill>
            </a:endParaRPr>
          </a:p>
          <a:p>
            <a:pPr marL="0" lvl="0" indent="0" algn="l" rtl="0">
              <a:lnSpc>
                <a:spcPct val="100000"/>
              </a:lnSpc>
              <a:spcBef>
                <a:spcPts val="0"/>
              </a:spcBef>
              <a:spcAft>
                <a:spcPts val="0"/>
              </a:spcAft>
              <a:buSzPts val="1100"/>
              <a:buNone/>
            </a:pPr>
            <a:r>
              <a:rPr lang="en" sz="1200" i="1">
                <a:solidFill>
                  <a:schemeClr val="dk1"/>
                </a:solidFill>
              </a:rPr>
              <a:t>This is an instructional coaching model that shifts the focus from “fixing” teachers to</a:t>
            </a:r>
            <a:r>
              <a:rPr lang="en" sz="1200" b="1" i="1">
                <a:solidFill>
                  <a:schemeClr val="dk1"/>
                </a:solidFill>
              </a:rPr>
              <a:t> collaborating</a:t>
            </a:r>
            <a:r>
              <a:rPr lang="en" sz="1200" i="1">
                <a:solidFill>
                  <a:schemeClr val="dk1"/>
                </a:solidFill>
              </a:rPr>
              <a:t> with teachers to support their professional growth</a:t>
            </a:r>
            <a:endParaRPr sz="1200" i="1">
              <a:solidFill>
                <a:schemeClr val="dk1"/>
              </a:solidFill>
            </a:endParaRPr>
          </a:p>
          <a:p>
            <a:pPr marL="0" lvl="0" indent="0" algn="l" rtl="0">
              <a:lnSpc>
                <a:spcPct val="100000"/>
              </a:lnSpc>
              <a:spcBef>
                <a:spcPts val="0"/>
              </a:spcBef>
              <a:spcAft>
                <a:spcPts val="0"/>
              </a:spcAft>
              <a:buSzPts val="1100"/>
              <a:buNone/>
            </a:pPr>
            <a:r>
              <a:rPr lang="en" sz="1200" i="1">
                <a:solidFill>
                  <a:schemeClr val="dk1"/>
                </a:solidFill>
              </a:rPr>
              <a:t>. </a:t>
            </a:r>
            <a:endParaRPr sz="1200" i="1">
              <a:solidFill>
                <a:schemeClr val="dk1"/>
              </a:solidFill>
            </a:endParaRPr>
          </a:p>
          <a:p>
            <a:pPr marL="0" lvl="0" indent="0" algn="l" rtl="0">
              <a:lnSpc>
                <a:spcPct val="100000"/>
              </a:lnSpc>
              <a:spcBef>
                <a:spcPts val="0"/>
              </a:spcBef>
              <a:spcAft>
                <a:spcPts val="0"/>
              </a:spcAft>
              <a:buSzPts val="1100"/>
              <a:buNone/>
            </a:pPr>
            <a:r>
              <a:rPr lang="en" sz="1200" i="1">
                <a:solidFill>
                  <a:schemeClr val="dk1"/>
                </a:solidFill>
              </a:rPr>
              <a:t>Keep in mind, these plans are </a:t>
            </a:r>
            <a:r>
              <a:rPr lang="en" sz="1200" b="1" i="1">
                <a:solidFill>
                  <a:schemeClr val="dk1"/>
                </a:solidFill>
              </a:rPr>
              <a:t>individualized</a:t>
            </a:r>
            <a:r>
              <a:rPr lang="en" sz="1200" i="1">
                <a:solidFill>
                  <a:schemeClr val="dk1"/>
                </a:solidFill>
              </a:rPr>
              <a:t> based on refinement area and teacher need. </a:t>
            </a:r>
            <a:r>
              <a:rPr lang="en" sz="1200" b="1" i="1">
                <a:solidFill>
                  <a:schemeClr val="dk1"/>
                </a:solidFill>
              </a:rPr>
              <a:t>A final important note about the </a:t>
            </a:r>
            <a:r>
              <a:rPr lang="en" sz="1200" b="1" i="1" u="sng">
                <a:solidFill>
                  <a:schemeClr val="dk1"/>
                </a:solidFill>
              </a:rPr>
              <a:t>Coaching Plan</a:t>
            </a:r>
            <a:r>
              <a:rPr lang="en" sz="1200" b="1" i="1">
                <a:solidFill>
                  <a:schemeClr val="dk1"/>
                </a:solidFill>
              </a:rPr>
              <a:t> is that it </a:t>
            </a:r>
            <a:r>
              <a:rPr lang="en" sz="1200" b="1" i="1" u="sng">
                <a:solidFill>
                  <a:schemeClr val="dk1"/>
                </a:solidFill>
              </a:rPr>
              <a:t>will become the teacher’s Professional Growth Plan (PGP</a:t>
            </a:r>
            <a:r>
              <a:rPr lang="en" sz="1200" b="1" i="1">
                <a:solidFill>
                  <a:schemeClr val="dk1"/>
                </a:solidFill>
              </a:rPr>
              <a:t>).</a:t>
            </a:r>
            <a:r>
              <a:rPr lang="en" sz="1200" i="1">
                <a:solidFill>
                  <a:schemeClr val="dk1"/>
                </a:solidFill>
              </a:rPr>
              <a:t> Data from the Coaching Plan, or PGP, will be entered into the state’s evaluation system as the Coaching Plan is created, informal observations are conducted, and the plan is adjusted.</a:t>
            </a:r>
            <a:endParaRPr sz="1200" i="1">
              <a:solidFill>
                <a:schemeClr val="dk1"/>
              </a:solidFill>
            </a:endParaRPr>
          </a:p>
          <a:p>
            <a:pPr marL="0" lvl="0" indent="0" algn="l" rtl="0">
              <a:lnSpc>
                <a:spcPct val="100000"/>
              </a:lnSpc>
              <a:spcBef>
                <a:spcPts val="0"/>
              </a:spcBef>
              <a:spcAft>
                <a:spcPts val="0"/>
              </a:spcAft>
              <a:buSzPts val="1100"/>
              <a:buNone/>
            </a:pPr>
            <a:endParaRPr sz="1200"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Transition: </a:t>
            </a:r>
            <a:r>
              <a:rPr lang="en" sz="1200" i="1">
                <a:solidFill>
                  <a:schemeClr val="dk1"/>
                </a:solidFill>
              </a:rPr>
              <a:t>Since the Coaching Plan is the driving force for teacher growth and development, let’s explore it a little more…</a:t>
            </a:r>
            <a:endParaRPr sz="1200"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i="1">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eeb58b9af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g2eeb58b9af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r>
              <a:rPr lang="en" sz="1200"/>
              <a:t>Say: </a:t>
            </a:r>
            <a:r>
              <a:rPr lang="en" sz="1200" i="1">
                <a:solidFill>
                  <a:schemeClr val="dk1"/>
                </a:solidFill>
              </a:rPr>
              <a:t>Now, we will take a few minutes to review Bulletin 130 revisions and requirements. </a:t>
            </a:r>
            <a:endParaRP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eeb58b9af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2eeb58b9a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000">
                <a:solidFill>
                  <a:srgbClr val="4E4E51"/>
                </a:solidFill>
                <a:latin typeface="Public Sans"/>
                <a:ea typeface="Public Sans"/>
                <a:cs typeface="Public Sans"/>
                <a:sym typeface="Public Sans"/>
              </a:rPr>
              <a:t>Lead:</a:t>
            </a:r>
            <a:endParaRPr sz="1000">
              <a:solidFill>
                <a:srgbClr val="4E4E51"/>
              </a:solidFill>
              <a:latin typeface="Public Sans"/>
              <a:ea typeface="Public Sans"/>
              <a:cs typeface="Public Sans"/>
              <a:sym typeface="Public Sans"/>
            </a:endParaRPr>
          </a:p>
          <a:p>
            <a:pPr marL="0" lvl="0" indent="0" algn="just" rtl="0">
              <a:lnSpc>
                <a:spcPct val="115000"/>
              </a:lnSpc>
              <a:spcBef>
                <a:spcPts val="0"/>
              </a:spcBef>
              <a:spcAft>
                <a:spcPts val="0"/>
              </a:spcAft>
              <a:buClr>
                <a:schemeClr val="dk1"/>
              </a:buClr>
              <a:buSzPts val="1100"/>
              <a:buFont typeface="Arial"/>
              <a:buNone/>
            </a:pPr>
            <a:r>
              <a:rPr lang="en" sz="1000">
                <a:solidFill>
                  <a:srgbClr val="4E4E51"/>
                </a:solidFill>
                <a:latin typeface="Public Sans"/>
                <a:ea typeface="Public Sans"/>
                <a:cs typeface="Public Sans"/>
                <a:sym typeface="Public Sans"/>
              </a:rPr>
              <a:t>LEADS offers more comprehensive training for evaluators. All first-time evaluators must attend a face-to-face training prior to evaluating. Following the training, evaluators must pass an assessment. </a:t>
            </a:r>
            <a:endParaRPr sz="1000">
              <a:solidFill>
                <a:srgbClr val="4E4E51"/>
              </a:solidFill>
              <a:latin typeface="Public Sans"/>
              <a:ea typeface="Public Sans"/>
              <a:cs typeface="Public Sans"/>
              <a:sym typeface="Public Sans"/>
            </a:endParaRPr>
          </a:p>
          <a:p>
            <a:pPr marL="0" lvl="0" indent="0" algn="just" rtl="0">
              <a:lnSpc>
                <a:spcPct val="115000"/>
              </a:lnSpc>
              <a:spcBef>
                <a:spcPts val="1200"/>
              </a:spcBef>
              <a:spcAft>
                <a:spcPts val="0"/>
              </a:spcAft>
              <a:buClr>
                <a:schemeClr val="dk1"/>
              </a:buClr>
              <a:buSzPts val="1100"/>
              <a:buFont typeface="Arial"/>
              <a:buNone/>
            </a:pPr>
            <a:r>
              <a:rPr lang="en" sz="1000">
                <a:solidFill>
                  <a:srgbClr val="4E4E51"/>
                </a:solidFill>
                <a:latin typeface="Public Sans"/>
                <a:ea typeface="Public Sans"/>
                <a:cs typeface="Public Sans"/>
                <a:sym typeface="Public Sans"/>
              </a:rPr>
              <a:t>Evaluators must pass the assessment annually to remain in good standing.</a:t>
            </a:r>
            <a:endParaRPr sz="1000">
              <a:solidFill>
                <a:srgbClr val="4E4E5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endParaRPr sz="1000">
              <a:solidFill>
                <a:srgbClr val="4D4D4F"/>
              </a:solidFill>
              <a:latin typeface="Public Sans"/>
              <a:ea typeface="Public Sans"/>
              <a:cs typeface="Public Sans"/>
              <a:sym typeface="Public Sans"/>
            </a:endParaRPr>
          </a:p>
          <a:p>
            <a:pPr marL="0" lvl="0" indent="0" algn="l" rtl="0">
              <a:spcBef>
                <a:spcPts val="1200"/>
              </a:spcBef>
              <a:spcAft>
                <a:spcPts val="0"/>
              </a:spcAft>
              <a:buNone/>
            </a:pPr>
            <a:endParaRPr sz="1000">
              <a:latin typeface="Public Sans"/>
              <a:ea typeface="Public Sans"/>
              <a:cs typeface="Public Sans"/>
              <a:sym typeface="Public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eeb58b9af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2eeb58b9a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Lead:</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The legacy system, Compass, is based on a 4 point scale. Effectiveness is transitioning to a 5 point scale with 3 being proficient and rock solid. NIET research on correlations between the Educator Rubric and student achievement is consistent with extant research, in that, an educator who is consistently teaching at that Proficient/3 level, will impact student learning to meet the expected one year’s growth target.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Because this system is designed to grow instructional and leadership skills, it will call attention to exemplary performance; however, the proficient range is where we will most commonly live and we will visit the highly effective and exemplary categories where we strive to be when we can. The 5-point scale gives more room for growth. Many may be accustomed to receiving higher scores, but it is important to remember that consistently performing at the proficient level will move students and this rubric will push us to grow as it now provides performances that we can work towards in the  exemplary level. </a:t>
            </a:r>
            <a:endParaRPr sz="1000">
              <a:latin typeface="Public Sans"/>
              <a:ea typeface="Public Sans"/>
              <a:cs typeface="Public Sans"/>
              <a:sym typeface="Public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edf3ecb708_0_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2edf3ecb708_0_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Presenter Note: Slide is animated. Notes prompt when to click.</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Think for a minute- What is the Difference between a Fixed Mindset and a Growth Mindset? </a:t>
            </a:r>
            <a:r>
              <a:rPr lang="en" sz="1200">
                <a:solidFill>
                  <a:schemeClr val="dk1"/>
                </a:solidFill>
              </a:rPr>
              <a:t>  </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i="1">
                <a:solidFill>
                  <a:schemeClr val="dk1"/>
                </a:solidFill>
              </a:rPr>
              <a:t>As we go through components and processes of the Louisiana Educator Evaluation System today, look for key features that promote and support a </a:t>
            </a:r>
            <a:r>
              <a:rPr lang="en" sz="1200" b="1" i="1">
                <a:solidFill>
                  <a:schemeClr val="dk1"/>
                </a:solidFill>
              </a:rPr>
              <a:t>growth mindset</a:t>
            </a:r>
            <a:r>
              <a:rPr lang="en" sz="1200" i="1">
                <a:solidFill>
                  <a:schemeClr val="dk1"/>
                </a:solidFill>
              </a:rPr>
              <a:t>… </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i="1">
                <a:solidFill>
                  <a:schemeClr val="dk1"/>
                </a:solidFill>
              </a:rPr>
              <a:t>Research from Pete Hall and Alisa Simeral conclude that “the more reflective we are, the more effective we are.” With a Growth mindset, we must engage in these characteristics. We have to all be more reflective… This improved evaluation system supports educators through the evaluation process to ensure reflection and growth. </a:t>
            </a:r>
            <a:endParaRPr sz="1200" i="1">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eeb58b9af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eeb58b9af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Lead: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Using data from nearly 5,000 teachers across nine states, NIET observed a strong and positive correlation between teacher observation scores and classroom value-added scores. </a:t>
            </a:r>
            <a:r>
              <a:rPr lang="en">
                <a:solidFill>
                  <a:schemeClr val="dk1"/>
                </a:solidFill>
                <a:latin typeface="Calibri"/>
                <a:ea typeface="Calibri"/>
                <a:cs typeface="Calibri"/>
                <a:sym typeface="Calibri"/>
              </a:rPr>
              <a:t>So, we can conclude that as educators grow in their instructional proficiency as measured by the standards on the rubric, student achievement also grows at a similar rate. This connection between increased instructional proficiency and student performance is the ultimate goal, to grow educators to grow students. We have learned that an educator who is consistently teaching at that “Proficient/3” level, will in students meeting the expected one year’s growth target. Note that consistently teaching within the 4 level results in student growth that is one standard deviation higher than a year’s growth and consistently teaching with the 5 level results in student growth that is two standard deviations above a year’s growth. </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eeb58b9af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eeb58b9a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Lead:</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LEADS will have some familiar components and some additions.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All evaluations will consist of a qualitative score worth 50% of the overall score and a quantitative score, or student growth score, worth 50% of the overall score. For educators, observations will continue to be included in the evaluation process and the Louisiana Educator Rubric will be used. In addition, educators will engage in reflection by completing a self assessment.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0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The quantitative scoring remains unchanged. This part includes VAM and SLTs, where SLTs make up the full 50% for non-VAM teachers. </a:t>
            </a:r>
            <a:endParaRPr sz="1000">
              <a:latin typeface="Public Sans"/>
              <a:ea typeface="Public Sans"/>
              <a:cs typeface="Public Sans"/>
              <a:sym typeface="Public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eeb58b9af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eeb58b9af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Lead: </a:t>
            </a:r>
            <a:endParaRPr>
              <a:solidFill>
                <a:schemeClr val="dk1"/>
              </a:solidFill>
            </a:endParaRPr>
          </a:p>
          <a:p>
            <a:pPr marL="0" lvl="0" indent="0" algn="l" rtl="0">
              <a:spcBef>
                <a:spcPts val="0"/>
              </a:spcBef>
              <a:spcAft>
                <a:spcPts val="0"/>
              </a:spcAft>
              <a:buNone/>
            </a:pPr>
            <a:r>
              <a:rPr lang="en">
                <a:solidFill>
                  <a:schemeClr val="dk1"/>
                </a:solidFill>
              </a:rPr>
              <a:t>The blue represents the qualitative assessment score and the green represents the student growth or quanitative score. Each are worth 50% of the overall score. When looking at the full evaluation: Observations are averaged and account for 45%, self-assessments are averaged and account for 5%, VAM accounts for 35% and Student Learning Targets account for 15%. When no VAM score is present, SLTs account for 50% of the score.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eeb58b9af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eeb58b9af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goal of the new evaluation system, LEADS, is differentiated support for evaluatees. Bulletin 130 provides the following minimum requirements: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New teachers in </a:t>
            </a:r>
            <a:r>
              <a:rPr lang="en" sz="1200">
                <a:solidFill>
                  <a:srgbClr val="434343"/>
                </a:solidFill>
                <a:latin typeface="Public Sans"/>
                <a:ea typeface="Public Sans"/>
                <a:cs typeface="Public Sans"/>
                <a:sym typeface="Public Sans"/>
              </a:rPr>
              <a:t>the first three years of teaching, will receive 3 observations.</a:t>
            </a:r>
            <a:endParaRPr sz="1200">
              <a:solidFill>
                <a:srgbClr val="434343"/>
              </a:solidFill>
              <a:latin typeface="Public Sans"/>
              <a:ea typeface="Public Sans"/>
              <a:cs typeface="Public Sans"/>
              <a:sym typeface="Public Sans"/>
            </a:endParaRPr>
          </a:p>
          <a:p>
            <a:pPr marL="457200" lvl="0" indent="-304800" algn="l" rtl="0">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For teachers with three years of experience and beyond, one unannounced observation shall be conducted. </a:t>
            </a:r>
            <a:endParaRPr sz="1200">
              <a:solidFill>
                <a:srgbClr val="434343"/>
              </a:solidFill>
              <a:latin typeface="Public Sans"/>
              <a:ea typeface="Public Sans"/>
              <a:cs typeface="Public Sans"/>
              <a:sym typeface="Public Sans"/>
            </a:endParaRPr>
          </a:p>
          <a:p>
            <a:pPr marL="914400" lvl="1" indent="-304800" algn="l" rtl="0">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If the first observation score is below 3.5, a second observation shall be conducted and shall be announced. </a:t>
            </a:r>
            <a:endParaRPr sz="1200">
              <a:solidFill>
                <a:srgbClr val="434343"/>
              </a:solidFill>
              <a:latin typeface="Public Sans"/>
              <a:ea typeface="Public Sans"/>
              <a:cs typeface="Public Sans"/>
              <a:sym typeface="Public Sans"/>
            </a:endParaRPr>
          </a:p>
          <a:p>
            <a:pPr marL="914400" lvl="1" indent="-304800" algn="l" rtl="0">
              <a:spcBef>
                <a:spcPts val="0"/>
              </a:spcBef>
              <a:spcAft>
                <a:spcPts val="0"/>
              </a:spcAft>
              <a:buClr>
                <a:srgbClr val="434343"/>
              </a:buClr>
              <a:buSzPts val="1200"/>
              <a:buFont typeface="Public Sans"/>
              <a:buChar char="○"/>
            </a:pPr>
            <a:r>
              <a:rPr lang="en" sz="1200">
                <a:solidFill>
                  <a:srgbClr val="434343"/>
                </a:solidFill>
                <a:latin typeface="Public Sans"/>
                <a:ea typeface="Public Sans"/>
                <a:cs typeface="Public Sans"/>
                <a:sym typeface="Public Sans"/>
              </a:rPr>
              <a:t>If the average of the first two observations is less than 2.5, a third observation shall be conducted and shall be unannounced. </a:t>
            </a:r>
            <a:endParaRPr sz="1200">
              <a:solidFill>
                <a:srgbClr val="434343"/>
              </a:solidFill>
              <a:latin typeface="Public Sans"/>
              <a:ea typeface="Public Sans"/>
              <a:cs typeface="Public Sans"/>
              <a:sym typeface="Public Sans"/>
            </a:endParaRPr>
          </a:p>
          <a:p>
            <a:pPr marL="0" lvl="0" indent="0" algn="just" rtl="0">
              <a:lnSpc>
                <a:spcPct val="115000"/>
              </a:lnSpc>
              <a:spcBef>
                <a:spcPts val="1200"/>
              </a:spcBef>
              <a:spcAft>
                <a:spcPts val="0"/>
              </a:spcAft>
              <a:buClr>
                <a:schemeClr val="dk1"/>
              </a:buClr>
              <a:buSzPts val="1100"/>
              <a:buFont typeface="Arial"/>
              <a:buNone/>
            </a:pPr>
            <a:r>
              <a:rPr lang="en" sz="1200">
                <a:solidFill>
                  <a:srgbClr val="4E4E51"/>
                </a:solidFill>
                <a:latin typeface="Public Sans"/>
                <a:ea typeface="Public Sans"/>
                <a:cs typeface="Public Sans"/>
                <a:sym typeface="Public Sans"/>
              </a:rPr>
              <a:t>This differentiation allows administrators to focus attention on new teachers and on those most in need of improvement, while ensuring that effective teachers receive targeted feedback and can continue focusing their efforts on student growth.</a:t>
            </a:r>
            <a:endParaRPr sz="1200">
              <a:solidFill>
                <a:schemeClr val="dk1"/>
              </a:solidFill>
              <a:latin typeface="Public Sans"/>
              <a:ea typeface="Public Sans"/>
              <a:cs typeface="Public Sans"/>
              <a:sym typeface="Public Sans"/>
            </a:endParaRPr>
          </a:p>
          <a:p>
            <a:pPr marL="0" lvl="0" indent="0" algn="l" rtl="0">
              <a:spcBef>
                <a:spcPts val="120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eeb58b9af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eeb58b9af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Within five days following an observation, educators will engage with their observer/evaluator in a post conference, where the educator will reflect on their lesson and the evaluator will share feedback on a reinforcement and refinement area via the post conference plan.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eeb58b9af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eeb58b9af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rgbClr val="4E4E51"/>
              </a:solidFill>
              <a:latin typeface="Public Sans"/>
              <a:ea typeface="Public Sans"/>
              <a:cs typeface="Public Sans"/>
              <a:sym typeface="Public Sans"/>
            </a:endParaRPr>
          </a:p>
          <a:p>
            <a:pPr marL="0" lvl="0" indent="0" algn="just" rtl="0">
              <a:lnSpc>
                <a:spcPct val="115000"/>
              </a:lnSpc>
              <a:spcBef>
                <a:spcPts val="0"/>
              </a:spcBef>
              <a:spcAft>
                <a:spcPts val="0"/>
              </a:spcAft>
              <a:buClr>
                <a:schemeClr val="dk1"/>
              </a:buClr>
              <a:buSzPts val="1100"/>
              <a:buFont typeface="Arial"/>
              <a:buNone/>
            </a:pPr>
            <a:r>
              <a:rPr lang="en" sz="1200">
                <a:solidFill>
                  <a:srgbClr val="4E4E51"/>
                </a:solidFill>
                <a:latin typeface="Public Sans"/>
                <a:ea typeface="Public Sans"/>
                <a:cs typeface="Public Sans"/>
                <a:sym typeface="Public Sans"/>
              </a:rPr>
              <a:t>Each observation results in an identified targeted area for refinement which will be reflected in the Professional Growth Plan. These plans are individualized based on refinement area. Highly reflective teachers may identify their own actions toward improvement during the post-conference. The number of actions and type of actions will vary based on teacher need. The individual who supports the educator through the follow-up coaching  and support cycle is not limited to the person who observed the lesson. Responsibilities (or assignments) for coaching and supporting teachers following an observation and post conference can be distributed among school and teacher leaders as appropriate (principals, assistant principals, deans, instructional coaches, mentor teachers or content leaders). </a:t>
            </a:r>
            <a:endParaRPr sz="1200">
              <a:solidFill>
                <a:srgbClr val="4E4E51"/>
              </a:solidFill>
              <a:latin typeface="Public Sans"/>
              <a:ea typeface="Public Sans"/>
              <a:cs typeface="Public Sans"/>
              <a:sym typeface="Public Sans"/>
            </a:endParaRPr>
          </a:p>
          <a:p>
            <a:pPr marL="0" lvl="0" indent="0" algn="just" rtl="0">
              <a:lnSpc>
                <a:spcPct val="115000"/>
              </a:lnSpc>
              <a:spcBef>
                <a:spcPts val="1200"/>
              </a:spcBef>
              <a:spcAft>
                <a:spcPts val="0"/>
              </a:spcAft>
              <a:buClr>
                <a:schemeClr val="dk1"/>
              </a:buClr>
              <a:buSzPts val="1100"/>
              <a:buFont typeface="Arial"/>
              <a:buNone/>
            </a:pPr>
            <a:r>
              <a:rPr lang="en" sz="1200">
                <a:solidFill>
                  <a:srgbClr val="434343"/>
                </a:solidFill>
                <a:latin typeface="Public Sans"/>
                <a:ea typeface="Public Sans"/>
                <a:cs typeface="Public Sans"/>
                <a:sym typeface="Public Sans"/>
              </a:rPr>
              <a:t>A targeted </a:t>
            </a:r>
            <a:r>
              <a:rPr lang="en" sz="1200" b="1">
                <a:solidFill>
                  <a:srgbClr val="434343"/>
                </a:solidFill>
                <a:latin typeface="Public Sans"/>
                <a:ea typeface="Public Sans"/>
                <a:cs typeface="Public Sans"/>
                <a:sym typeface="Public Sans"/>
              </a:rPr>
              <a:t>informal observation</a:t>
            </a:r>
            <a:r>
              <a:rPr lang="en" sz="1200">
                <a:solidFill>
                  <a:srgbClr val="434343"/>
                </a:solidFill>
                <a:latin typeface="Public Sans"/>
                <a:ea typeface="Public Sans"/>
                <a:cs typeface="Public Sans"/>
                <a:sym typeface="Public Sans"/>
              </a:rPr>
              <a:t> will be conducted at least two, not more than six, weeks following the post-conference. </a:t>
            </a:r>
            <a:endParaRPr sz="1200">
              <a:solidFill>
                <a:schemeClr val="dk1"/>
              </a:solidFill>
              <a:latin typeface="Public Sans"/>
              <a:ea typeface="Public Sans"/>
              <a:cs typeface="Public Sans"/>
              <a:sym typeface="Public Sans"/>
            </a:endParaRPr>
          </a:p>
          <a:p>
            <a:pPr marL="0" lvl="0" indent="0" algn="just" rtl="0">
              <a:lnSpc>
                <a:spcPct val="115000"/>
              </a:lnSpc>
              <a:spcBef>
                <a:spcPts val="1200"/>
              </a:spcBef>
              <a:spcAft>
                <a:spcPts val="1200"/>
              </a:spcAft>
              <a:buClr>
                <a:schemeClr val="dk1"/>
              </a:buClr>
              <a:buSzPts val="1100"/>
              <a:buFont typeface="Arial"/>
              <a:buNone/>
            </a:pPr>
            <a:r>
              <a:rPr lang="en" sz="1200">
                <a:solidFill>
                  <a:srgbClr val="4E4E51"/>
                </a:solidFill>
                <a:latin typeface="Public Sans"/>
                <a:ea typeface="Public Sans"/>
                <a:cs typeface="Public Sans"/>
                <a:sym typeface="Public Sans"/>
              </a:rPr>
              <a:t>The plan is a living document in that it is revisited following each observation and can be adjusted as needed.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79abfe882b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8" name="Google Shape;838;g279abfe882b_0_10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1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r>
              <a:rPr lang="en" sz="1200"/>
              <a:t>Say: </a:t>
            </a:r>
            <a:r>
              <a:rPr lang="en" sz="1200" i="1">
                <a:solidFill>
                  <a:schemeClr val="dk1"/>
                </a:solidFill>
              </a:rPr>
              <a:t>Now, as we wrap up our training, we will take time to reflect and consider next steps.</a:t>
            </a:r>
            <a:endParaRPr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edf3ecb708_0_2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g2edf3ecb708_0_26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5 min</a:t>
            </a:r>
            <a:endParaRPr sz="1200"/>
          </a:p>
          <a:p>
            <a:pPr marL="0" lvl="0" indent="0" algn="l" rtl="0">
              <a:lnSpc>
                <a:spcPct val="100000"/>
              </a:lnSpc>
              <a:spcBef>
                <a:spcPts val="0"/>
              </a:spcBef>
              <a:spcAft>
                <a:spcPts val="0"/>
              </a:spcAft>
              <a:buSzPts val="1100"/>
              <a:buNone/>
            </a:pPr>
            <a:endParaRPr sz="1200" b="1"/>
          </a:p>
          <a:p>
            <a:pPr marL="0" lvl="0" indent="0" algn="l" rtl="0">
              <a:lnSpc>
                <a:spcPct val="100000"/>
              </a:lnSpc>
              <a:spcBef>
                <a:spcPts val="0"/>
              </a:spcBef>
              <a:spcAft>
                <a:spcPts val="0"/>
              </a:spcAft>
              <a:buSzPts val="1100"/>
              <a:buNone/>
            </a:pPr>
            <a:r>
              <a:rPr lang="en" sz="1200" b="1"/>
              <a:t>3 min</a:t>
            </a:r>
            <a:endParaRPr sz="1200" b="1"/>
          </a:p>
          <a:p>
            <a:pPr marL="0" lvl="0" indent="0" algn="l" rtl="0">
              <a:lnSpc>
                <a:spcPct val="100000"/>
              </a:lnSpc>
              <a:spcBef>
                <a:spcPts val="0"/>
              </a:spcBef>
              <a:spcAft>
                <a:spcPts val="0"/>
              </a:spcAft>
              <a:buSzPts val="1100"/>
              <a:buNone/>
            </a:pPr>
            <a:r>
              <a:rPr lang="en" sz="1200"/>
              <a:t>Say: </a:t>
            </a:r>
            <a:r>
              <a:rPr lang="en" sz="1200" i="1"/>
              <a:t>We saw this slide at the beginning of our training and were introduced at that time to the mindset shift that we all need to embrace as we transition to LEADS. Now that we’ve deepened our understanding of the new Educator Evaluation System, let’s revisit the growth mindset. </a:t>
            </a:r>
            <a:r>
              <a:rPr lang="en" sz="1200" b="1" i="1"/>
              <a:t>How does the Louisiana Educator Evaluation System support a growth mindset? </a:t>
            </a:r>
            <a:r>
              <a:rPr lang="en" sz="1200" i="1"/>
              <a:t>Think for a minute. </a:t>
            </a:r>
            <a:r>
              <a:rPr lang="en" sz="1200"/>
              <a:t>(Presenter allows 30 seconds of think time.) </a:t>
            </a:r>
            <a:r>
              <a:rPr lang="en" sz="1200" i="1"/>
              <a:t>Turn to your shoulder partner and discuss. </a:t>
            </a:r>
            <a:r>
              <a:rPr lang="en" sz="1200"/>
              <a:t>(Presenter allows 2 minutes for partner talk.)</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79abfe882b_0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g279abfe882b_0_10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t>2 min </a:t>
            </a:r>
            <a:endParaRPr sz="1200"/>
          </a:p>
          <a:p>
            <a:pPr marL="0" lvl="0" indent="0" algn="l" rtl="0">
              <a:lnSpc>
                <a:spcPct val="100000"/>
              </a:lnSpc>
              <a:spcBef>
                <a:spcPts val="0"/>
              </a:spcBef>
              <a:spcAft>
                <a:spcPts val="0"/>
              </a:spcAft>
              <a:buSzPts val="1400"/>
              <a:buNone/>
            </a:pPr>
            <a:r>
              <a:rPr lang="en" sz="1200"/>
              <a:t>Presenter Note: The presenter should have teachers write their responses on a sticky note and collect responses for the Instructional Leadership Team (ILT) to review.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Say: </a:t>
            </a:r>
            <a:r>
              <a:rPr lang="en" sz="1200" i="1"/>
              <a:t>It’s important for us to reflect on what we’ve learned today and how it will impact our teaching and our students. Take a sticky note and record your reflections to the following 2 questions:</a:t>
            </a:r>
            <a:endParaRPr sz="1200" i="1"/>
          </a:p>
          <a:p>
            <a:pPr marL="457200" lvl="0" indent="-304800" algn="l" rtl="0">
              <a:lnSpc>
                <a:spcPct val="100000"/>
              </a:lnSpc>
              <a:spcBef>
                <a:spcPts val="0"/>
              </a:spcBef>
              <a:spcAft>
                <a:spcPts val="0"/>
              </a:spcAft>
              <a:buSzPts val="1200"/>
              <a:buChar char="●"/>
            </a:pPr>
            <a:r>
              <a:rPr lang="en" sz="1200" i="1"/>
              <a:t>How will the Louisiana Educator Rubric and Evaluation System support student growth in your classroom?   </a:t>
            </a:r>
            <a:endParaRPr sz="1200" i="1"/>
          </a:p>
          <a:p>
            <a:pPr marL="457200" lvl="0" indent="-304800" algn="l" rtl="0">
              <a:lnSpc>
                <a:spcPct val="100000"/>
              </a:lnSpc>
              <a:spcBef>
                <a:spcPts val="0"/>
              </a:spcBef>
              <a:spcAft>
                <a:spcPts val="0"/>
              </a:spcAft>
              <a:buSzPts val="1200"/>
              <a:buChar char="●"/>
            </a:pPr>
            <a:r>
              <a:rPr lang="en" sz="1200" i="1"/>
              <a:t>One thing I plan to do to grow as a teacher is…</a:t>
            </a:r>
            <a:endParaRPr sz="1200" i="1"/>
          </a:p>
          <a:p>
            <a:pPr marL="0" lvl="0" indent="0" algn="l" rtl="0">
              <a:lnSpc>
                <a:spcPct val="100000"/>
              </a:lnSpc>
              <a:spcBef>
                <a:spcPts val="0"/>
              </a:spcBef>
              <a:spcAft>
                <a:spcPts val="0"/>
              </a:spcAft>
              <a:buSzPts val="1400"/>
              <a:buNone/>
            </a:pPr>
            <a:endParaRPr sz="1200" i="1"/>
          </a:p>
          <a:p>
            <a:pPr marL="0" lvl="0" indent="0" algn="l" rtl="0">
              <a:lnSpc>
                <a:spcPct val="100000"/>
              </a:lnSpc>
              <a:spcBef>
                <a:spcPts val="0"/>
              </a:spcBef>
              <a:spcAft>
                <a:spcPts val="0"/>
              </a:spcAft>
              <a:buSzPts val="1400"/>
              <a:buNone/>
            </a:pPr>
            <a:r>
              <a:rPr lang="en" sz="1200"/>
              <a:t>Say: </a:t>
            </a:r>
            <a:r>
              <a:rPr lang="en" sz="1200" i="1"/>
              <a:t>Please leave your sticky notes on the table. Thank you for your engagement and your ownership of learning demonstrated today!</a:t>
            </a:r>
            <a:endParaRPr sz="1200" i="1"/>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edf3ecb708_0_3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g2edf3ecb708_0_3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edf3ecb708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2edf3ecb708_0_10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1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b="1" i="1">
                <a:solidFill>
                  <a:schemeClr val="dk1"/>
                </a:solidFill>
              </a:rPr>
              <a:t>Effective </a:t>
            </a:r>
            <a:r>
              <a:rPr lang="en" sz="1200" i="1">
                <a:solidFill>
                  <a:schemeClr val="dk1"/>
                </a:solidFill>
              </a:rPr>
              <a:t>teaching and learning is clearly defined by the Louisiana Educator Rubric, and we all come into this new evaluation system already equipped with knowledge of what good teaching looks and sounds like. </a:t>
            </a:r>
            <a:r>
              <a:rPr lang="en" sz="1200" i="1"/>
              <a:t>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Transition: </a:t>
            </a:r>
            <a:r>
              <a:rPr lang="en" sz="1200" i="1"/>
              <a:t>So, let’s reflect on how we envision effective teaching and learning in classrooms. </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edf3ecb708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2edf3ecb708_0_1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r>
              <a:rPr lang="en" sz="1200"/>
              <a:t>Presenter will ask teachers to reflect on the questions at the top of the slide (why this question? Why this way?). Allow teachers to share their responses to the question: </a:t>
            </a:r>
            <a:r>
              <a:rPr lang="en" sz="1200" i="1"/>
              <a:t>When you walk out of a lesson that was effective, what did it look and sound like?</a:t>
            </a:r>
            <a:endParaRPr sz="1200" i="1"/>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Presenter will call on a few participants to share their responses to “why this question” and “why this way” </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Possible responses: </a:t>
            </a:r>
            <a:endParaRPr sz="1200"/>
          </a:p>
          <a:p>
            <a:pPr marL="457200" lvl="0" indent="-304800" algn="l" rtl="0">
              <a:lnSpc>
                <a:spcPct val="100000"/>
              </a:lnSpc>
              <a:spcBef>
                <a:spcPts val="0"/>
              </a:spcBef>
              <a:spcAft>
                <a:spcPts val="0"/>
              </a:spcAft>
              <a:buSzPts val="1200"/>
              <a:buChar char="●"/>
            </a:pPr>
            <a:r>
              <a:rPr lang="en" sz="1200"/>
              <a:t>We needed to have some ownership in the learning today</a:t>
            </a:r>
            <a:endParaRPr sz="1200"/>
          </a:p>
          <a:p>
            <a:pPr marL="457200" lvl="0" indent="-304800" algn="l" rtl="0">
              <a:lnSpc>
                <a:spcPct val="100000"/>
              </a:lnSpc>
              <a:spcBef>
                <a:spcPts val="0"/>
              </a:spcBef>
              <a:spcAft>
                <a:spcPts val="0"/>
              </a:spcAft>
              <a:buSzPts val="1200"/>
              <a:buChar char="●"/>
            </a:pPr>
            <a:r>
              <a:rPr lang="en" sz="1200"/>
              <a:t>It is important to consider what background knowledge and understanding everyone in the room has collectively (what common language about rock solid teaching and learning do we already have as a collective group of educators/as a school)</a:t>
            </a:r>
            <a:endParaRPr sz="1200"/>
          </a:p>
          <a:p>
            <a:pPr marL="457200" lvl="0" indent="-304800" algn="l" rtl="0">
              <a:lnSpc>
                <a:spcPct val="100000"/>
              </a:lnSpc>
              <a:spcBef>
                <a:spcPts val="0"/>
              </a:spcBef>
              <a:spcAft>
                <a:spcPts val="0"/>
              </a:spcAft>
              <a:buSzPts val="1200"/>
              <a:buChar char="●"/>
            </a:pPr>
            <a:r>
              <a:rPr lang="en" sz="1200"/>
              <a:t>So that we can all agree on some of the common elements of rock solid teaching and learning</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Transition: </a:t>
            </a:r>
            <a:r>
              <a:rPr lang="en" sz="1200" i="1"/>
              <a:t>Great responses! Please also keep in mind, this activity was important because to set up today’s learning because we come into this learning already equipped with knowledge of instructional best practices…and many of these practices that you all generated are on the Louisiana Educator Rubric. You’ll have multiple opportunities throughout the rubric deep dives today to revisit your placemat consensus maps and make those connections. Now, let’s take a moment to see what research says are important elements of effective teaching and learning</a:t>
            </a:r>
            <a:r>
              <a:rPr lang="en" sz="1200"/>
              <a:t>……</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edf3ecb708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edf3ecb708_0_1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3 min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Take a moment to read over the elements of an effective lesson according to research and think about the things we just listed on our collective chart………(</a:t>
            </a:r>
            <a:r>
              <a:rPr lang="en" sz="1200"/>
              <a:t>give participants a minute to review)</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Say: </a:t>
            </a:r>
            <a:r>
              <a:rPr lang="en" sz="1200" i="1"/>
              <a:t>What is the teacher’s role in achieving this vision of an effective lesson? </a:t>
            </a:r>
            <a:r>
              <a:rPr lang="en" sz="1200"/>
              <a:t>(“Think about it” question. Presenter will not field responses to the question.)</a:t>
            </a:r>
            <a:endParaRPr sz="1200"/>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a:t>Say</a:t>
            </a:r>
            <a:r>
              <a:rPr lang="en" sz="1200" i="1"/>
              <a:t>: If we want classroom instruction to be </a:t>
            </a:r>
            <a:r>
              <a:rPr lang="en" sz="1200" b="1" i="1"/>
              <a:t>effective</a:t>
            </a:r>
            <a:r>
              <a:rPr lang="en" sz="1200" i="1"/>
              <a:t>, things don’t happen by chance. They’re not “happy accidents”. The teacher plays a critical role in intentionally planning to provide opportunities for students to take ownership of their learning, structuring instructional time and the classroom environment and leveraging the high-quality instructional materials to support student learning, and teaching students, through modeling, instructional supports and strategies, questioning and feedback.</a:t>
            </a:r>
            <a:endParaRPr sz="1200"/>
          </a:p>
          <a:p>
            <a:pPr marL="0" lvl="0" indent="0" algn="l" rtl="0">
              <a:lnSpc>
                <a:spcPct val="100000"/>
              </a:lnSpc>
              <a:spcBef>
                <a:spcPts val="0"/>
              </a:spcBef>
              <a:spcAft>
                <a:spcPts val="0"/>
              </a:spcAft>
              <a:buSzPts val="1100"/>
              <a:buNone/>
            </a:pPr>
            <a:endParaRPr sz="1200" i="1"/>
          </a:p>
          <a:p>
            <a:pPr marL="0" lvl="0" indent="0" algn="l" rtl="0">
              <a:lnSpc>
                <a:spcPct val="100000"/>
              </a:lnSpc>
              <a:spcBef>
                <a:spcPts val="0"/>
              </a:spcBef>
              <a:spcAft>
                <a:spcPts val="0"/>
              </a:spcAft>
              <a:buSzPts val="1100"/>
              <a:buNone/>
            </a:pPr>
            <a:r>
              <a:rPr lang="en" sz="1200"/>
              <a:t>Transition: </a:t>
            </a:r>
            <a:r>
              <a:rPr lang="en" sz="1200" i="1"/>
              <a:t>In order to make these shifts and ensure effective teaching and learning, we need to have an understanding of the progression of learning</a:t>
            </a:r>
            <a:r>
              <a:rPr lang="en" sz="1200"/>
              <a:t>…..</a:t>
            </a:r>
            <a:endParaRPr sz="12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edf3ecb708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2edf3ecb708_0_1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2 min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Presenter Note: Connection to Presenting Instructional Content indicator and Descriptor #1: </a:t>
            </a:r>
            <a:r>
              <a:rPr lang="en" sz="1200" b="1">
                <a:solidFill>
                  <a:schemeClr val="dk1"/>
                </a:solidFill>
              </a:rPr>
              <a:t>visuals that</a:t>
            </a:r>
            <a:r>
              <a:rPr lang="en" sz="1200">
                <a:solidFill>
                  <a:schemeClr val="dk1"/>
                </a:solidFill>
              </a:rPr>
              <a:t> establish the purpose of the</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lesson, preview the organization of the lesson, and </a:t>
            </a:r>
            <a:r>
              <a:rPr lang="en" sz="1200" b="1">
                <a:solidFill>
                  <a:schemeClr val="dk1"/>
                </a:solidFill>
              </a:rPr>
              <a:t>include internal summaries of the lesson</a:t>
            </a:r>
            <a:endParaRPr sz="12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Before we move on, let’s take a moment for an internal summary. Looking back at our agenda </a:t>
            </a:r>
            <a:r>
              <a:rPr lang="en" sz="1200">
                <a:solidFill>
                  <a:schemeClr val="dk1"/>
                </a:solidFill>
              </a:rPr>
              <a:t>(chart posted in room)</a:t>
            </a:r>
            <a:r>
              <a:rPr lang="en" sz="1200" i="1">
                <a:solidFill>
                  <a:schemeClr val="dk1"/>
                </a:solidFill>
              </a:rPr>
              <a:t>, we have identified elements of an effective lesson and noted why it was important we do that first in this training. We’ve also noted the importance of the student progression of learning that is embedded across the Louisiana Educator Rubric. Now, we will move into the overview of the structure of the rubric and then our rubric deep dives.</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Say: </a:t>
            </a:r>
            <a:r>
              <a:rPr lang="en" sz="1200" i="1">
                <a:solidFill>
                  <a:schemeClr val="dk1"/>
                </a:solidFill>
              </a:rPr>
              <a:t>I just provide you with an internal summary of what we’ve done and learned so far. It is important to note that throughout this training, I will model some of the instructional best practices that are part of the LER, so you can actually experience the rubric through the lens of a learner in this training. This is essentially our classroom today. When I model a practice, I will “step out the learning” and make an intentional connection to the rubric for you. </a:t>
            </a:r>
            <a:endParaRPr sz="12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ldoecommunications@la.gov"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411"/>
          </a:srgbClr>
        </a:solidFill>
        <a:effectLst/>
      </p:bgPr>
    </p:bg>
    <p:spTree>
      <p:nvGrpSpPr>
        <p:cNvPr id="1" name="Shape 9"/>
        <p:cNvGrpSpPr/>
        <p:nvPr/>
      </p:nvGrpSpPr>
      <p:grpSpPr>
        <a:xfrm>
          <a:off x="0" y="0"/>
          <a:ext cx="0" cy="0"/>
          <a:chOff x="0" y="0"/>
          <a:chExt cx="0" cy="0"/>
        </a:xfrm>
      </p:grpSpPr>
      <p:pic>
        <p:nvPicPr>
          <p:cNvPr id="10" name="Google Shape;10;g2edf3ecb708_0_348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1" name="Google Shape;11;g2edf3ecb708_0_3488"/>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2" name="Google Shape;12;g2edf3ecb708_0_3488"/>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g2edf3ecb708_0_348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g2edf3ecb708_0_3488"/>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 Teal 1">
  <p:cSld name="TITLE_1_1">
    <p:bg>
      <p:bgPr>
        <a:solidFill>
          <a:srgbClr val="017F92">
            <a:alpha val="9411"/>
          </a:srgbClr>
        </a:solidFill>
        <a:effectLst/>
      </p:bgPr>
    </p:bg>
    <p:spTree>
      <p:nvGrpSpPr>
        <p:cNvPr id="1" name="Shape 69"/>
        <p:cNvGrpSpPr/>
        <p:nvPr/>
      </p:nvGrpSpPr>
      <p:grpSpPr>
        <a:xfrm>
          <a:off x="0" y="0"/>
          <a:ext cx="0" cy="0"/>
          <a:chOff x="0" y="0"/>
          <a:chExt cx="0" cy="0"/>
        </a:xfrm>
      </p:grpSpPr>
      <p:pic>
        <p:nvPicPr>
          <p:cNvPr id="70" name="Google Shape;70;g2edf3ecb708_0_349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71" name="Google Shape;71;g2edf3ecb708_0_349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2" name="Google Shape;72;g2edf3ecb708_0_349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g2edf3ecb708_0_349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bg>
      <p:bgPr>
        <a:solidFill>
          <a:srgbClr val="C44B27">
            <a:alpha val="9411"/>
          </a:srgbClr>
        </a:solidFill>
        <a:effectLst/>
      </p:bgPr>
    </p:bg>
    <p:spTree>
      <p:nvGrpSpPr>
        <p:cNvPr id="1" name="Shape 74"/>
        <p:cNvGrpSpPr/>
        <p:nvPr/>
      </p:nvGrpSpPr>
      <p:grpSpPr>
        <a:xfrm>
          <a:off x="0" y="0"/>
          <a:ext cx="0" cy="0"/>
          <a:chOff x="0" y="0"/>
          <a:chExt cx="0" cy="0"/>
        </a:xfrm>
      </p:grpSpPr>
      <p:pic>
        <p:nvPicPr>
          <p:cNvPr id="75" name="Google Shape;75;g2edf3ecb708_0_3499"/>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76" name="Google Shape;76;g2edf3ecb708_0_349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g2edf3ecb708_0_349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8" name="Google Shape;78;g2edf3ecb708_0_3499"/>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83"/>
        <p:cNvGrpSpPr/>
        <p:nvPr/>
      </p:nvGrpSpPr>
      <p:grpSpPr>
        <a:xfrm>
          <a:off x="0" y="0"/>
          <a:ext cx="0" cy="0"/>
          <a:chOff x="0" y="0"/>
          <a:chExt cx="0" cy="0"/>
        </a:xfrm>
      </p:grpSpPr>
      <p:sp>
        <p:nvSpPr>
          <p:cNvPr id="84" name="Google Shape;84;g2edf3ecb708_0_274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g2edf3ecb708_0_2746"/>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86" name="Google Shape;86;g2edf3ecb708_0_2746"/>
          <p:cNvPicPr preferRelativeResize="0"/>
          <p:nvPr/>
        </p:nvPicPr>
        <p:blipFill rotWithShape="1">
          <a:blip r:embed="rId2">
            <a:alphaModFix/>
          </a:blip>
          <a:srcRect l="-16599" t="-8123" r="16600" b="34932"/>
          <a:stretch/>
        </p:blipFill>
        <p:spPr>
          <a:xfrm>
            <a:off x="0" y="4190873"/>
            <a:ext cx="9144001" cy="952625"/>
          </a:xfrm>
          <a:prstGeom prst="rect">
            <a:avLst/>
          </a:prstGeom>
          <a:noFill/>
          <a:ln>
            <a:noFill/>
          </a:ln>
        </p:spPr>
      </p:pic>
      <p:pic>
        <p:nvPicPr>
          <p:cNvPr id="87" name="Google Shape;87;g2edf3ecb708_0_2746"/>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88" name="Google Shape;88;g2edf3ecb708_0_274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89"/>
        <p:cNvGrpSpPr/>
        <p:nvPr/>
      </p:nvGrpSpPr>
      <p:grpSpPr>
        <a:xfrm>
          <a:off x="0" y="0"/>
          <a:ext cx="0" cy="0"/>
          <a:chOff x="0" y="0"/>
          <a:chExt cx="0" cy="0"/>
        </a:xfrm>
      </p:grpSpPr>
      <p:sp>
        <p:nvSpPr>
          <p:cNvPr id="90" name="Google Shape;90;g2edf3ecb708_0_272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g2edf3ecb708_0_2722"/>
          <p:cNvSpPr txBox="1">
            <a:spLocks noGrp="1"/>
          </p:cNvSpPr>
          <p:nvPr>
            <p:ph type="body" idx="1"/>
          </p:nvPr>
        </p:nvSpPr>
        <p:spPr>
          <a:xfrm>
            <a:off x="311700" y="848075"/>
            <a:ext cx="8520600" cy="3482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92" name="Google Shape;92;g2edf3ecb708_0_2722"/>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93" name="Google Shape;93;g2edf3ecb708_0_2722"/>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4" name="Google Shape;94;g2edf3ecb708_0_2722"/>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95" name="Google Shape;95;g2edf3ecb708_0_2722"/>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96" name="Google Shape;96;g2edf3ecb708_0_272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97"/>
        <p:cNvGrpSpPr/>
        <p:nvPr/>
      </p:nvGrpSpPr>
      <p:grpSpPr>
        <a:xfrm>
          <a:off x="0" y="0"/>
          <a:ext cx="0" cy="0"/>
          <a:chOff x="0" y="0"/>
          <a:chExt cx="0" cy="0"/>
        </a:xfrm>
      </p:grpSpPr>
      <p:pic>
        <p:nvPicPr>
          <p:cNvPr id="98" name="Google Shape;98;g2edf3ecb708_0_2700"/>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99" name="Google Shape;99;g2edf3ecb708_0_2700"/>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0" name="Google Shape;100;g2edf3ecb708_0_2700"/>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1" name="Google Shape;101;g2edf3ecb708_0_2700"/>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2" name="Google Shape;102;g2edf3ecb708_0_270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803"/>
          </a:srgbClr>
        </a:solidFill>
        <a:effectLst/>
      </p:bgPr>
    </p:bg>
    <p:spTree>
      <p:nvGrpSpPr>
        <p:cNvPr id="1" name="Shape 103"/>
        <p:cNvGrpSpPr/>
        <p:nvPr/>
      </p:nvGrpSpPr>
      <p:grpSpPr>
        <a:xfrm>
          <a:off x="0" y="0"/>
          <a:ext cx="0" cy="0"/>
          <a:chOff x="0" y="0"/>
          <a:chExt cx="0" cy="0"/>
        </a:xfrm>
      </p:grpSpPr>
      <p:pic>
        <p:nvPicPr>
          <p:cNvPr id="104" name="Google Shape;104;g2edf3ecb708_0_270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5" name="Google Shape;105;g2edf3ecb708_0_2706"/>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6" name="Google Shape;106;g2edf3ecb708_0_270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7" name="Google Shape;107;g2edf3ecb708_0_270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g2edf3ecb708_0_2706"/>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803"/>
          </a:srgbClr>
        </a:solidFill>
        <a:effectLst/>
      </p:bgPr>
    </p:bg>
    <p:spTree>
      <p:nvGrpSpPr>
        <p:cNvPr id="1" name="Shape 109"/>
        <p:cNvGrpSpPr/>
        <p:nvPr/>
      </p:nvGrpSpPr>
      <p:grpSpPr>
        <a:xfrm>
          <a:off x="0" y="0"/>
          <a:ext cx="0" cy="0"/>
          <a:chOff x="0" y="0"/>
          <a:chExt cx="0" cy="0"/>
        </a:xfrm>
      </p:grpSpPr>
      <p:pic>
        <p:nvPicPr>
          <p:cNvPr id="110" name="Google Shape;110;g2edf3ecb708_0_2712"/>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11" name="Google Shape;111;g2edf3ecb708_0_271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g2edf3ecb708_0_271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3" name="Google Shape;113;g2edf3ecb708_0_2712"/>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803"/>
          </a:srgbClr>
        </a:solidFill>
        <a:effectLst/>
      </p:bgPr>
    </p:bg>
    <p:spTree>
      <p:nvGrpSpPr>
        <p:cNvPr id="1" name="Shape 114"/>
        <p:cNvGrpSpPr/>
        <p:nvPr/>
      </p:nvGrpSpPr>
      <p:grpSpPr>
        <a:xfrm>
          <a:off x="0" y="0"/>
          <a:ext cx="0" cy="0"/>
          <a:chOff x="0" y="0"/>
          <a:chExt cx="0" cy="0"/>
        </a:xfrm>
      </p:grpSpPr>
      <p:pic>
        <p:nvPicPr>
          <p:cNvPr id="115" name="Google Shape;115;g2edf3ecb708_0_271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16" name="Google Shape;116;g2edf3ecb708_0_271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7" name="Google Shape;117;g2edf3ecb708_0_271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g2edf3ecb708_0_2717"/>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119"/>
        <p:cNvGrpSpPr/>
        <p:nvPr/>
      </p:nvGrpSpPr>
      <p:grpSpPr>
        <a:xfrm>
          <a:off x="0" y="0"/>
          <a:ext cx="0" cy="0"/>
          <a:chOff x="0" y="0"/>
          <a:chExt cx="0" cy="0"/>
        </a:xfrm>
      </p:grpSpPr>
      <p:sp>
        <p:nvSpPr>
          <p:cNvPr id="120" name="Google Shape;120;g2edf3ecb708_0_273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g2edf3ecb708_0_2730"/>
          <p:cNvSpPr txBox="1">
            <a:spLocks noGrp="1"/>
          </p:cNvSpPr>
          <p:nvPr>
            <p:ph type="body" idx="1"/>
          </p:nvPr>
        </p:nvSpPr>
        <p:spPr>
          <a:xfrm>
            <a:off x="311700" y="848075"/>
            <a:ext cx="8520600" cy="3482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122" name="Google Shape;122;g2edf3ecb708_0_2730"/>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23" name="Google Shape;123;g2edf3ecb708_0_2730"/>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24" name="Google Shape;124;g2edf3ecb708_0_2730"/>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25" name="Google Shape;125;g2edf3ecb708_0_2730"/>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26" name="Google Shape;126;g2edf3ecb708_0_273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127"/>
        <p:cNvGrpSpPr/>
        <p:nvPr/>
      </p:nvGrpSpPr>
      <p:grpSpPr>
        <a:xfrm>
          <a:off x="0" y="0"/>
          <a:ext cx="0" cy="0"/>
          <a:chOff x="0" y="0"/>
          <a:chExt cx="0" cy="0"/>
        </a:xfrm>
      </p:grpSpPr>
      <p:sp>
        <p:nvSpPr>
          <p:cNvPr id="128" name="Google Shape;128;g2edf3ecb708_0_273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 name="Google Shape;129;g2edf3ecb708_0_2738"/>
          <p:cNvSpPr txBox="1">
            <a:spLocks noGrp="1"/>
          </p:cNvSpPr>
          <p:nvPr>
            <p:ph type="body" idx="1"/>
          </p:nvPr>
        </p:nvSpPr>
        <p:spPr>
          <a:xfrm>
            <a:off x="311700" y="848075"/>
            <a:ext cx="8520600" cy="3482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130" name="Google Shape;130;g2edf3ecb708_0_2738"/>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31" name="Google Shape;131;g2edf3ecb708_0_2738"/>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32" name="Google Shape;132;g2edf3ecb708_0_2738"/>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33" name="Google Shape;133;g2edf3ecb708_0_2738"/>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34" name="Google Shape;134;g2edf3ecb708_0_273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g2edf3ecb708_0_3455"/>
          <p:cNvSpPr>
            <a:spLocks noGrp="1"/>
          </p:cNvSpPr>
          <p:nvPr>
            <p:ph type="pic" idx="2"/>
          </p:nvPr>
        </p:nvSpPr>
        <p:spPr>
          <a:xfrm>
            <a:off x="5286900" y="285000"/>
            <a:ext cx="3607500" cy="3607500"/>
          </a:xfrm>
          <a:prstGeom prst="ellipse">
            <a:avLst/>
          </a:prstGeom>
          <a:noFill/>
          <a:ln>
            <a:noFill/>
          </a:ln>
        </p:spPr>
      </p:sp>
      <p:pic>
        <p:nvPicPr>
          <p:cNvPr id="17" name="Google Shape;17;g2edf3ecb708_0_3455"/>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18" name="Google Shape;18;g2edf3ecb708_0_345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9" name="Google Shape;19;g2edf3ecb708_0_345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0" name="Google Shape;20;g2edf3ecb708_0_345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1" name="Google Shape;21;g2edf3ecb708_0_3455"/>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g2edf3ecb708_0_3455"/>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g2edf3ecb708_0_34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135"/>
        <p:cNvGrpSpPr/>
        <p:nvPr/>
      </p:nvGrpSpPr>
      <p:grpSpPr>
        <a:xfrm>
          <a:off x="0" y="0"/>
          <a:ext cx="0" cy="0"/>
          <a:chOff x="0" y="0"/>
          <a:chExt cx="0" cy="0"/>
        </a:xfrm>
      </p:grpSpPr>
      <p:sp>
        <p:nvSpPr>
          <p:cNvPr id="136" name="Google Shape;136;g2edf3ecb708_0_275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g2edf3ecb708_0_2752"/>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138" name="Google Shape;138;g2edf3ecb708_0_2752"/>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139" name="Google Shape;139;g2edf3ecb708_0_2752"/>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140" name="Google Shape;140;g2edf3ecb708_0_275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141"/>
        <p:cNvGrpSpPr/>
        <p:nvPr/>
      </p:nvGrpSpPr>
      <p:grpSpPr>
        <a:xfrm>
          <a:off x="0" y="0"/>
          <a:ext cx="0" cy="0"/>
          <a:chOff x="0" y="0"/>
          <a:chExt cx="0" cy="0"/>
        </a:xfrm>
      </p:grpSpPr>
      <p:sp>
        <p:nvSpPr>
          <p:cNvPr id="142" name="Google Shape;142;g2edf3ecb708_0_275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 name="Google Shape;143;g2edf3ecb708_0_2758"/>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144" name="Google Shape;144;g2edf3ecb708_0_2758"/>
          <p:cNvPicPr preferRelativeResize="0"/>
          <p:nvPr/>
        </p:nvPicPr>
        <p:blipFill rotWithShape="1">
          <a:blip r:embed="rId2">
            <a:alphaModFix/>
          </a:blip>
          <a:srcRect l="-16599" t="-10125" r="16600" b="36805"/>
          <a:stretch/>
        </p:blipFill>
        <p:spPr>
          <a:xfrm>
            <a:off x="0" y="4190873"/>
            <a:ext cx="9144003" cy="952625"/>
          </a:xfrm>
          <a:prstGeom prst="rect">
            <a:avLst/>
          </a:prstGeom>
          <a:noFill/>
          <a:ln>
            <a:noFill/>
          </a:ln>
        </p:spPr>
      </p:pic>
      <p:pic>
        <p:nvPicPr>
          <p:cNvPr id="145" name="Google Shape;145;g2edf3ecb708_0_2758"/>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146" name="Google Shape;146;g2edf3ecb708_0_275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147"/>
        <p:cNvGrpSpPr/>
        <p:nvPr/>
      </p:nvGrpSpPr>
      <p:grpSpPr>
        <a:xfrm>
          <a:off x="0" y="0"/>
          <a:ext cx="0" cy="0"/>
          <a:chOff x="0" y="0"/>
          <a:chExt cx="0" cy="0"/>
        </a:xfrm>
      </p:grpSpPr>
      <p:pic>
        <p:nvPicPr>
          <p:cNvPr id="148" name="Google Shape;148;g2edf3ecb708_0_276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149" name="Google Shape;149;g2edf3ecb708_0_276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50" name="Google Shape;150;g2edf3ecb708_0_276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g2edf3ecb708_0_2764"/>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1000"/>
              </a:spcBef>
              <a:spcAft>
                <a:spcPts val="0"/>
              </a:spcAft>
              <a:buClr>
                <a:schemeClr val="accent3"/>
              </a:buClr>
              <a:buSzPts val="1400"/>
              <a:buFont typeface="Public Sans Medium"/>
              <a:buChar char="●"/>
            </a:pPr>
            <a:r>
              <a:rPr lang="en" sz="1400" b="0" i="0" u="none" strike="noStrike" cap="none">
                <a:solidFill>
                  <a:schemeClr val="dk2"/>
                </a:solidFill>
                <a:latin typeface="Public Sans Medium"/>
                <a:ea typeface="Public Sans Medium"/>
                <a:cs typeface="Public Sans Medium"/>
                <a:sym typeface="Public Sans Medium"/>
              </a:rPr>
              <a:t>Please make sure your phone or computer is muted to minimize background noise. </a:t>
            </a:r>
            <a:endParaRPr sz="1400" b="0" i="0" u="none" strike="noStrike" cap="none">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b="0" i="0" u="none" strike="noStrike" cap="none">
                <a:solidFill>
                  <a:schemeClr val="dk2"/>
                </a:solidFill>
                <a:latin typeface="Public Sans Medium"/>
                <a:ea typeface="Public Sans Medium"/>
                <a:cs typeface="Public Sans Medium"/>
                <a:sym typeface="Public Sans Medium"/>
              </a:rPr>
              <a:t>To do this, hover over the bottom left-hand side of your screen and click “Mute.”</a:t>
            </a:r>
            <a:endParaRPr sz="1200" b="0" i="0" u="none" strike="noStrike" cap="none">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sz="1400" b="0" i="0" u="none" strike="noStrike" cap="none">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sz="1400" b="0" i="0" u="none" strike="noStrike" cap="none">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b="0" i="0" u="none" strike="noStrike" cap="none">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b="0" i="0" u="none" strike="noStrike" cap="none">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sz="1400" b="0" i="0" u="none" strike="noStrike" cap="none">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sz="1400" b="0" i="0" u="none" strike="noStrike" cap="none">
              <a:solidFill>
                <a:schemeClr val="dk2"/>
              </a:solidFill>
              <a:latin typeface="Public Sans Medium"/>
              <a:ea typeface="Public Sans Medium"/>
              <a:cs typeface="Public Sans Medium"/>
              <a:sym typeface="Public Sans Medium"/>
            </a:endParaRPr>
          </a:p>
        </p:txBody>
      </p:sp>
      <p:pic>
        <p:nvPicPr>
          <p:cNvPr id="152" name="Google Shape;152;g2edf3ecb708_0_2764"/>
          <p:cNvPicPr preferRelativeResize="0"/>
          <p:nvPr/>
        </p:nvPicPr>
        <p:blipFill rotWithShape="1">
          <a:blip r:embed="rId4">
            <a:alphaModFix/>
          </a:blip>
          <a:srcRect/>
          <a:stretch/>
        </p:blipFill>
        <p:spPr>
          <a:xfrm>
            <a:off x="436225" y="1224100"/>
            <a:ext cx="612550" cy="449208"/>
          </a:xfrm>
          <a:prstGeom prst="rect">
            <a:avLst/>
          </a:prstGeom>
          <a:noFill/>
          <a:ln>
            <a:noFill/>
          </a:ln>
        </p:spPr>
      </p:pic>
      <p:pic>
        <p:nvPicPr>
          <p:cNvPr id="153" name="Google Shape;153;g2edf3ecb708_0_2764"/>
          <p:cNvPicPr preferRelativeResize="0"/>
          <p:nvPr/>
        </p:nvPicPr>
        <p:blipFill rotWithShape="1">
          <a:blip r:embed="rId5">
            <a:alphaModFix/>
          </a:blip>
          <a:srcRect/>
          <a:stretch/>
        </p:blipFill>
        <p:spPr>
          <a:xfrm>
            <a:off x="436175" y="2152063"/>
            <a:ext cx="612648" cy="448056"/>
          </a:xfrm>
          <a:prstGeom prst="rect">
            <a:avLst/>
          </a:prstGeom>
          <a:noFill/>
          <a:ln>
            <a:noFill/>
          </a:ln>
        </p:spPr>
      </p:pic>
      <p:pic>
        <p:nvPicPr>
          <p:cNvPr id="154" name="Google Shape;154;g2edf3ecb708_0_2764"/>
          <p:cNvPicPr preferRelativeResize="0"/>
          <p:nvPr/>
        </p:nvPicPr>
        <p:blipFill rotWithShape="1">
          <a:blip r:embed="rId6">
            <a:alphaModFix/>
          </a:blip>
          <a:srcRect/>
          <a:stretch/>
        </p:blipFill>
        <p:spPr>
          <a:xfrm>
            <a:off x="436175" y="3233832"/>
            <a:ext cx="612648" cy="448056"/>
          </a:xfrm>
          <a:prstGeom prst="rect">
            <a:avLst/>
          </a:prstGeom>
          <a:noFill/>
          <a:ln>
            <a:noFill/>
          </a:ln>
        </p:spPr>
      </p:pic>
      <p:sp>
        <p:nvSpPr>
          <p:cNvPr id="155" name="Google Shape;155;g2edf3ecb708_0_2764"/>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sz="1400" b="0" i="0" u="sng" strike="noStrike" cap="none">
                <a:solidFill>
                  <a:schemeClr val="lt1"/>
                </a:solidFill>
                <a:latin typeface="Source Sans 3 Medium"/>
                <a:ea typeface="Source Sans 3 Medium"/>
                <a:cs typeface="Source Sans 3 Medium"/>
                <a:sym typeface="Source Sans 3 Medium"/>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 sz="1400" b="0" i="0" u="none" strike="noStrike" cap="none">
                <a:solidFill>
                  <a:schemeClr val="lt1"/>
                </a:solidFill>
                <a:latin typeface="Source Sans 3 Medium"/>
                <a:ea typeface="Source Sans 3 Medium"/>
                <a:cs typeface="Source Sans 3 Medium"/>
                <a:sym typeface="Source Sans 3 Medium"/>
              </a:rPr>
              <a:t>. </a:t>
            </a:r>
            <a:endParaRPr sz="1400" b="0" i="0" u="none" strike="noStrike" cap="none">
              <a:solidFill>
                <a:schemeClr val="lt1"/>
              </a:solidFill>
              <a:latin typeface="Source Sans 3 Medium"/>
              <a:ea typeface="Source Sans 3 Medium"/>
              <a:cs typeface="Source Sans 3 Medium"/>
              <a:sym typeface="Source Sans 3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g2edf3ecb708_0_2764"/>
          <p:cNvSpPr txBox="1">
            <a:spLocks noGrp="1"/>
          </p:cNvSpPr>
          <p:nvPr>
            <p:ph type="sldNum" idx="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g2edf3ecb708_0_2764"/>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i="0" u="none" strike="noStrike" cap="none">
                <a:solidFill>
                  <a:srgbClr val="3B1A53"/>
                </a:solidFill>
                <a:latin typeface="Public Sans"/>
                <a:ea typeface="Public Sans"/>
                <a:cs typeface="Public Sans"/>
                <a:sym typeface="Public Sans"/>
              </a:rPr>
              <a:t>Zoom Meeting Preparation</a:t>
            </a:r>
            <a:endParaRPr sz="2800" b="1" i="0" u="none" strike="noStrike" cap="none">
              <a:solidFill>
                <a:srgbClr val="3B1A53"/>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158"/>
        <p:cNvGrpSpPr/>
        <p:nvPr/>
      </p:nvGrpSpPr>
      <p:grpSpPr>
        <a:xfrm>
          <a:off x="0" y="0"/>
          <a:ext cx="0" cy="0"/>
          <a:chOff x="0" y="0"/>
          <a:chExt cx="0" cy="0"/>
        </a:xfrm>
      </p:grpSpPr>
      <p:pic>
        <p:nvPicPr>
          <p:cNvPr id="159" name="Google Shape;159;g2edf3ecb708_0_2775"/>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160" name="Google Shape;160;g2edf3ecb708_0_277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61" name="Google Shape;161;g2edf3ecb708_0_277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2" name="Google Shape;162;g2edf3ecb708_0_277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63" name="Google Shape;163;g2edf3ecb708_0_2775"/>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164" name="Google Shape;164;g2edf3ecb708_0_277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165"/>
        <p:cNvGrpSpPr/>
        <p:nvPr/>
      </p:nvGrpSpPr>
      <p:grpSpPr>
        <a:xfrm>
          <a:off x="0" y="0"/>
          <a:ext cx="0" cy="0"/>
          <a:chOff x="0" y="0"/>
          <a:chExt cx="0" cy="0"/>
        </a:xfrm>
      </p:grpSpPr>
      <p:pic>
        <p:nvPicPr>
          <p:cNvPr id="166" name="Google Shape;166;g2edf3ecb708_0_2782"/>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pic>
        <p:nvPicPr>
          <p:cNvPr id="167" name="Google Shape;167;g2edf3ecb708_0_2782"/>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68" name="Google Shape;168;g2edf3ecb708_0_278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g2edf3ecb708_0_2782"/>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70" name="Google Shape;170;g2edf3ecb708_0_2782"/>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171" name="Google Shape;171;g2edf3ecb708_0_278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172"/>
        <p:cNvGrpSpPr/>
        <p:nvPr/>
      </p:nvGrpSpPr>
      <p:grpSpPr>
        <a:xfrm>
          <a:off x="0" y="0"/>
          <a:ext cx="0" cy="0"/>
          <a:chOff x="0" y="0"/>
          <a:chExt cx="0" cy="0"/>
        </a:xfrm>
      </p:grpSpPr>
      <p:pic>
        <p:nvPicPr>
          <p:cNvPr id="173" name="Google Shape;173;g2edf3ecb708_0_2789"/>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pic>
        <p:nvPicPr>
          <p:cNvPr id="174" name="Google Shape;174;g2edf3ecb708_0_2789"/>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75" name="Google Shape;175;g2edf3ecb708_0_2789"/>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6" name="Google Shape;176;g2edf3ecb708_0_2789"/>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77" name="Google Shape;177;g2edf3ecb708_0_2789"/>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178" name="Google Shape;178;g2edf3ecb708_0_278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179"/>
        <p:cNvGrpSpPr/>
        <p:nvPr/>
      </p:nvGrpSpPr>
      <p:grpSpPr>
        <a:xfrm>
          <a:off x="0" y="0"/>
          <a:ext cx="0" cy="0"/>
          <a:chOff x="0" y="0"/>
          <a:chExt cx="0" cy="0"/>
        </a:xfrm>
      </p:grpSpPr>
      <p:sp>
        <p:nvSpPr>
          <p:cNvPr id="180" name="Google Shape;180;g2edf3ecb708_0_2796"/>
          <p:cNvSpPr>
            <a:spLocks noGrp="1"/>
          </p:cNvSpPr>
          <p:nvPr>
            <p:ph type="pic" idx="2"/>
          </p:nvPr>
        </p:nvSpPr>
        <p:spPr>
          <a:xfrm>
            <a:off x="5286900" y="285000"/>
            <a:ext cx="3607500" cy="3607500"/>
          </a:xfrm>
          <a:prstGeom prst="ellipse">
            <a:avLst/>
          </a:prstGeom>
          <a:noFill/>
          <a:ln>
            <a:noFill/>
          </a:ln>
        </p:spPr>
      </p:sp>
      <p:pic>
        <p:nvPicPr>
          <p:cNvPr id="181" name="Google Shape;181;g2edf3ecb708_0_2796"/>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182" name="Google Shape;182;g2edf3ecb708_0_2796"/>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3" name="Google Shape;183;g2edf3ecb708_0_2796"/>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84" name="Google Shape;184;g2edf3ecb708_0_2796"/>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85" name="Google Shape;185;g2edf3ecb708_0_2796"/>
          <p:cNvSpPr txBox="1">
            <a:spLocks noGrp="1"/>
          </p:cNvSpPr>
          <p:nvPr>
            <p:ph type="title"/>
          </p:nvPr>
        </p:nvSpPr>
        <p:spPr>
          <a:xfrm>
            <a:off x="229775"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6" name="Google Shape;186;g2edf3ecb708_0_2796"/>
          <p:cNvSpPr txBox="1">
            <a:spLocks noGrp="1"/>
          </p:cNvSpPr>
          <p:nvPr>
            <p:ph type="body" idx="4"/>
          </p:nvPr>
        </p:nvSpPr>
        <p:spPr>
          <a:xfrm>
            <a:off x="252400" y="843950"/>
            <a:ext cx="4952400" cy="3483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87" name="Google Shape;187;g2edf3ecb708_0_279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188"/>
        <p:cNvGrpSpPr/>
        <p:nvPr/>
      </p:nvGrpSpPr>
      <p:grpSpPr>
        <a:xfrm>
          <a:off x="0" y="0"/>
          <a:ext cx="0" cy="0"/>
          <a:chOff x="0" y="0"/>
          <a:chExt cx="0" cy="0"/>
        </a:xfrm>
      </p:grpSpPr>
      <p:sp>
        <p:nvSpPr>
          <p:cNvPr id="189" name="Google Shape;189;g2edf3ecb708_0_2805"/>
          <p:cNvSpPr>
            <a:spLocks noGrp="1"/>
          </p:cNvSpPr>
          <p:nvPr>
            <p:ph type="pic" idx="2"/>
          </p:nvPr>
        </p:nvSpPr>
        <p:spPr>
          <a:xfrm>
            <a:off x="5286900" y="285000"/>
            <a:ext cx="3607500" cy="3607500"/>
          </a:xfrm>
          <a:prstGeom prst="ellipse">
            <a:avLst/>
          </a:prstGeom>
          <a:noFill/>
          <a:ln>
            <a:noFill/>
          </a:ln>
        </p:spPr>
      </p:sp>
      <p:pic>
        <p:nvPicPr>
          <p:cNvPr id="190" name="Google Shape;190;g2edf3ecb708_0_2805"/>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91" name="Google Shape;191;g2edf3ecb708_0_280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92" name="Google Shape;192;g2edf3ecb708_0_280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93" name="Google Shape;193;g2edf3ecb708_0_280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94" name="Google Shape;194;g2edf3ecb708_0_2805"/>
          <p:cNvSpPr txBox="1">
            <a:spLocks noGrp="1"/>
          </p:cNvSpPr>
          <p:nvPr>
            <p:ph type="title"/>
          </p:nvPr>
        </p:nvSpPr>
        <p:spPr>
          <a:xfrm>
            <a:off x="229775"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5" name="Google Shape;195;g2edf3ecb708_0_2805"/>
          <p:cNvSpPr txBox="1">
            <a:spLocks noGrp="1"/>
          </p:cNvSpPr>
          <p:nvPr>
            <p:ph type="body" idx="4"/>
          </p:nvPr>
        </p:nvSpPr>
        <p:spPr>
          <a:xfrm>
            <a:off x="252400" y="843950"/>
            <a:ext cx="4952400" cy="3483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96" name="Google Shape;196;g2edf3ecb708_0_280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197"/>
        <p:cNvGrpSpPr/>
        <p:nvPr/>
      </p:nvGrpSpPr>
      <p:grpSpPr>
        <a:xfrm>
          <a:off x="0" y="0"/>
          <a:ext cx="0" cy="0"/>
          <a:chOff x="0" y="0"/>
          <a:chExt cx="0" cy="0"/>
        </a:xfrm>
      </p:grpSpPr>
      <p:sp>
        <p:nvSpPr>
          <p:cNvPr id="198" name="Google Shape;198;g2edf3ecb708_0_2814"/>
          <p:cNvSpPr>
            <a:spLocks noGrp="1"/>
          </p:cNvSpPr>
          <p:nvPr>
            <p:ph type="pic" idx="2"/>
          </p:nvPr>
        </p:nvSpPr>
        <p:spPr>
          <a:xfrm>
            <a:off x="5286900" y="285000"/>
            <a:ext cx="3607500" cy="3607500"/>
          </a:xfrm>
          <a:prstGeom prst="ellipse">
            <a:avLst/>
          </a:prstGeom>
          <a:noFill/>
          <a:ln>
            <a:noFill/>
          </a:ln>
        </p:spPr>
      </p:sp>
      <p:pic>
        <p:nvPicPr>
          <p:cNvPr id="199" name="Google Shape;199;g2edf3ecb708_0_2814"/>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200" name="Google Shape;200;g2edf3ecb708_0_281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01" name="Google Shape;201;g2edf3ecb708_0_281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02" name="Google Shape;202;g2edf3ecb708_0_281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03" name="Google Shape;203;g2edf3ecb708_0_2814"/>
          <p:cNvSpPr txBox="1">
            <a:spLocks noGrp="1"/>
          </p:cNvSpPr>
          <p:nvPr>
            <p:ph type="title"/>
          </p:nvPr>
        </p:nvSpPr>
        <p:spPr>
          <a:xfrm>
            <a:off x="229775"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4" name="Google Shape;204;g2edf3ecb708_0_2814"/>
          <p:cNvSpPr txBox="1">
            <a:spLocks noGrp="1"/>
          </p:cNvSpPr>
          <p:nvPr>
            <p:ph type="body" idx="4"/>
          </p:nvPr>
        </p:nvSpPr>
        <p:spPr>
          <a:xfrm>
            <a:off x="252400" y="843950"/>
            <a:ext cx="4952400" cy="3483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05" name="Google Shape;205;g2edf3ecb708_0_281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206"/>
        <p:cNvGrpSpPr/>
        <p:nvPr/>
      </p:nvGrpSpPr>
      <p:grpSpPr>
        <a:xfrm>
          <a:off x="0" y="0"/>
          <a:ext cx="0" cy="0"/>
          <a:chOff x="0" y="0"/>
          <a:chExt cx="0" cy="0"/>
        </a:xfrm>
      </p:grpSpPr>
      <p:sp>
        <p:nvSpPr>
          <p:cNvPr id="207" name="Google Shape;207;g2edf3ecb708_0_2823"/>
          <p:cNvSpPr txBox="1">
            <a:spLocks noGrp="1"/>
          </p:cNvSpPr>
          <p:nvPr>
            <p:ph type="title"/>
          </p:nvPr>
        </p:nvSpPr>
        <p:spPr>
          <a:xfrm>
            <a:off x="3912250"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8" name="Google Shape;208;g2edf3ecb708_0_2823"/>
          <p:cNvSpPr>
            <a:spLocks noGrp="1"/>
          </p:cNvSpPr>
          <p:nvPr>
            <p:ph type="pic" idx="2"/>
          </p:nvPr>
        </p:nvSpPr>
        <p:spPr>
          <a:xfrm>
            <a:off x="284100" y="285000"/>
            <a:ext cx="3607500" cy="3607500"/>
          </a:xfrm>
          <a:prstGeom prst="ellipse">
            <a:avLst/>
          </a:prstGeom>
          <a:noFill/>
          <a:ln>
            <a:noFill/>
          </a:ln>
        </p:spPr>
      </p:sp>
      <p:sp>
        <p:nvSpPr>
          <p:cNvPr id="209" name="Google Shape;209;g2edf3ecb708_0_2823"/>
          <p:cNvSpPr txBox="1">
            <a:spLocks noGrp="1"/>
          </p:cNvSpPr>
          <p:nvPr>
            <p:ph type="body" idx="1"/>
          </p:nvPr>
        </p:nvSpPr>
        <p:spPr>
          <a:xfrm>
            <a:off x="3934875" y="843950"/>
            <a:ext cx="5078100" cy="34902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210" name="Google Shape;210;g2edf3ecb708_0_2823"/>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11" name="Google Shape;211;g2edf3ecb708_0_2823"/>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12" name="Google Shape;212;g2edf3ecb708_0_2823"/>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13" name="Google Shape;213;g2edf3ecb708_0_2823"/>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14" name="Google Shape;214;g2edf3ecb708_0_282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g2edf3ecb708_0_34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g2edf3ecb708_0_344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27" name="Google Shape;27;g2edf3ecb708_0_3447"/>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8" name="Google Shape;28;g2edf3ecb708_0_3447"/>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9" name="Google Shape;29;g2edf3ecb708_0_3447"/>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30" name="Google Shape;30;g2edf3ecb708_0_3447"/>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31" name="Google Shape;31;g2edf3ecb708_0_344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215"/>
        <p:cNvGrpSpPr/>
        <p:nvPr/>
      </p:nvGrpSpPr>
      <p:grpSpPr>
        <a:xfrm>
          <a:off x="0" y="0"/>
          <a:ext cx="0" cy="0"/>
          <a:chOff x="0" y="0"/>
          <a:chExt cx="0" cy="0"/>
        </a:xfrm>
      </p:grpSpPr>
      <p:sp>
        <p:nvSpPr>
          <p:cNvPr id="216" name="Google Shape;216;g2edf3ecb708_0_2832"/>
          <p:cNvSpPr txBox="1">
            <a:spLocks noGrp="1"/>
          </p:cNvSpPr>
          <p:nvPr>
            <p:ph type="title"/>
          </p:nvPr>
        </p:nvSpPr>
        <p:spPr>
          <a:xfrm>
            <a:off x="3912250"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7" name="Google Shape;217;g2edf3ecb708_0_2832"/>
          <p:cNvSpPr>
            <a:spLocks noGrp="1"/>
          </p:cNvSpPr>
          <p:nvPr>
            <p:ph type="pic" idx="2"/>
          </p:nvPr>
        </p:nvSpPr>
        <p:spPr>
          <a:xfrm>
            <a:off x="284100" y="285000"/>
            <a:ext cx="3607500" cy="3607500"/>
          </a:xfrm>
          <a:prstGeom prst="ellipse">
            <a:avLst/>
          </a:prstGeom>
          <a:noFill/>
          <a:ln>
            <a:noFill/>
          </a:ln>
        </p:spPr>
      </p:sp>
      <p:sp>
        <p:nvSpPr>
          <p:cNvPr id="218" name="Google Shape;218;g2edf3ecb708_0_2832"/>
          <p:cNvSpPr txBox="1">
            <a:spLocks noGrp="1"/>
          </p:cNvSpPr>
          <p:nvPr>
            <p:ph type="body" idx="1"/>
          </p:nvPr>
        </p:nvSpPr>
        <p:spPr>
          <a:xfrm>
            <a:off x="3934875" y="843950"/>
            <a:ext cx="5078100" cy="34902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219" name="Google Shape;219;g2edf3ecb708_0_2832"/>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220" name="Google Shape;220;g2edf3ecb708_0_2832"/>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1" name="Google Shape;221;g2edf3ecb708_0_2832"/>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22" name="Google Shape;222;g2edf3ecb708_0_2832"/>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23" name="Google Shape;223;g2edf3ecb708_0_283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224"/>
        <p:cNvGrpSpPr/>
        <p:nvPr/>
      </p:nvGrpSpPr>
      <p:grpSpPr>
        <a:xfrm>
          <a:off x="0" y="0"/>
          <a:ext cx="0" cy="0"/>
          <a:chOff x="0" y="0"/>
          <a:chExt cx="0" cy="0"/>
        </a:xfrm>
      </p:grpSpPr>
      <p:sp>
        <p:nvSpPr>
          <p:cNvPr id="225" name="Google Shape;225;g2edf3ecb708_0_2841"/>
          <p:cNvSpPr txBox="1">
            <a:spLocks noGrp="1"/>
          </p:cNvSpPr>
          <p:nvPr>
            <p:ph type="title"/>
          </p:nvPr>
        </p:nvSpPr>
        <p:spPr>
          <a:xfrm>
            <a:off x="3912250"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6" name="Google Shape;226;g2edf3ecb708_0_2841"/>
          <p:cNvSpPr>
            <a:spLocks noGrp="1"/>
          </p:cNvSpPr>
          <p:nvPr>
            <p:ph type="pic" idx="2"/>
          </p:nvPr>
        </p:nvSpPr>
        <p:spPr>
          <a:xfrm>
            <a:off x="284100" y="285000"/>
            <a:ext cx="3607500" cy="3607500"/>
          </a:xfrm>
          <a:prstGeom prst="ellipse">
            <a:avLst/>
          </a:prstGeom>
          <a:noFill/>
          <a:ln>
            <a:noFill/>
          </a:ln>
        </p:spPr>
      </p:sp>
      <p:sp>
        <p:nvSpPr>
          <p:cNvPr id="227" name="Google Shape;227;g2edf3ecb708_0_2841"/>
          <p:cNvSpPr txBox="1">
            <a:spLocks noGrp="1"/>
          </p:cNvSpPr>
          <p:nvPr>
            <p:ph type="body" idx="1"/>
          </p:nvPr>
        </p:nvSpPr>
        <p:spPr>
          <a:xfrm>
            <a:off x="3934875" y="843950"/>
            <a:ext cx="5078100" cy="34902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228" name="Google Shape;228;g2edf3ecb708_0_2841"/>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229" name="Google Shape;229;g2edf3ecb708_0_2841"/>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30" name="Google Shape;230;g2edf3ecb708_0_2841"/>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31" name="Google Shape;231;g2edf3ecb708_0_2841"/>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32" name="Google Shape;232;g2edf3ecb708_0_28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233"/>
        <p:cNvGrpSpPr/>
        <p:nvPr/>
      </p:nvGrpSpPr>
      <p:grpSpPr>
        <a:xfrm>
          <a:off x="0" y="0"/>
          <a:ext cx="0" cy="0"/>
          <a:chOff x="0" y="0"/>
          <a:chExt cx="0" cy="0"/>
        </a:xfrm>
      </p:grpSpPr>
      <p:pic>
        <p:nvPicPr>
          <p:cNvPr id="234" name="Google Shape;234;g2edf3ecb708_0_285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235" name="Google Shape;235;g2edf3ecb708_0_2850"/>
          <p:cNvSpPr>
            <a:spLocks noGrp="1"/>
          </p:cNvSpPr>
          <p:nvPr>
            <p:ph type="pic" idx="2"/>
          </p:nvPr>
        </p:nvSpPr>
        <p:spPr>
          <a:xfrm>
            <a:off x="0" y="0"/>
            <a:ext cx="9144000" cy="4129500"/>
          </a:xfrm>
          <a:prstGeom prst="rect">
            <a:avLst/>
          </a:prstGeom>
          <a:noFill/>
          <a:ln>
            <a:noFill/>
          </a:ln>
        </p:spPr>
      </p:sp>
      <p:sp>
        <p:nvSpPr>
          <p:cNvPr id="236" name="Google Shape;236;g2edf3ecb708_0_2850"/>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 name="Google Shape;237;g2edf3ecb708_0_285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4">
  <p:cSld name="TITLE_AND_BODY_1_5">
    <p:spTree>
      <p:nvGrpSpPr>
        <p:cNvPr id="1" name="Shape 238"/>
        <p:cNvGrpSpPr/>
        <p:nvPr/>
      </p:nvGrpSpPr>
      <p:grpSpPr>
        <a:xfrm>
          <a:off x="0" y="0"/>
          <a:ext cx="0" cy="0"/>
          <a:chOff x="0" y="0"/>
          <a:chExt cx="0" cy="0"/>
        </a:xfrm>
      </p:grpSpPr>
      <p:sp>
        <p:nvSpPr>
          <p:cNvPr id="239" name="Google Shape;239;g2edf3ecb708_0_28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0" name="Google Shape;240;g2edf3ecb708_0_285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241" name="Google Shape;241;g2edf3ecb708_0_2855"/>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42" name="Google Shape;242;g2edf3ecb708_0_2855"/>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43" name="Google Shape;243;g2edf3ecb708_0_285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44" name="Google Shape;244;g2edf3ecb708_0_285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45" name="Google Shape;245;g2edf3ecb708_0_28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g2edf3ecb708_0_2863"/>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R="0" lvl="0" algn="ctr">
              <a:lnSpc>
                <a:spcPct val="90000"/>
              </a:lnSpc>
              <a:spcBef>
                <a:spcPts val="0"/>
              </a:spcBef>
              <a:spcAft>
                <a:spcPts val="0"/>
              </a:spcAft>
              <a:buClr>
                <a:srgbClr val="3C1053"/>
              </a:buClr>
              <a:buSzPts val="2800"/>
              <a:buFont typeface="Public Sans"/>
              <a:buNone/>
              <a:defRPr sz="2800" b="1" i="0" u="none" strike="noStrike" cap="none">
                <a:solidFill>
                  <a:srgbClr val="3C1053"/>
                </a:solidFill>
                <a:latin typeface="Public Sans"/>
                <a:ea typeface="Public Sans"/>
                <a:cs typeface="Public Sans"/>
                <a:sym typeface="Public Sans"/>
              </a:defRPr>
            </a:lvl1pPr>
            <a:lvl2pPr lvl="1"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2pPr>
            <a:lvl3pPr lvl="2"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3pPr>
            <a:lvl4pPr lvl="3"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4pPr>
            <a:lvl5pPr lvl="4"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5pPr>
            <a:lvl6pPr lvl="5"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6pPr>
            <a:lvl7pPr lvl="6"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7pPr>
            <a:lvl8pPr lvl="7"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8pPr>
            <a:lvl9pPr lvl="8" algn="l">
              <a:lnSpc>
                <a:spcPct val="100000"/>
              </a:lnSpc>
              <a:spcBef>
                <a:spcPts val="0"/>
              </a:spcBef>
              <a:spcAft>
                <a:spcPts val="0"/>
              </a:spcAft>
              <a:buSzPts val="2800"/>
              <a:buFont typeface="Public Sans"/>
              <a:buNone/>
              <a:defRPr sz="1800" b="1">
                <a:latin typeface="Public Sans"/>
                <a:ea typeface="Public Sans"/>
                <a:cs typeface="Public Sans"/>
                <a:sym typeface="Public Sans"/>
              </a:defRPr>
            </a:lvl9pPr>
          </a:lstStyle>
          <a:p>
            <a:endParaRPr/>
          </a:p>
        </p:txBody>
      </p:sp>
      <p:sp>
        <p:nvSpPr>
          <p:cNvPr id="248" name="Google Shape;248;g2edf3ecb708_0_2863"/>
          <p:cNvSpPr txBox="1">
            <a:spLocks noGrp="1"/>
          </p:cNvSpPr>
          <p:nvPr>
            <p:ph type="body" idx="1"/>
          </p:nvPr>
        </p:nvSpPr>
        <p:spPr>
          <a:xfrm>
            <a:off x="152400" y="1142300"/>
            <a:ext cx="8839200" cy="33726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750"/>
              </a:spcBef>
              <a:spcAft>
                <a:spcPts val="0"/>
              </a:spcAft>
              <a:buSzPts val="1800"/>
              <a:buFont typeface="Public Sans"/>
              <a:buChar char="•"/>
              <a:defRPr sz="1800" i="0" u="none" strike="noStrike" cap="none">
                <a:latin typeface="Public Sans"/>
                <a:ea typeface="Public Sans"/>
                <a:cs typeface="Public Sans"/>
                <a:sym typeface="Public Sans"/>
              </a:defRPr>
            </a:lvl1pPr>
            <a:lvl2pPr marL="914400" marR="0" lvl="1"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2pPr>
            <a:lvl3pPr marL="1371600" marR="0" lvl="2"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3pPr>
            <a:lvl4pPr marL="1828800" marR="0" lvl="3"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4pPr>
            <a:lvl5pPr marL="2286000" marR="0" lvl="4"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5pPr>
            <a:lvl6pPr marL="2743200" marR="0" lvl="5"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6pPr>
            <a:lvl7pPr marL="3200400" marR="0" lvl="6"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7pPr>
            <a:lvl8pPr marL="3657600" marR="0" lvl="7" indent="-342900" algn="l">
              <a:lnSpc>
                <a:spcPct val="90000"/>
              </a:lnSpc>
              <a:spcBef>
                <a:spcPts val="1200"/>
              </a:spcBef>
              <a:spcAft>
                <a:spcPts val="0"/>
              </a:spcAft>
              <a:buSzPts val="1800"/>
              <a:buFont typeface="Public Sans"/>
              <a:buChar char="•"/>
              <a:defRPr sz="1800" i="0" u="none" strike="noStrike" cap="none">
                <a:latin typeface="Public Sans"/>
                <a:ea typeface="Public Sans"/>
                <a:cs typeface="Public Sans"/>
                <a:sym typeface="Public Sans"/>
              </a:defRPr>
            </a:lvl8pPr>
            <a:lvl9pPr marL="4114800" marR="0" lvl="8" indent="-342900" algn="l">
              <a:lnSpc>
                <a:spcPct val="90000"/>
              </a:lnSpc>
              <a:spcBef>
                <a:spcPts val="1200"/>
              </a:spcBef>
              <a:spcAft>
                <a:spcPts val="1200"/>
              </a:spcAft>
              <a:buSzPts val="1800"/>
              <a:buFont typeface="Public Sans"/>
              <a:buChar char="•"/>
              <a:defRPr sz="1800" i="0" u="none" strike="noStrike" cap="none">
                <a:latin typeface="Public Sans"/>
                <a:ea typeface="Public Sans"/>
                <a:cs typeface="Public Sans"/>
                <a:sym typeface="Public Sans"/>
              </a:defRPr>
            </a:lvl9pPr>
          </a:lstStyle>
          <a:p>
            <a:endParaRPr/>
          </a:p>
        </p:txBody>
      </p:sp>
      <p:sp>
        <p:nvSpPr>
          <p:cNvPr id="249" name="Google Shape;249;g2edf3ecb708_0_2863"/>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3">
    <p:spTree>
      <p:nvGrpSpPr>
        <p:cNvPr id="1" name="Shape 250"/>
        <p:cNvGrpSpPr/>
        <p:nvPr/>
      </p:nvGrpSpPr>
      <p:grpSpPr>
        <a:xfrm>
          <a:off x="0" y="0"/>
          <a:ext cx="0" cy="0"/>
          <a:chOff x="0" y="0"/>
          <a:chExt cx="0" cy="0"/>
        </a:xfrm>
      </p:grpSpPr>
      <p:sp>
        <p:nvSpPr>
          <p:cNvPr id="251" name="Google Shape;251;g2edf3ecb708_0_2867"/>
          <p:cNvSpPr>
            <a:spLocks noGrp="1"/>
          </p:cNvSpPr>
          <p:nvPr>
            <p:ph type="pic" idx="2"/>
          </p:nvPr>
        </p:nvSpPr>
        <p:spPr>
          <a:xfrm>
            <a:off x="5286900" y="285000"/>
            <a:ext cx="3607500" cy="3607500"/>
          </a:xfrm>
          <a:prstGeom prst="ellipse">
            <a:avLst/>
          </a:prstGeom>
          <a:noFill/>
          <a:ln>
            <a:noFill/>
          </a:ln>
        </p:spPr>
      </p:sp>
      <p:pic>
        <p:nvPicPr>
          <p:cNvPr id="252" name="Google Shape;252;g2edf3ecb708_0_2867"/>
          <p:cNvPicPr preferRelativeResize="0"/>
          <p:nvPr/>
        </p:nvPicPr>
        <p:blipFill rotWithShape="1">
          <a:blip r:embed="rId2">
            <a:alphaModFix/>
          </a:blip>
          <a:srcRect t="15114" b="11689"/>
          <a:stretch/>
        </p:blipFill>
        <p:spPr>
          <a:xfrm>
            <a:off x="0" y="4190873"/>
            <a:ext cx="9144001" cy="952625"/>
          </a:xfrm>
          <a:prstGeom prst="rect">
            <a:avLst/>
          </a:prstGeom>
          <a:noFill/>
          <a:ln>
            <a:noFill/>
          </a:ln>
        </p:spPr>
      </p:pic>
      <p:sp>
        <p:nvSpPr>
          <p:cNvPr id="253" name="Google Shape;253;g2edf3ecb708_0_2867"/>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54" name="Google Shape;254;g2edf3ecb708_0_2867"/>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55" name="Google Shape;255;g2edf3ecb708_0_2867"/>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56" name="Google Shape;256;g2edf3ecb708_0_2867"/>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7" name="Google Shape;257;g2edf3ecb708_0_2867"/>
          <p:cNvSpPr txBox="1">
            <a:spLocks noGrp="1"/>
          </p:cNvSpPr>
          <p:nvPr>
            <p:ph type="body" idx="4"/>
          </p:nvPr>
        </p:nvSpPr>
        <p:spPr>
          <a:xfrm>
            <a:off x="328600" y="1148750"/>
            <a:ext cx="47928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8" name="Google Shape;258;g2edf3ecb708_0_286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1">
  <p:cSld name="TITLE_AND_BODY_1_2">
    <p:spTree>
      <p:nvGrpSpPr>
        <p:cNvPr id="1" name="Shape 259"/>
        <p:cNvGrpSpPr/>
        <p:nvPr/>
      </p:nvGrpSpPr>
      <p:grpSpPr>
        <a:xfrm>
          <a:off x="0" y="0"/>
          <a:ext cx="0" cy="0"/>
          <a:chOff x="0" y="0"/>
          <a:chExt cx="0" cy="0"/>
        </a:xfrm>
      </p:grpSpPr>
      <p:sp>
        <p:nvSpPr>
          <p:cNvPr id="260" name="Google Shape;260;g2edf3ecb708_0_28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1" name="Google Shape;261;g2edf3ecb708_0_287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262" name="Google Shape;262;g2edf3ecb708_0_2876"/>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63" name="Google Shape;263;g2edf3ecb708_0_2876"/>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64" name="Google Shape;264;g2edf3ecb708_0_2876"/>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65" name="Google Shape;265;g2edf3ecb708_0_2876"/>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66" name="Google Shape;266;g2edf3ecb708_0_28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411"/>
          </a:srgbClr>
        </a:solidFill>
        <a:effectLst/>
      </p:bgPr>
    </p:bg>
    <p:spTree>
      <p:nvGrpSpPr>
        <p:cNvPr id="1" name="Shape 271"/>
        <p:cNvGrpSpPr/>
        <p:nvPr/>
      </p:nvGrpSpPr>
      <p:grpSpPr>
        <a:xfrm>
          <a:off x="0" y="0"/>
          <a:ext cx="0" cy="0"/>
          <a:chOff x="0" y="0"/>
          <a:chExt cx="0" cy="0"/>
        </a:xfrm>
      </p:grpSpPr>
      <p:pic>
        <p:nvPicPr>
          <p:cNvPr id="272" name="Google Shape;272;p1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73" name="Google Shape;273;p13"/>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74" name="Google Shape;274;p13"/>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5" name="Google Shape;275;p1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13"/>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9" name="Google Shape;279;p1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280" name="Google Shape;280;p15"/>
          <p:cNvPicPr preferRelativeResize="0"/>
          <p:nvPr/>
        </p:nvPicPr>
        <p:blipFill rotWithShape="1">
          <a:blip r:embed="rId2">
            <a:alphaModFix/>
          </a:blip>
          <a:srcRect t="15112" b="11694"/>
          <a:stretch/>
        </p:blipFill>
        <p:spPr>
          <a:xfrm>
            <a:off x="0" y="4190873"/>
            <a:ext cx="9144001" cy="952625"/>
          </a:xfrm>
          <a:prstGeom prst="rect">
            <a:avLst/>
          </a:prstGeom>
          <a:noFill/>
          <a:ln>
            <a:noFill/>
          </a:ln>
        </p:spPr>
      </p:pic>
      <p:sp>
        <p:nvSpPr>
          <p:cNvPr id="281" name="Google Shape;281;p15"/>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82" name="Google Shape;282;p1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83" name="Google Shape;283;p1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84" name="Google Shape;284;p1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 No footer - Teal 1">
  <p:cSld name="Title and body - No footer - Teal">
    <p:spTree>
      <p:nvGrpSpPr>
        <p:cNvPr id="1" name="Shape 285"/>
        <p:cNvGrpSpPr/>
        <p:nvPr/>
      </p:nvGrpSpPr>
      <p:grpSpPr>
        <a:xfrm>
          <a:off x="0" y="0"/>
          <a:ext cx="0" cy="0"/>
          <a:chOff x="0" y="0"/>
          <a:chExt cx="0" cy="0"/>
        </a:xfrm>
      </p:grpSpPr>
      <p:sp>
        <p:nvSpPr>
          <p:cNvPr id="286" name="Google Shape;286;g279abfe882b_0_204"/>
          <p:cNvSpPr txBox="1">
            <a:spLocks noGrp="1"/>
          </p:cNvSpPr>
          <p:nvPr>
            <p:ph type="title"/>
          </p:nvPr>
        </p:nvSpPr>
        <p:spPr>
          <a:xfrm>
            <a:off x="311700" y="140225"/>
            <a:ext cx="8520600" cy="5727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2100"/>
              <a:buNone/>
              <a:defRPr sz="2800"/>
            </a:lvl1pPr>
            <a:lvl2pPr lvl="1" algn="l">
              <a:lnSpc>
                <a:spcPct val="100000"/>
              </a:lnSpc>
              <a:spcBef>
                <a:spcPts val="0"/>
              </a:spcBef>
              <a:spcAft>
                <a:spcPts val="0"/>
              </a:spcAft>
              <a:buSzPts val="2100"/>
              <a:buNone/>
              <a:defRPr sz="1100"/>
            </a:lvl2pPr>
            <a:lvl3pPr lvl="2" algn="l">
              <a:lnSpc>
                <a:spcPct val="100000"/>
              </a:lnSpc>
              <a:spcBef>
                <a:spcPts val="0"/>
              </a:spcBef>
              <a:spcAft>
                <a:spcPts val="0"/>
              </a:spcAft>
              <a:buSzPts val="2100"/>
              <a:buNone/>
              <a:defRPr sz="1100"/>
            </a:lvl3pPr>
            <a:lvl4pPr lvl="3" algn="l">
              <a:lnSpc>
                <a:spcPct val="100000"/>
              </a:lnSpc>
              <a:spcBef>
                <a:spcPts val="0"/>
              </a:spcBef>
              <a:spcAft>
                <a:spcPts val="0"/>
              </a:spcAft>
              <a:buSzPts val="2100"/>
              <a:buNone/>
              <a:defRPr sz="1100"/>
            </a:lvl4pPr>
            <a:lvl5pPr lvl="4" algn="l">
              <a:lnSpc>
                <a:spcPct val="100000"/>
              </a:lnSpc>
              <a:spcBef>
                <a:spcPts val="0"/>
              </a:spcBef>
              <a:spcAft>
                <a:spcPts val="0"/>
              </a:spcAft>
              <a:buSzPts val="2100"/>
              <a:buNone/>
              <a:defRPr sz="1100"/>
            </a:lvl5pPr>
            <a:lvl6pPr lvl="5" algn="l">
              <a:lnSpc>
                <a:spcPct val="100000"/>
              </a:lnSpc>
              <a:spcBef>
                <a:spcPts val="0"/>
              </a:spcBef>
              <a:spcAft>
                <a:spcPts val="0"/>
              </a:spcAft>
              <a:buSzPts val="2100"/>
              <a:buNone/>
              <a:defRPr sz="1100"/>
            </a:lvl6pPr>
            <a:lvl7pPr lvl="6" algn="l">
              <a:lnSpc>
                <a:spcPct val="100000"/>
              </a:lnSpc>
              <a:spcBef>
                <a:spcPts val="0"/>
              </a:spcBef>
              <a:spcAft>
                <a:spcPts val="0"/>
              </a:spcAft>
              <a:buSzPts val="2100"/>
              <a:buNone/>
              <a:defRPr sz="1100"/>
            </a:lvl7pPr>
            <a:lvl8pPr lvl="7" algn="l">
              <a:lnSpc>
                <a:spcPct val="100000"/>
              </a:lnSpc>
              <a:spcBef>
                <a:spcPts val="0"/>
              </a:spcBef>
              <a:spcAft>
                <a:spcPts val="0"/>
              </a:spcAft>
              <a:buSzPts val="2100"/>
              <a:buNone/>
              <a:defRPr sz="1100"/>
            </a:lvl8pPr>
            <a:lvl9pPr lvl="8" algn="l">
              <a:lnSpc>
                <a:spcPct val="100000"/>
              </a:lnSpc>
              <a:spcBef>
                <a:spcPts val="0"/>
              </a:spcBef>
              <a:spcAft>
                <a:spcPts val="0"/>
              </a:spcAft>
              <a:buSzPts val="2100"/>
              <a:buNone/>
              <a:defRPr sz="1100"/>
            </a:lvl9pPr>
          </a:lstStyle>
          <a:p>
            <a:endParaRPr/>
          </a:p>
        </p:txBody>
      </p:sp>
      <p:sp>
        <p:nvSpPr>
          <p:cNvPr id="287" name="Google Shape;287;g279abfe882b_0_204"/>
          <p:cNvSpPr txBox="1">
            <a:spLocks noGrp="1"/>
          </p:cNvSpPr>
          <p:nvPr>
            <p:ph type="body" idx="1"/>
          </p:nvPr>
        </p:nvSpPr>
        <p:spPr>
          <a:xfrm>
            <a:off x="311700" y="848075"/>
            <a:ext cx="8520600" cy="37746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0"/>
              </a:spcBef>
              <a:spcAft>
                <a:spcPts val="0"/>
              </a:spcAft>
              <a:buSzPts val="1400"/>
              <a:buChar char="●"/>
              <a:defRPr sz="1800"/>
            </a:lvl1pPr>
            <a:lvl2pPr marL="914400" lvl="1" indent="-317500" algn="l">
              <a:lnSpc>
                <a:spcPct val="100000"/>
              </a:lnSpc>
              <a:spcBef>
                <a:spcPts val="0"/>
              </a:spcBef>
              <a:spcAft>
                <a:spcPts val="0"/>
              </a:spcAft>
              <a:buSzPts val="1400"/>
              <a:buChar char="○"/>
              <a:defRPr sz="1800"/>
            </a:lvl2pPr>
            <a:lvl3pPr marL="1371600" lvl="2" indent="-317500" algn="l">
              <a:lnSpc>
                <a:spcPct val="100000"/>
              </a:lnSpc>
              <a:spcBef>
                <a:spcPts val="0"/>
              </a:spcBef>
              <a:spcAft>
                <a:spcPts val="0"/>
              </a:spcAft>
              <a:buSzPts val="1400"/>
              <a:buChar char="■"/>
              <a:defRPr sz="1800"/>
            </a:lvl3pPr>
            <a:lvl4pPr marL="1828800" lvl="3" indent="-317500" algn="l">
              <a:lnSpc>
                <a:spcPct val="100000"/>
              </a:lnSpc>
              <a:spcBef>
                <a:spcPts val="0"/>
              </a:spcBef>
              <a:spcAft>
                <a:spcPts val="0"/>
              </a:spcAft>
              <a:buSzPts val="1400"/>
              <a:buChar char="●"/>
              <a:defRPr sz="1800"/>
            </a:lvl4pPr>
            <a:lvl5pPr marL="2286000" lvl="4" indent="-317500" algn="l">
              <a:lnSpc>
                <a:spcPct val="100000"/>
              </a:lnSpc>
              <a:spcBef>
                <a:spcPts val="0"/>
              </a:spcBef>
              <a:spcAft>
                <a:spcPts val="0"/>
              </a:spcAft>
              <a:buSzPts val="1400"/>
              <a:buChar char="○"/>
              <a:defRPr sz="1800"/>
            </a:lvl5pPr>
            <a:lvl6pPr marL="2743200" lvl="5" indent="-317500" algn="l">
              <a:lnSpc>
                <a:spcPct val="100000"/>
              </a:lnSpc>
              <a:spcBef>
                <a:spcPts val="0"/>
              </a:spcBef>
              <a:spcAft>
                <a:spcPts val="0"/>
              </a:spcAft>
              <a:buSzPts val="1400"/>
              <a:buChar char="■"/>
              <a:defRPr sz="1800"/>
            </a:lvl6pPr>
            <a:lvl7pPr marL="3200400" lvl="6" indent="-317500" algn="l">
              <a:lnSpc>
                <a:spcPct val="100000"/>
              </a:lnSpc>
              <a:spcBef>
                <a:spcPts val="0"/>
              </a:spcBef>
              <a:spcAft>
                <a:spcPts val="0"/>
              </a:spcAft>
              <a:buSzPts val="1400"/>
              <a:buChar char="●"/>
              <a:defRPr sz="1800"/>
            </a:lvl7pPr>
            <a:lvl8pPr marL="3657600" lvl="7" indent="-317500" algn="l">
              <a:lnSpc>
                <a:spcPct val="100000"/>
              </a:lnSpc>
              <a:spcBef>
                <a:spcPts val="0"/>
              </a:spcBef>
              <a:spcAft>
                <a:spcPts val="0"/>
              </a:spcAft>
              <a:buSzPts val="1400"/>
              <a:buChar char="○"/>
              <a:defRPr sz="1800"/>
            </a:lvl8pPr>
            <a:lvl9pPr marL="4114800" lvl="8" indent="-317500" algn="l">
              <a:lnSpc>
                <a:spcPct val="100000"/>
              </a:lnSpc>
              <a:spcBef>
                <a:spcPts val="0"/>
              </a:spcBef>
              <a:spcAft>
                <a:spcPts val="0"/>
              </a:spcAft>
              <a:buSzPts val="1400"/>
              <a:buChar char="■"/>
              <a:defRPr sz="1800"/>
            </a:lvl9pPr>
          </a:lstStyle>
          <a:p>
            <a:endParaRPr/>
          </a:p>
        </p:txBody>
      </p:sp>
      <p:pic>
        <p:nvPicPr>
          <p:cNvPr id="288" name="Google Shape;288;g279abfe882b_0_204"/>
          <p:cNvPicPr preferRelativeResize="0"/>
          <p:nvPr/>
        </p:nvPicPr>
        <p:blipFill rotWithShape="1">
          <a:blip r:embed="rId2">
            <a:alphaModFix/>
          </a:blip>
          <a:srcRect l="-16599" t="-8123" r="16600" b="34932"/>
          <a:stretch/>
        </p:blipFill>
        <p:spPr>
          <a:xfrm>
            <a:off x="1" y="4190873"/>
            <a:ext cx="9144001" cy="952625"/>
          </a:xfrm>
          <a:prstGeom prst="rect">
            <a:avLst/>
          </a:prstGeom>
          <a:noFill/>
          <a:ln>
            <a:noFill/>
          </a:ln>
        </p:spPr>
      </p:pic>
      <p:pic>
        <p:nvPicPr>
          <p:cNvPr id="289" name="Google Shape;289;g279abfe882b_0_204"/>
          <p:cNvPicPr preferRelativeResize="0"/>
          <p:nvPr/>
        </p:nvPicPr>
        <p:blipFill rotWithShape="1">
          <a:blip r:embed="rId3">
            <a:alphaModFix/>
          </a:blip>
          <a:srcRect l="227" r="227"/>
          <a:stretch/>
        </p:blipFill>
        <p:spPr>
          <a:xfrm>
            <a:off x="8017724" y="4267073"/>
            <a:ext cx="842800" cy="842800"/>
          </a:xfrm>
          <a:prstGeom prst="rect">
            <a:avLst/>
          </a:prstGeom>
          <a:noFill/>
          <a:ln>
            <a:noFill/>
          </a:ln>
        </p:spPr>
      </p:pic>
      <p:sp>
        <p:nvSpPr>
          <p:cNvPr id="290" name="Google Shape;290;g279abfe882b_0_204"/>
          <p:cNvSpPr txBox="1">
            <a:spLocks noGrp="1"/>
          </p:cNvSpPr>
          <p:nvPr>
            <p:ph type="sldNum" idx="12"/>
          </p:nvPr>
        </p:nvSpPr>
        <p:spPr>
          <a:xfrm>
            <a:off x="8548658" y="47394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 table 1">
  <p:cSld name="Title and body + table">
    <p:spTree>
      <p:nvGrpSpPr>
        <p:cNvPr id="1" name="Shape 32"/>
        <p:cNvGrpSpPr/>
        <p:nvPr/>
      </p:nvGrpSpPr>
      <p:grpSpPr>
        <a:xfrm>
          <a:off x="0" y="0"/>
          <a:ext cx="0" cy="0"/>
          <a:chOff x="0" y="0"/>
          <a:chExt cx="0" cy="0"/>
        </a:xfrm>
      </p:grpSpPr>
      <p:pic>
        <p:nvPicPr>
          <p:cNvPr id="33" name="Google Shape;33;g2edf3ecb708_0_3469"/>
          <p:cNvPicPr preferRelativeResize="0"/>
          <p:nvPr/>
        </p:nvPicPr>
        <p:blipFill rotWithShape="1">
          <a:blip r:embed="rId2">
            <a:alphaModFix/>
          </a:blip>
          <a:srcRect t="15114" b="11689"/>
          <a:stretch/>
        </p:blipFill>
        <p:spPr>
          <a:xfrm>
            <a:off x="0" y="4191000"/>
            <a:ext cx="9144001" cy="952500"/>
          </a:xfrm>
          <a:prstGeom prst="rect">
            <a:avLst/>
          </a:prstGeom>
          <a:noFill/>
          <a:ln>
            <a:noFill/>
          </a:ln>
        </p:spPr>
      </p:pic>
      <p:pic>
        <p:nvPicPr>
          <p:cNvPr id="34" name="Google Shape;34;g2edf3ecb708_0_3469"/>
          <p:cNvPicPr preferRelativeResize="0"/>
          <p:nvPr/>
        </p:nvPicPr>
        <p:blipFill rotWithShape="1">
          <a:blip r:embed="rId3">
            <a:alphaModFix/>
          </a:blip>
          <a:srcRect l="227" r="227"/>
          <a:stretch/>
        </p:blipFill>
        <p:spPr>
          <a:xfrm>
            <a:off x="7897813" y="3917950"/>
            <a:ext cx="1114425" cy="1116013"/>
          </a:xfrm>
          <a:prstGeom prst="rect">
            <a:avLst/>
          </a:prstGeom>
          <a:noFill/>
          <a:ln>
            <a:noFill/>
          </a:ln>
        </p:spPr>
      </p:pic>
      <p:sp>
        <p:nvSpPr>
          <p:cNvPr id="35" name="Google Shape;35;g2edf3ecb708_0_34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g2edf3ecb708_0_3469"/>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edf3ecb708_0_3469"/>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
        <p:nvSpPr>
          <p:cNvPr id="38" name="Google Shape;38;g2edf3ecb708_0_3469"/>
          <p:cNvSpPr txBox="1">
            <a:spLocks noGrp="1"/>
          </p:cNvSpPr>
          <p:nvPr>
            <p:ph type="sldNum" idx="12"/>
          </p:nvPr>
        </p:nvSpPr>
        <p:spPr>
          <a:xfrm>
            <a:off x="8548688" y="4738688"/>
            <a:ext cx="5493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291"/>
        <p:cNvGrpSpPr/>
        <p:nvPr/>
      </p:nvGrpSpPr>
      <p:grpSpPr>
        <a:xfrm>
          <a:off x="0" y="0"/>
          <a:ext cx="0" cy="0"/>
          <a:chOff x="0" y="0"/>
          <a:chExt cx="0" cy="0"/>
        </a:xfrm>
      </p:grpSpPr>
      <p:pic>
        <p:nvPicPr>
          <p:cNvPr id="292" name="Google Shape;292;p14"/>
          <p:cNvPicPr preferRelativeResize="0"/>
          <p:nvPr/>
        </p:nvPicPr>
        <p:blipFill rotWithShape="1">
          <a:blip r:embed="rId2">
            <a:alphaModFix/>
          </a:blip>
          <a:srcRect t="15112" b="11694"/>
          <a:stretch/>
        </p:blipFill>
        <p:spPr>
          <a:xfrm>
            <a:off x="0" y="4190873"/>
            <a:ext cx="9144001" cy="952625"/>
          </a:xfrm>
          <a:prstGeom prst="rect">
            <a:avLst/>
          </a:prstGeom>
          <a:noFill/>
          <a:ln>
            <a:noFill/>
          </a:ln>
        </p:spPr>
      </p:pic>
      <p:pic>
        <p:nvPicPr>
          <p:cNvPr id="293" name="Google Shape;293;p1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94" name="Google Shape;29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5" name="Google Shape;295;p1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96" name="Google Shape;296;p14"/>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297" name="Google Shape;297;p1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 - Teal 1">
  <p:cSld name="Divider Slide - Teal">
    <p:bg>
      <p:bgPr>
        <a:solidFill>
          <a:srgbClr val="017F92">
            <a:alpha val="9411"/>
          </a:srgbClr>
        </a:solidFill>
        <a:effectLst/>
      </p:bgPr>
    </p:bg>
    <p:spTree>
      <p:nvGrpSpPr>
        <p:cNvPr id="1" name="Shape 298"/>
        <p:cNvGrpSpPr/>
        <p:nvPr/>
      </p:nvGrpSpPr>
      <p:grpSpPr>
        <a:xfrm>
          <a:off x="0" y="0"/>
          <a:ext cx="0" cy="0"/>
          <a:chOff x="0" y="0"/>
          <a:chExt cx="0" cy="0"/>
        </a:xfrm>
      </p:grpSpPr>
      <p:pic>
        <p:nvPicPr>
          <p:cNvPr id="299" name="Google Shape;299;g279abfe882b_0_496"/>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00" name="Google Shape;300;g279abfe882b_0_49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01" name="Google Shape;301;g279abfe882b_0_49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2" name="Google Shape;302;g279abfe882b_0_496"/>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303"/>
        <p:cNvGrpSpPr/>
        <p:nvPr/>
      </p:nvGrpSpPr>
      <p:grpSpPr>
        <a:xfrm>
          <a:off x="0" y="0"/>
          <a:ext cx="0" cy="0"/>
          <a:chOff x="0" y="0"/>
          <a:chExt cx="0" cy="0"/>
        </a:xfrm>
      </p:grpSpPr>
      <p:sp>
        <p:nvSpPr>
          <p:cNvPr id="304" name="Google Shape;304;g279abfe882b_0_1043"/>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5" name="Google Shape;305;g279abfe882b_0_1043"/>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306" name="Google Shape;306;g279abfe882b_0_1043"/>
          <p:cNvPicPr preferRelativeResize="0"/>
          <p:nvPr/>
        </p:nvPicPr>
        <p:blipFill rotWithShape="1">
          <a:blip r:embed="rId2">
            <a:alphaModFix/>
          </a:blip>
          <a:srcRect l="-16599" t="-8123" r="16600" b="34932"/>
          <a:stretch/>
        </p:blipFill>
        <p:spPr>
          <a:xfrm>
            <a:off x="0" y="4190873"/>
            <a:ext cx="9144001" cy="952625"/>
          </a:xfrm>
          <a:prstGeom prst="rect">
            <a:avLst/>
          </a:prstGeom>
          <a:noFill/>
          <a:ln>
            <a:noFill/>
          </a:ln>
        </p:spPr>
      </p:pic>
      <p:pic>
        <p:nvPicPr>
          <p:cNvPr id="307" name="Google Shape;307;g279abfe882b_0_1043"/>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308" name="Google Shape;308;g279abfe882b_0_104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9"/>
        <p:cNvGrpSpPr/>
        <p:nvPr/>
      </p:nvGrpSpPr>
      <p:grpSpPr>
        <a:xfrm>
          <a:off x="0" y="0"/>
          <a:ext cx="0" cy="0"/>
          <a:chOff x="0" y="0"/>
          <a:chExt cx="0" cy="0"/>
        </a:xfrm>
      </p:grpSpPr>
      <p:sp>
        <p:nvSpPr>
          <p:cNvPr id="310" name="Google Shape;310;p19"/>
          <p:cNvSpPr>
            <a:spLocks noGrp="1"/>
          </p:cNvSpPr>
          <p:nvPr>
            <p:ph type="pic" idx="2"/>
          </p:nvPr>
        </p:nvSpPr>
        <p:spPr>
          <a:xfrm>
            <a:off x="5286900" y="285000"/>
            <a:ext cx="3607500" cy="3607500"/>
          </a:xfrm>
          <a:prstGeom prst="ellipse">
            <a:avLst/>
          </a:prstGeom>
          <a:noFill/>
          <a:ln>
            <a:noFill/>
          </a:ln>
        </p:spPr>
      </p:sp>
      <p:pic>
        <p:nvPicPr>
          <p:cNvPr id="311" name="Google Shape;311;p19"/>
          <p:cNvPicPr preferRelativeResize="0"/>
          <p:nvPr/>
        </p:nvPicPr>
        <p:blipFill rotWithShape="1">
          <a:blip r:embed="rId2">
            <a:alphaModFix/>
          </a:blip>
          <a:srcRect t="15112" b="11694"/>
          <a:stretch/>
        </p:blipFill>
        <p:spPr>
          <a:xfrm>
            <a:off x="0" y="4190873"/>
            <a:ext cx="9144001" cy="952625"/>
          </a:xfrm>
          <a:prstGeom prst="rect">
            <a:avLst/>
          </a:prstGeom>
          <a:noFill/>
          <a:ln>
            <a:noFill/>
          </a:ln>
        </p:spPr>
      </p:pic>
      <p:sp>
        <p:nvSpPr>
          <p:cNvPr id="312" name="Google Shape;312;p19"/>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13" name="Google Shape;313;p19"/>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314" name="Google Shape;314;p19"/>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315" name="Google Shape;315;p19"/>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6" name="Google Shape;316;p19"/>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7" name="Google Shape;317;p1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318"/>
        <p:cNvGrpSpPr/>
        <p:nvPr/>
      </p:nvGrpSpPr>
      <p:grpSpPr>
        <a:xfrm>
          <a:off x="0" y="0"/>
          <a:ext cx="0" cy="0"/>
          <a:chOff x="0" y="0"/>
          <a:chExt cx="0" cy="0"/>
        </a:xfrm>
      </p:grpSpPr>
      <p:pic>
        <p:nvPicPr>
          <p:cNvPr id="319" name="Google Shape;319;p1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320" name="Google Shape;320;p1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21" name="Google Shape;321;p12"/>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22" name="Google Shape;322;p12"/>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23" name="Google Shape;323;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411"/>
          </a:srgbClr>
        </a:solidFill>
        <a:effectLst/>
      </p:bgPr>
    </p:bg>
    <p:spTree>
      <p:nvGrpSpPr>
        <p:cNvPr id="1" name="Shape 324"/>
        <p:cNvGrpSpPr/>
        <p:nvPr/>
      </p:nvGrpSpPr>
      <p:grpSpPr>
        <a:xfrm>
          <a:off x="0" y="0"/>
          <a:ext cx="0" cy="0"/>
          <a:chOff x="0" y="0"/>
          <a:chExt cx="0" cy="0"/>
        </a:xfrm>
      </p:grpSpPr>
      <p:pic>
        <p:nvPicPr>
          <p:cNvPr id="325" name="Google Shape;325;p16"/>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6" name="Google Shape;326;p1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27" name="Google Shape;327;p1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28" name="Google Shape;328;p16"/>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329"/>
        <p:cNvGrpSpPr/>
        <p:nvPr/>
      </p:nvGrpSpPr>
      <p:grpSpPr>
        <a:xfrm>
          <a:off x="0" y="0"/>
          <a:ext cx="0" cy="0"/>
          <a:chOff x="0" y="0"/>
          <a:chExt cx="0" cy="0"/>
        </a:xfrm>
      </p:grpSpPr>
      <p:pic>
        <p:nvPicPr>
          <p:cNvPr id="330" name="Google Shape;330;p17"/>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331" name="Google Shape;331;p17"/>
          <p:cNvSpPr>
            <a:spLocks noGrp="1"/>
          </p:cNvSpPr>
          <p:nvPr>
            <p:ph type="pic" idx="2"/>
          </p:nvPr>
        </p:nvSpPr>
        <p:spPr>
          <a:xfrm>
            <a:off x="0" y="0"/>
            <a:ext cx="9144000" cy="4129500"/>
          </a:xfrm>
          <a:prstGeom prst="rect">
            <a:avLst/>
          </a:prstGeom>
          <a:noFill/>
          <a:ln>
            <a:noFill/>
          </a:ln>
        </p:spPr>
      </p:sp>
      <p:sp>
        <p:nvSpPr>
          <p:cNvPr id="332" name="Google Shape;332;p17"/>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3" name="Google Shape;333;p1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411"/>
          </a:srgbClr>
        </a:solidFill>
        <a:effectLst/>
      </p:bgPr>
    </p:bg>
    <p:spTree>
      <p:nvGrpSpPr>
        <p:cNvPr id="1" name="Shape 334"/>
        <p:cNvGrpSpPr/>
        <p:nvPr/>
      </p:nvGrpSpPr>
      <p:grpSpPr>
        <a:xfrm>
          <a:off x="0" y="0"/>
          <a:ext cx="0" cy="0"/>
          <a:chOff x="0" y="0"/>
          <a:chExt cx="0" cy="0"/>
        </a:xfrm>
      </p:grpSpPr>
      <p:pic>
        <p:nvPicPr>
          <p:cNvPr id="335" name="Google Shape;335;p18"/>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36" name="Google Shape;336;p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37" name="Google Shape;337;p18"/>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38" name="Google Shape;338;p18"/>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39"/>
        <p:cNvGrpSpPr/>
        <p:nvPr/>
      </p:nvGrpSpPr>
      <p:grpSpPr>
        <a:xfrm>
          <a:off x="0" y="0"/>
          <a:ext cx="0" cy="0"/>
          <a:chOff x="0" y="0"/>
          <a:chExt cx="0" cy="0"/>
        </a:xfrm>
      </p:grpSpPr>
      <p:sp>
        <p:nvSpPr>
          <p:cNvPr id="340" name="Google Shape;340;p20"/>
          <p:cNvSpPr txBox="1">
            <a:spLocks noGrp="1"/>
          </p:cNvSpPr>
          <p:nvPr>
            <p:ph type="title"/>
          </p:nvPr>
        </p:nvSpPr>
        <p:spPr>
          <a:xfrm>
            <a:off x="3912250"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1" name="Google Shape;341;p20"/>
          <p:cNvSpPr>
            <a:spLocks noGrp="1"/>
          </p:cNvSpPr>
          <p:nvPr>
            <p:ph type="pic" idx="2"/>
          </p:nvPr>
        </p:nvSpPr>
        <p:spPr>
          <a:xfrm>
            <a:off x="284100" y="285000"/>
            <a:ext cx="3607500" cy="3607500"/>
          </a:xfrm>
          <a:prstGeom prst="ellipse">
            <a:avLst/>
          </a:prstGeom>
          <a:noFill/>
          <a:ln>
            <a:noFill/>
          </a:ln>
        </p:spPr>
      </p:sp>
      <p:sp>
        <p:nvSpPr>
          <p:cNvPr id="342" name="Google Shape;342;p20"/>
          <p:cNvSpPr txBox="1">
            <a:spLocks noGrp="1"/>
          </p:cNvSpPr>
          <p:nvPr>
            <p:ph type="body" idx="1"/>
          </p:nvPr>
        </p:nvSpPr>
        <p:spPr>
          <a:xfrm>
            <a:off x="3934875" y="1148750"/>
            <a:ext cx="50781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343" name="Google Shape;343;p20"/>
          <p:cNvPicPr preferRelativeResize="0"/>
          <p:nvPr/>
        </p:nvPicPr>
        <p:blipFill rotWithShape="1">
          <a:blip r:embed="rId2">
            <a:alphaModFix/>
          </a:blip>
          <a:srcRect t="15112" b="11694"/>
          <a:stretch/>
        </p:blipFill>
        <p:spPr>
          <a:xfrm>
            <a:off x="0" y="4190873"/>
            <a:ext cx="9144001" cy="952625"/>
          </a:xfrm>
          <a:prstGeom prst="rect">
            <a:avLst/>
          </a:prstGeom>
          <a:noFill/>
          <a:ln>
            <a:noFill/>
          </a:ln>
        </p:spPr>
      </p:pic>
      <p:sp>
        <p:nvSpPr>
          <p:cNvPr id="344" name="Google Shape;344;p20"/>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45" name="Google Shape;345;p20"/>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346" name="Google Shape;346;p20"/>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347" name="Google Shape;347;p2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vider Slide - Orange 1">
  <p:cSld name="Divider Slide - Orange">
    <p:bg>
      <p:bgPr>
        <a:solidFill>
          <a:srgbClr val="C44B27">
            <a:alpha val="9410"/>
          </a:srgbClr>
        </a:solidFill>
        <a:effectLst/>
      </p:bgPr>
    </p:bg>
    <p:spTree>
      <p:nvGrpSpPr>
        <p:cNvPr id="1" name="Shape 348"/>
        <p:cNvGrpSpPr/>
        <p:nvPr/>
      </p:nvGrpSpPr>
      <p:grpSpPr>
        <a:xfrm>
          <a:off x="0" y="0"/>
          <a:ext cx="0" cy="0"/>
          <a:chOff x="0" y="0"/>
          <a:chExt cx="0" cy="0"/>
        </a:xfrm>
      </p:grpSpPr>
      <p:pic>
        <p:nvPicPr>
          <p:cNvPr id="349" name="Google Shape;349;g2eeb58b9af1_0_5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50" name="Google Shape;350;g2eeb58b9af1_0_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51" name="Google Shape;351;g2eeb58b9af1_0_55"/>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3200"/>
              <a:buNone/>
              <a:defRPr>
                <a:solidFill>
                  <a:srgbClr val="3B1A53"/>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52" name="Google Shape;352;g2eeb58b9af1_0_55"/>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39"/>
        <p:cNvGrpSpPr/>
        <p:nvPr/>
      </p:nvGrpSpPr>
      <p:grpSpPr>
        <a:xfrm>
          <a:off x="0" y="0"/>
          <a:ext cx="0" cy="0"/>
          <a:chOff x="0" y="0"/>
          <a:chExt cx="0" cy="0"/>
        </a:xfrm>
      </p:grpSpPr>
      <p:sp>
        <p:nvSpPr>
          <p:cNvPr id="40" name="Google Shape;40;g2edf3ecb708_0_347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g2edf3ecb708_0_3476"/>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42" name="Google Shape;42;g2edf3ecb708_0_3476"/>
          <p:cNvPicPr preferRelativeResize="0"/>
          <p:nvPr/>
        </p:nvPicPr>
        <p:blipFill rotWithShape="1">
          <a:blip r:embed="rId2">
            <a:alphaModFix/>
          </a:blip>
          <a:srcRect l="-16599" t="-8123" r="16600" b="34932"/>
          <a:stretch/>
        </p:blipFill>
        <p:spPr>
          <a:xfrm>
            <a:off x="0" y="4190873"/>
            <a:ext cx="9144001" cy="952625"/>
          </a:xfrm>
          <a:prstGeom prst="rect">
            <a:avLst/>
          </a:prstGeom>
          <a:noFill/>
          <a:ln>
            <a:noFill/>
          </a:ln>
        </p:spPr>
      </p:pic>
      <p:pic>
        <p:nvPicPr>
          <p:cNvPr id="43" name="Google Shape;43;g2edf3ecb708_0_3476"/>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44" name="Google Shape;44;g2edf3ecb708_0_34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 table 1">
  <p:cSld name="Title and body + table">
    <p:spTree>
      <p:nvGrpSpPr>
        <p:cNvPr id="1" name="Shape 353"/>
        <p:cNvGrpSpPr/>
        <p:nvPr/>
      </p:nvGrpSpPr>
      <p:grpSpPr>
        <a:xfrm>
          <a:off x="0" y="0"/>
          <a:ext cx="0" cy="0"/>
          <a:chOff x="0" y="0"/>
          <a:chExt cx="0" cy="0"/>
        </a:xfrm>
      </p:grpSpPr>
      <p:pic>
        <p:nvPicPr>
          <p:cNvPr id="354" name="Google Shape;354;g2eeb58b9af1_0_60"/>
          <p:cNvPicPr preferRelativeResize="0"/>
          <p:nvPr/>
        </p:nvPicPr>
        <p:blipFill rotWithShape="1">
          <a:blip r:embed="rId2">
            <a:alphaModFix/>
          </a:blip>
          <a:srcRect t="15114" b="11689"/>
          <a:stretch/>
        </p:blipFill>
        <p:spPr>
          <a:xfrm>
            <a:off x="0" y="4191000"/>
            <a:ext cx="9144001" cy="952500"/>
          </a:xfrm>
          <a:prstGeom prst="rect">
            <a:avLst/>
          </a:prstGeom>
          <a:noFill/>
          <a:ln>
            <a:noFill/>
          </a:ln>
        </p:spPr>
      </p:pic>
      <p:pic>
        <p:nvPicPr>
          <p:cNvPr id="355" name="Google Shape;355;g2eeb58b9af1_0_60"/>
          <p:cNvPicPr preferRelativeResize="0"/>
          <p:nvPr/>
        </p:nvPicPr>
        <p:blipFill rotWithShape="1">
          <a:blip r:embed="rId3">
            <a:alphaModFix/>
          </a:blip>
          <a:srcRect l="228" r="228"/>
          <a:stretch/>
        </p:blipFill>
        <p:spPr>
          <a:xfrm>
            <a:off x="7897813" y="3917950"/>
            <a:ext cx="1114425" cy="1116013"/>
          </a:xfrm>
          <a:prstGeom prst="rect">
            <a:avLst/>
          </a:prstGeom>
          <a:noFill/>
          <a:ln>
            <a:noFill/>
          </a:ln>
        </p:spPr>
      </p:pic>
      <p:sp>
        <p:nvSpPr>
          <p:cNvPr id="356" name="Google Shape;356;g2eeb58b9af1_0_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7" name="Google Shape;357;g2eeb58b9af1_0_60"/>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200"/>
              <a:buNone/>
              <a:defRPr sz="1200">
                <a:solidFill>
                  <a:schemeClr val="lt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8" name="Google Shape;358;g2eeb58b9af1_0_60"/>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900"/>
              <a:buNone/>
              <a:defRPr sz="900">
                <a:solidFill>
                  <a:schemeClr val="lt1"/>
                </a:solidFill>
              </a:defRPr>
            </a:lvl1pPr>
            <a:lvl2pPr lvl="1" algn="l" rtl="0">
              <a:lnSpc>
                <a:spcPct val="115000"/>
              </a:lnSpc>
              <a:spcBef>
                <a:spcPts val="0"/>
              </a:spcBef>
              <a:spcAft>
                <a:spcPts val="0"/>
              </a:spcAft>
              <a:buClr>
                <a:schemeClr val="lt1"/>
              </a:buClr>
              <a:buSzPts val="1400"/>
              <a:buNone/>
              <a:defRPr>
                <a:solidFill>
                  <a:schemeClr val="lt1"/>
                </a:solidFill>
              </a:defRPr>
            </a:lvl2pPr>
            <a:lvl3pPr lvl="2" algn="l" rtl="0">
              <a:lnSpc>
                <a:spcPct val="115000"/>
              </a:lnSpc>
              <a:spcBef>
                <a:spcPts val="0"/>
              </a:spcBef>
              <a:spcAft>
                <a:spcPts val="0"/>
              </a:spcAft>
              <a:buClr>
                <a:schemeClr val="lt1"/>
              </a:buClr>
              <a:buSzPts val="1400"/>
              <a:buNone/>
              <a:defRPr>
                <a:solidFill>
                  <a:schemeClr val="lt1"/>
                </a:solidFill>
              </a:defRPr>
            </a:lvl3pPr>
            <a:lvl4pPr lvl="3" algn="l" rtl="0">
              <a:lnSpc>
                <a:spcPct val="115000"/>
              </a:lnSpc>
              <a:spcBef>
                <a:spcPts val="0"/>
              </a:spcBef>
              <a:spcAft>
                <a:spcPts val="0"/>
              </a:spcAft>
              <a:buClr>
                <a:schemeClr val="lt1"/>
              </a:buClr>
              <a:buSzPts val="1400"/>
              <a:buNone/>
              <a:defRPr>
                <a:solidFill>
                  <a:schemeClr val="lt1"/>
                </a:solidFill>
              </a:defRPr>
            </a:lvl4pPr>
            <a:lvl5pPr lvl="4" algn="l" rtl="0">
              <a:lnSpc>
                <a:spcPct val="115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59" name="Google Shape;359;g2eeb58b9af1_0_60"/>
          <p:cNvSpPr txBox="1">
            <a:spLocks noGrp="1"/>
          </p:cNvSpPr>
          <p:nvPr>
            <p:ph type="sldNum" idx="12"/>
          </p:nvPr>
        </p:nvSpPr>
        <p:spPr>
          <a:xfrm>
            <a:off x="8548688" y="4738688"/>
            <a:ext cx="5493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No footer - Teal 1">
  <p:cSld name="Title and body - No footer - Teal">
    <p:spTree>
      <p:nvGrpSpPr>
        <p:cNvPr id="1" name="Shape 45"/>
        <p:cNvGrpSpPr/>
        <p:nvPr/>
      </p:nvGrpSpPr>
      <p:grpSpPr>
        <a:xfrm>
          <a:off x="0" y="0"/>
          <a:ext cx="0" cy="0"/>
          <a:chOff x="0" y="0"/>
          <a:chExt cx="0" cy="0"/>
        </a:xfrm>
      </p:grpSpPr>
      <p:sp>
        <p:nvSpPr>
          <p:cNvPr id="46" name="Google Shape;46;g2edf3ecb708_0_3482"/>
          <p:cNvSpPr txBox="1">
            <a:spLocks noGrp="1"/>
          </p:cNvSpPr>
          <p:nvPr>
            <p:ph type="title"/>
          </p:nvPr>
        </p:nvSpPr>
        <p:spPr>
          <a:xfrm>
            <a:off x="311700" y="140225"/>
            <a:ext cx="8520600" cy="5727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2100"/>
              <a:buNone/>
              <a:defRPr sz="2800"/>
            </a:lvl1pPr>
            <a:lvl2pPr lvl="1" algn="l">
              <a:lnSpc>
                <a:spcPct val="100000"/>
              </a:lnSpc>
              <a:spcBef>
                <a:spcPts val="0"/>
              </a:spcBef>
              <a:spcAft>
                <a:spcPts val="0"/>
              </a:spcAft>
              <a:buSzPts val="2100"/>
              <a:buNone/>
              <a:defRPr sz="1100"/>
            </a:lvl2pPr>
            <a:lvl3pPr lvl="2" algn="l">
              <a:lnSpc>
                <a:spcPct val="100000"/>
              </a:lnSpc>
              <a:spcBef>
                <a:spcPts val="0"/>
              </a:spcBef>
              <a:spcAft>
                <a:spcPts val="0"/>
              </a:spcAft>
              <a:buSzPts val="2100"/>
              <a:buNone/>
              <a:defRPr sz="1100"/>
            </a:lvl3pPr>
            <a:lvl4pPr lvl="3" algn="l">
              <a:lnSpc>
                <a:spcPct val="100000"/>
              </a:lnSpc>
              <a:spcBef>
                <a:spcPts val="0"/>
              </a:spcBef>
              <a:spcAft>
                <a:spcPts val="0"/>
              </a:spcAft>
              <a:buSzPts val="2100"/>
              <a:buNone/>
              <a:defRPr sz="1100"/>
            </a:lvl4pPr>
            <a:lvl5pPr lvl="4" algn="l">
              <a:lnSpc>
                <a:spcPct val="100000"/>
              </a:lnSpc>
              <a:spcBef>
                <a:spcPts val="0"/>
              </a:spcBef>
              <a:spcAft>
                <a:spcPts val="0"/>
              </a:spcAft>
              <a:buSzPts val="2100"/>
              <a:buNone/>
              <a:defRPr sz="1100"/>
            </a:lvl5pPr>
            <a:lvl6pPr lvl="5" algn="l">
              <a:lnSpc>
                <a:spcPct val="100000"/>
              </a:lnSpc>
              <a:spcBef>
                <a:spcPts val="0"/>
              </a:spcBef>
              <a:spcAft>
                <a:spcPts val="0"/>
              </a:spcAft>
              <a:buSzPts val="2100"/>
              <a:buNone/>
              <a:defRPr sz="1100"/>
            </a:lvl6pPr>
            <a:lvl7pPr lvl="6" algn="l">
              <a:lnSpc>
                <a:spcPct val="100000"/>
              </a:lnSpc>
              <a:spcBef>
                <a:spcPts val="0"/>
              </a:spcBef>
              <a:spcAft>
                <a:spcPts val="0"/>
              </a:spcAft>
              <a:buSzPts val="2100"/>
              <a:buNone/>
              <a:defRPr sz="1100"/>
            </a:lvl7pPr>
            <a:lvl8pPr lvl="7" algn="l">
              <a:lnSpc>
                <a:spcPct val="100000"/>
              </a:lnSpc>
              <a:spcBef>
                <a:spcPts val="0"/>
              </a:spcBef>
              <a:spcAft>
                <a:spcPts val="0"/>
              </a:spcAft>
              <a:buSzPts val="2100"/>
              <a:buNone/>
              <a:defRPr sz="1100"/>
            </a:lvl8pPr>
            <a:lvl9pPr lvl="8" algn="l">
              <a:lnSpc>
                <a:spcPct val="100000"/>
              </a:lnSpc>
              <a:spcBef>
                <a:spcPts val="0"/>
              </a:spcBef>
              <a:spcAft>
                <a:spcPts val="0"/>
              </a:spcAft>
              <a:buSzPts val="2100"/>
              <a:buNone/>
              <a:defRPr sz="1100"/>
            </a:lvl9pPr>
          </a:lstStyle>
          <a:p>
            <a:endParaRPr/>
          </a:p>
        </p:txBody>
      </p:sp>
      <p:sp>
        <p:nvSpPr>
          <p:cNvPr id="47" name="Google Shape;47;g2edf3ecb708_0_3482"/>
          <p:cNvSpPr txBox="1">
            <a:spLocks noGrp="1"/>
          </p:cNvSpPr>
          <p:nvPr>
            <p:ph type="body" idx="1"/>
          </p:nvPr>
        </p:nvSpPr>
        <p:spPr>
          <a:xfrm>
            <a:off x="311700" y="848075"/>
            <a:ext cx="8520600" cy="37746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0"/>
              </a:spcBef>
              <a:spcAft>
                <a:spcPts val="0"/>
              </a:spcAft>
              <a:buSzPts val="1400"/>
              <a:buChar char="●"/>
              <a:defRPr sz="1800"/>
            </a:lvl1pPr>
            <a:lvl2pPr marL="914400" lvl="1" indent="-317500" algn="l">
              <a:lnSpc>
                <a:spcPct val="100000"/>
              </a:lnSpc>
              <a:spcBef>
                <a:spcPts val="0"/>
              </a:spcBef>
              <a:spcAft>
                <a:spcPts val="0"/>
              </a:spcAft>
              <a:buSzPts val="1400"/>
              <a:buChar char="○"/>
              <a:defRPr sz="1800"/>
            </a:lvl2pPr>
            <a:lvl3pPr marL="1371600" lvl="2" indent="-317500" algn="l">
              <a:lnSpc>
                <a:spcPct val="100000"/>
              </a:lnSpc>
              <a:spcBef>
                <a:spcPts val="0"/>
              </a:spcBef>
              <a:spcAft>
                <a:spcPts val="0"/>
              </a:spcAft>
              <a:buSzPts val="1400"/>
              <a:buChar char="■"/>
              <a:defRPr sz="1800"/>
            </a:lvl3pPr>
            <a:lvl4pPr marL="1828800" lvl="3" indent="-317500" algn="l">
              <a:lnSpc>
                <a:spcPct val="100000"/>
              </a:lnSpc>
              <a:spcBef>
                <a:spcPts val="0"/>
              </a:spcBef>
              <a:spcAft>
                <a:spcPts val="0"/>
              </a:spcAft>
              <a:buSzPts val="1400"/>
              <a:buChar char="●"/>
              <a:defRPr sz="1800"/>
            </a:lvl4pPr>
            <a:lvl5pPr marL="2286000" lvl="4" indent="-317500" algn="l">
              <a:lnSpc>
                <a:spcPct val="100000"/>
              </a:lnSpc>
              <a:spcBef>
                <a:spcPts val="0"/>
              </a:spcBef>
              <a:spcAft>
                <a:spcPts val="0"/>
              </a:spcAft>
              <a:buSzPts val="1400"/>
              <a:buChar char="○"/>
              <a:defRPr sz="1800"/>
            </a:lvl5pPr>
            <a:lvl6pPr marL="2743200" lvl="5" indent="-317500" algn="l">
              <a:lnSpc>
                <a:spcPct val="100000"/>
              </a:lnSpc>
              <a:spcBef>
                <a:spcPts val="0"/>
              </a:spcBef>
              <a:spcAft>
                <a:spcPts val="0"/>
              </a:spcAft>
              <a:buSzPts val="1400"/>
              <a:buChar char="■"/>
              <a:defRPr sz="1800"/>
            </a:lvl6pPr>
            <a:lvl7pPr marL="3200400" lvl="6" indent="-317500" algn="l">
              <a:lnSpc>
                <a:spcPct val="100000"/>
              </a:lnSpc>
              <a:spcBef>
                <a:spcPts val="0"/>
              </a:spcBef>
              <a:spcAft>
                <a:spcPts val="0"/>
              </a:spcAft>
              <a:buSzPts val="1400"/>
              <a:buChar char="●"/>
              <a:defRPr sz="1800"/>
            </a:lvl7pPr>
            <a:lvl8pPr marL="3657600" lvl="7" indent="-317500" algn="l">
              <a:lnSpc>
                <a:spcPct val="100000"/>
              </a:lnSpc>
              <a:spcBef>
                <a:spcPts val="0"/>
              </a:spcBef>
              <a:spcAft>
                <a:spcPts val="0"/>
              </a:spcAft>
              <a:buSzPts val="1400"/>
              <a:buChar char="○"/>
              <a:defRPr sz="1800"/>
            </a:lvl8pPr>
            <a:lvl9pPr marL="4114800" lvl="8" indent="-317500" algn="l">
              <a:lnSpc>
                <a:spcPct val="100000"/>
              </a:lnSpc>
              <a:spcBef>
                <a:spcPts val="0"/>
              </a:spcBef>
              <a:spcAft>
                <a:spcPts val="0"/>
              </a:spcAft>
              <a:buSzPts val="1400"/>
              <a:buChar char="■"/>
              <a:defRPr sz="1800"/>
            </a:lvl9pPr>
          </a:lstStyle>
          <a:p>
            <a:endParaRPr/>
          </a:p>
        </p:txBody>
      </p:sp>
      <p:pic>
        <p:nvPicPr>
          <p:cNvPr id="48" name="Google Shape;48;g2edf3ecb708_0_3482"/>
          <p:cNvPicPr preferRelativeResize="0"/>
          <p:nvPr/>
        </p:nvPicPr>
        <p:blipFill rotWithShape="1">
          <a:blip r:embed="rId2">
            <a:alphaModFix/>
          </a:blip>
          <a:srcRect l="-16599" t="-8123" r="16600" b="34932"/>
          <a:stretch/>
        </p:blipFill>
        <p:spPr>
          <a:xfrm>
            <a:off x="1" y="4190873"/>
            <a:ext cx="9144001" cy="952625"/>
          </a:xfrm>
          <a:prstGeom prst="rect">
            <a:avLst/>
          </a:prstGeom>
          <a:noFill/>
          <a:ln>
            <a:noFill/>
          </a:ln>
        </p:spPr>
      </p:pic>
      <p:pic>
        <p:nvPicPr>
          <p:cNvPr id="49" name="Google Shape;49;g2edf3ecb708_0_3482"/>
          <p:cNvPicPr preferRelativeResize="0"/>
          <p:nvPr/>
        </p:nvPicPr>
        <p:blipFill rotWithShape="1">
          <a:blip r:embed="rId3">
            <a:alphaModFix/>
          </a:blip>
          <a:srcRect l="227" r="227"/>
          <a:stretch/>
        </p:blipFill>
        <p:spPr>
          <a:xfrm>
            <a:off x="8017724" y="4267073"/>
            <a:ext cx="842800" cy="842800"/>
          </a:xfrm>
          <a:prstGeom prst="rect">
            <a:avLst/>
          </a:prstGeom>
          <a:noFill/>
          <a:ln>
            <a:noFill/>
          </a:ln>
        </p:spPr>
      </p:pic>
      <p:sp>
        <p:nvSpPr>
          <p:cNvPr id="50" name="Google Shape;50;g2edf3ecb708_0_3482"/>
          <p:cNvSpPr txBox="1">
            <a:spLocks noGrp="1"/>
          </p:cNvSpPr>
          <p:nvPr>
            <p:ph type="sldNum" idx="12"/>
          </p:nvPr>
        </p:nvSpPr>
        <p:spPr>
          <a:xfrm>
            <a:off x="8548658" y="47394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chemeClr val="lt1"/>
              </a:buClr>
              <a:buSzPts val="1100"/>
              <a:buFont typeface="Public Sans Medium"/>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51"/>
        <p:cNvGrpSpPr/>
        <p:nvPr/>
      </p:nvGrpSpPr>
      <p:grpSpPr>
        <a:xfrm>
          <a:off x="0" y="0"/>
          <a:ext cx="0" cy="0"/>
          <a:chOff x="0" y="0"/>
          <a:chExt cx="0" cy="0"/>
        </a:xfrm>
      </p:grpSpPr>
      <p:pic>
        <p:nvPicPr>
          <p:cNvPr id="52" name="Google Shape;52;g2edf3ecb708_0_343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53" name="Google Shape;53;g2edf3ecb708_0_343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4" name="Google Shape;54;g2edf3ecb708_0_343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5" name="Google Shape;55;g2edf3ecb708_0_3434"/>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6" name="Google Shape;56;g2edf3ecb708_0_34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57"/>
        <p:cNvGrpSpPr/>
        <p:nvPr/>
      </p:nvGrpSpPr>
      <p:grpSpPr>
        <a:xfrm>
          <a:off x="0" y="0"/>
          <a:ext cx="0" cy="0"/>
          <a:chOff x="0" y="0"/>
          <a:chExt cx="0" cy="0"/>
        </a:xfrm>
      </p:grpSpPr>
      <p:pic>
        <p:nvPicPr>
          <p:cNvPr id="58" name="Google Shape;58;g2edf3ecb708_0_3440"/>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59" name="Google Shape;59;g2edf3ecb708_0_3440"/>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60" name="Google Shape;60;g2edf3ecb708_0_34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 name="Google Shape;61;g2edf3ecb708_0_3440"/>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2" name="Google Shape;62;g2edf3ecb708_0_3440"/>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63" name="Google Shape;63;g2edf3ecb708_0_344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9411"/>
          </a:srgbClr>
        </a:solidFill>
        <a:effectLst/>
      </p:bgPr>
    </p:bg>
    <p:spTree>
      <p:nvGrpSpPr>
        <p:cNvPr id="1" name="Shape 64"/>
        <p:cNvGrpSpPr/>
        <p:nvPr/>
      </p:nvGrpSpPr>
      <p:grpSpPr>
        <a:xfrm>
          <a:off x="0" y="0"/>
          <a:ext cx="0" cy="0"/>
          <a:chOff x="0" y="0"/>
          <a:chExt cx="0" cy="0"/>
        </a:xfrm>
      </p:grpSpPr>
      <p:pic>
        <p:nvPicPr>
          <p:cNvPr id="65" name="Google Shape;65;g2edf3ecb708_0_346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66" name="Google Shape;66;g2edf3ecb708_0_346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7" name="Google Shape;67;g2edf3ecb708_0_346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g2edf3ecb708_0_346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3.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edf3ecb708_0_34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edf3ecb708_0_34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8" name="Google Shape;8;g2edf3ecb708_0_34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9"/>
        <p:cNvGrpSpPr/>
        <p:nvPr/>
      </p:nvGrpSpPr>
      <p:grpSpPr>
        <a:xfrm>
          <a:off x="0" y="0"/>
          <a:ext cx="0" cy="0"/>
          <a:chOff x="0" y="0"/>
          <a:chExt cx="0" cy="0"/>
        </a:xfrm>
      </p:grpSpPr>
      <p:sp>
        <p:nvSpPr>
          <p:cNvPr id="80" name="Google Shape;80;g2edf3ecb708_0_26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1" name="Google Shape;81;g2edf3ecb708_0_26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82" name="Google Shape;82;g2edf3ecb708_0_26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67"/>
        <p:cNvGrpSpPr/>
        <p:nvPr/>
      </p:nvGrpSpPr>
      <p:grpSpPr>
        <a:xfrm>
          <a:off x="0" y="0"/>
          <a:ext cx="0" cy="0"/>
          <a:chOff x="0" y="0"/>
          <a:chExt cx="0" cy="0"/>
        </a:xfrm>
      </p:grpSpPr>
      <p:sp>
        <p:nvSpPr>
          <p:cNvPr id="268" name="Google Shape;26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69" name="Google Shape;269;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270" name="Google Shape;27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iCFLHH2MVrp6uIvSxoMF7Dp4gasxHL9M/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hyperlink" Target="http://drive.google.com/file/d/1Tpn3dxwp6ZrKruBjwpKZHtIIYY2TWBUV/vie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76n-Pnrz4043CaRT-Ocgln_4i7Bu42tI/view"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EUv2H3CbvT9HU0z7_RztZhraWLYv6df7/view"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drive.google.com/file/d/1ZIRTRxnN-6WLcFc3C5_2qTbqhcVOfjRo/view"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drive.google.com/file/d/1uIf4qba2N1VmnyQuv1_17V9zdlnLy7nl/view"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8.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edf3ecb708_0_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100"/>
              <a:buNone/>
            </a:pPr>
            <a:fld id="{00000000-1234-1234-1234-123412341234}" type="slidenum">
              <a:rPr lang="en" sz="1100">
                <a:solidFill>
                  <a:schemeClr val="lt1"/>
                </a:solidFill>
                <a:latin typeface="Public Sans Medium"/>
                <a:ea typeface="Public Sans Medium"/>
                <a:cs typeface="Public Sans Medium"/>
                <a:sym typeface="Public Sans Medium"/>
              </a:rPr>
              <a:t>1</a:t>
            </a:fld>
            <a:endParaRPr sz="1100">
              <a:solidFill>
                <a:schemeClr val="lt1"/>
              </a:solidFill>
              <a:latin typeface="Public Sans Medium"/>
              <a:ea typeface="Public Sans Medium"/>
              <a:cs typeface="Public Sans Medium"/>
              <a:sym typeface="Public Sans Medium"/>
            </a:endParaRPr>
          </a:p>
        </p:txBody>
      </p:sp>
      <p:sp>
        <p:nvSpPr>
          <p:cNvPr id="365" name="Google Shape;365;g2edf3ecb708_0_76"/>
          <p:cNvSpPr txBox="1">
            <a:spLocks noGrp="1"/>
          </p:cNvSpPr>
          <p:nvPr>
            <p:ph type="ctrTitle"/>
          </p:nvPr>
        </p:nvSpPr>
        <p:spPr>
          <a:xfrm>
            <a:off x="421725" y="740675"/>
            <a:ext cx="8221200" cy="79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CCCCC"/>
              </a:buClr>
              <a:buSzPts val="4400"/>
              <a:buFont typeface="Cambria"/>
              <a:buNone/>
            </a:pPr>
            <a:r>
              <a:rPr lang="en" b="1" i="0" u="none" strike="noStrike" cap="none">
                <a:solidFill>
                  <a:schemeClr val="dk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Louisiana Educator Rubric and </a:t>
            </a:r>
            <a:r>
              <a:rPr lang="en" b="1" i="0" u="none" strike="noStrike" cap="none">
                <a:solidFill>
                  <a:schemeClr val="dk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Evaluation </a:t>
            </a:r>
            <a:r>
              <a:rPr lang="en">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Introduction</a:t>
            </a:r>
            <a:r>
              <a:rPr lang="en" b="1" i="0" u="none" strike="noStrike" cap="none">
                <a:solidFill>
                  <a:schemeClr val="dk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for Teachers</a:t>
            </a:r>
            <a:endParaRPr b="1" i="0" u="none" strike="noStrike" cap="none">
              <a:solidFill>
                <a:schemeClr val="dk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marR="0" lvl="0" indent="0" algn="l" rtl="0">
              <a:lnSpc>
                <a:spcPct val="90000"/>
              </a:lnSpc>
              <a:spcBef>
                <a:spcPts val="0"/>
              </a:spcBef>
              <a:spcAft>
                <a:spcPts val="0"/>
              </a:spcAft>
              <a:buClr>
                <a:srgbClr val="CCCCCC"/>
              </a:buClr>
              <a:buSzPts val="4400"/>
              <a:buFont typeface="Cambria"/>
              <a:buNone/>
            </a:pPr>
            <a:r>
              <a:rPr lang="en">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(90 minute version)</a:t>
            </a:r>
            <a:endParaRPr>
              <a:solidFill>
                <a:schemeClr val="dk1"/>
              </a:solidFill>
            </a:endParaRPr>
          </a:p>
        </p:txBody>
      </p:sp>
      <p:sp>
        <p:nvSpPr>
          <p:cNvPr id="366" name="Google Shape;366;g2edf3ecb708_0_76"/>
          <p:cNvSpPr txBox="1"/>
          <p:nvPr/>
        </p:nvSpPr>
        <p:spPr>
          <a:xfrm>
            <a:off x="422275" y="1604963"/>
            <a:ext cx="8520000" cy="61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Public Sans Medium"/>
              <a:ea typeface="Public Sans Medium"/>
              <a:cs typeface="Public Sans Medium"/>
              <a:sym typeface="Public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edf3ecb708_0_154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Louisiana Educator Rubric</a:t>
            </a:r>
            <a:endParaRPr>
              <a:solidFill>
                <a:schemeClr val="dk1"/>
              </a:solidFill>
            </a:endParaRPr>
          </a:p>
        </p:txBody>
      </p:sp>
      <p:sp>
        <p:nvSpPr>
          <p:cNvPr id="433" name="Google Shape;433;g2edf3ecb708_0_1541"/>
          <p:cNvSpPr txBox="1">
            <a:spLocks noGrp="1"/>
          </p:cNvSpPr>
          <p:nvPr>
            <p:ph type="body" idx="1"/>
          </p:nvPr>
        </p:nvSpPr>
        <p:spPr>
          <a:xfrm>
            <a:off x="311700" y="712925"/>
            <a:ext cx="8520600" cy="377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The Louisiana Educator Rubric consists of 4 domains and 23 indicators. </a:t>
            </a:r>
            <a:endParaRPr/>
          </a:p>
          <a:p>
            <a:pPr marL="0" lvl="0" indent="0" algn="l" rtl="0">
              <a:lnSpc>
                <a:spcPct val="100000"/>
              </a:lnSpc>
              <a:spcBef>
                <a:spcPts val="0"/>
              </a:spcBef>
              <a:spcAft>
                <a:spcPts val="0"/>
              </a:spcAft>
              <a:buSzPts val="1800"/>
              <a:buNone/>
            </a:pPr>
            <a:endParaRPr/>
          </a:p>
        </p:txBody>
      </p:sp>
      <p:sp>
        <p:nvSpPr>
          <p:cNvPr id="434" name="Google Shape;434;g2edf3ecb708_0_15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10</a:t>
            </a:fld>
            <a:endParaRPr/>
          </a:p>
        </p:txBody>
      </p:sp>
      <p:graphicFrame>
        <p:nvGraphicFramePr>
          <p:cNvPr id="435" name="Google Shape;435;g2edf3ecb708_0_1541"/>
          <p:cNvGraphicFramePr/>
          <p:nvPr/>
        </p:nvGraphicFramePr>
        <p:xfrm>
          <a:off x="57050" y="1158075"/>
          <a:ext cx="3000000" cy="3000000"/>
        </p:xfrm>
        <a:graphic>
          <a:graphicData uri="http://schemas.openxmlformats.org/drawingml/2006/table">
            <a:tbl>
              <a:tblPr>
                <a:noFill/>
                <a:tableStyleId>{1CDBECB9-CE08-41EC-9C08-048B5FD30E94}</a:tableStyleId>
              </a:tblPr>
              <a:tblGrid>
                <a:gridCol w="2557900">
                  <a:extLst>
                    <a:ext uri="{9D8B030D-6E8A-4147-A177-3AD203B41FA5}">
                      <a16:colId xmlns:a16="http://schemas.microsoft.com/office/drawing/2014/main" val="20000"/>
                    </a:ext>
                  </a:extLst>
                </a:gridCol>
                <a:gridCol w="1871225">
                  <a:extLst>
                    <a:ext uri="{9D8B030D-6E8A-4147-A177-3AD203B41FA5}">
                      <a16:colId xmlns:a16="http://schemas.microsoft.com/office/drawing/2014/main" val="20001"/>
                    </a:ext>
                  </a:extLst>
                </a:gridCol>
                <a:gridCol w="2453475">
                  <a:extLst>
                    <a:ext uri="{9D8B030D-6E8A-4147-A177-3AD203B41FA5}">
                      <a16:colId xmlns:a16="http://schemas.microsoft.com/office/drawing/2014/main" val="20002"/>
                    </a:ext>
                  </a:extLst>
                </a:gridCol>
                <a:gridCol w="2147300">
                  <a:extLst>
                    <a:ext uri="{9D8B030D-6E8A-4147-A177-3AD203B41FA5}">
                      <a16:colId xmlns:a16="http://schemas.microsoft.com/office/drawing/2014/main" val="20003"/>
                    </a:ext>
                  </a:extLst>
                </a:gridCol>
              </a:tblGrid>
              <a:tr h="372550">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INSTRUC</a:t>
                      </a:r>
                      <a:r>
                        <a:rPr lang="en" sz="1300" b="1" u="none" strike="noStrike" cap="none">
                          <a:solidFill>
                            <a:schemeClr val="lt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TI</a:t>
                      </a:r>
                      <a:r>
                        <a:rPr lang="en" sz="1300" b="1" u="none" strike="noStrike" cap="none">
                          <a:solidFill>
                            <a:schemeClr val="lt1"/>
                          </a:solidFill>
                          <a:latin typeface="Public Sans"/>
                          <a:ea typeface="Public Sans"/>
                          <a:cs typeface="Public Sans"/>
                          <a:sym typeface="Public Sans"/>
                        </a:rPr>
                        <a:t>ON</a:t>
                      </a:r>
                      <a:endParaRPr sz="1300" b="1" u="none" strike="noStrike" cap="none">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PLANNING</a:t>
                      </a:r>
                      <a:endParaRPr sz="1300" b="1" u="none" strike="noStrike" cap="none">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ENVIRONMENT</a:t>
                      </a:r>
                      <a:endParaRPr sz="1300" b="1" u="none" strike="noStrike" cap="none">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PROFESSIONALISM</a:t>
                      </a:r>
                      <a:endParaRPr sz="1300" b="1" u="none" strike="noStrike" cap="none">
                        <a:solidFill>
                          <a:schemeClr val="lt1"/>
                        </a:solidFill>
                        <a:latin typeface="Public Sans"/>
                        <a:ea typeface="Public Sans"/>
                        <a:cs typeface="Public Sans"/>
                        <a:sym typeface="Public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134F5C"/>
                    </a:solidFill>
                  </a:tcPr>
                </a:tc>
                <a:extLst>
                  <a:ext uri="{0D108BD9-81ED-4DB2-BD59-A6C34878D82A}">
                    <a16:rowId xmlns:a16="http://schemas.microsoft.com/office/drawing/2014/main" val="10000"/>
                  </a:ext>
                </a:extLst>
              </a:tr>
              <a:tr h="2763650">
                <a:tc>
                  <a:txBody>
                    <a:bodyPr/>
                    <a:lstStyle/>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Standards and Objectives</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Motivating Students</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Presenting Instructional Content</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Lesson Structure and Pacing</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Activities and Materials</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Questioning</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Academic Feedback</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Grouping Students</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Teacher Content Knowledge</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Teacher Knowledge of Students</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Thinking</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Problem-Solving</a:t>
                      </a:r>
                      <a:endParaRPr sz="1300" u="none" strike="noStrike" cap="none">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Instructional Plans</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Student Work</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Assessment</a:t>
                      </a:r>
                      <a:endParaRPr sz="1300" u="none" strike="noStrike" cap="none">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0005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Expectations</a:t>
                      </a:r>
                      <a:endParaRPr sz="1300" u="none" strike="noStrike" cap="none">
                        <a:solidFill>
                          <a:srgbClr val="4D4D4F"/>
                        </a:solidFill>
                        <a:latin typeface="Public Sans"/>
                        <a:ea typeface="Public Sans"/>
                        <a:cs typeface="Public Sans"/>
                        <a:sym typeface="Public Sans"/>
                      </a:endParaRPr>
                    </a:p>
                    <a:p>
                      <a:pPr marL="40005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Engaging Students and Managing Behavior</a:t>
                      </a:r>
                      <a:endParaRPr sz="1300" u="none" strike="noStrike" cap="none">
                        <a:solidFill>
                          <a:srgbClr val="4D4D4F"/>
                        </a:solidFill>
                        <a:latin typeface="Public Sans"/>
                        <a:ea typeface="Public Sans"/>
                        <a:cs typeface="Public Sans"/>
                        <a:sym typeface="Public Sans"/>
                      </a:endParaRPr>
                    </a:p>
                    <a:p>
                      <a:pPr marL="40005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Environment</a:t>
                      </a:r>
                      <a:endParaRPr sz="1300" u="none" strike="noStrike" cap="none">
                        <a:solidFill>
                          <a:srgbClr val="4D4D4F"/>
                        </a:solidFill>
                        <a:latin typeface="Public Sans"/>
                        <a:ea typeface="Public Sans"/>
                        <a:cs typeface="Public Sans"/>
                        <a:sym typeface="Public Sans"/>
                      </a:endParaRPr>
                    </a:p>
                    <a:p>
                      <a:pPr marL="40005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Respectful Conditions</a:t>
                      </a:r>
                      <a:endParaRPr sz="1300" u="none" strike="noStrike" cap="none">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Growing and Developing Professionally</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Reflecting on Teaching</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School Involvement</a:t>
                      </a:r>
                      <a:endParaRPr sz="1300" u="none" strike="noStrike" cap="none">
                        <a:solidFill>
                          <a:srgbClr val="4D4D4F"/>
                        </a:solidFill>
                        <a:latin typeface="Public Sans"/>
                        <a:ea typeface="Public Sans"/>
                        <a:cs typeface="Public Sans"/>
                        <a:sym typeface="Public Sans"/>
                      </a:endParaRPr>
                    </a:p>
                    <a:p>
                      <a:pPr marL="342900" marR="0" lvl="0" indent="-311150" algn="l" rtl="0">
                        <a:lnSpc>
                          <a:spcPct val="90000"/>
                        </a:lnSpc>
                        <a:spcBef>
                          <a:spcPts val="0"/>
                        </a:spcBef>
                        <a:spcAft>
                          <a:spcPts val="0"/>
                        </a:spcAft>
                        <a:buClr>
                          <a:srgbClr val="4D4D4F"/>
                        </a:buClr>
                        <a:buSzPts val="1300"/>
                        <a:buFont typeface="Public Sans"/>
                        <a:buAutoNum type="arabicPeriod"/>
                      </a:pPr>
                      <a:r>
                        <a:rPr lang="en" sz="1300" u="none" strike="noStrike" cap="none">
                          <a:solidFill>
                            <a:srgbClr val="4D4D4F"/>
                          </a:solidFill>
                          <a:latin typeface="Public Sans"/>
                          <a:ea typeface="Public Sans"/>
                          <a:cs typeface="Public Sans"/>
                          <a:sym typeface="Public Sans"/>
                        </a:rPr>
                        <a:t>School Responsibilities</a:t>
                      </a:r>
                      <a:endParaRPr sz="1300" u="none" strike="noStrike" cap="none">
                        <a:solidFill>
                          <a:srgbClr val="4D4D4F"/>
                        </a:solidFill>
                        <a:latin typeface="Public Sans"/>
                        <a:ea typeface="Public Sans"/>
                        <a:cs typeface="Public Sans"/>
                        <a:sym typeface="Public Sans"/>
                      </a:endParaRPr>
                    </a:p>
                  </a:txBody>
                  <a:tcPr marL="1097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edf3ecb708_0_1549"/>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Rubric Format</a:t>
            </a:r>
            <a:endParaRPr/>
          </a:p>
        </p:txBody>
      </p:sp>
      <p:graphicFrame>
        <p:nvGraphicFramePr>
          <p:cNvPr id="441" name="Google Shape;441;g2edf3ecb708_0_1549"/>
          <p:cNvGraphicFramePr/>
          <p:nvPr/>
        </p:nvGraphicFramePr>
        <p:xfrm>
          <a:off x="0" y="1195350"/>
          <a:ext cx="3000000" cy="3000000"/>
        </p:xfrm>
        <a:graphic>
          <a:graphicData uri="http://schemas.openxmlformats.org/drawingml/2006/table">
            <a:tbl>
              <a:tblPr>
                <a:noFill/>
                <a:tableStyleId>{1CDBECB9-CE08-41EC-9C08-048B5FD30E94}</a:tableStyleId>
              </a:tblPr>
              <a:tblGrid>
                <a:gridCol w="1154975">
                  <a:extLst>
                    <a:ext uri="{9D8B030D-6E8A-4147-A177-3AD203B41FA5}">
                      <a16:colId xmlns:a16="http://schemas.microsoft.com/office/drawing/2014/main" val="20000"/>
                    </a:ext>
                  </a:extLst>
                </a:gridCol>
                <a:gridCol w="2655025">
                  <a:extLst>
                    <a:ext uri="{9D8B030D-6E8A-4147-A177-3AD203B41FA5}">
                      <a16:colId xmlns:a16="http://schemas.microsoft.com/office/drawing/2014/main" val="20001"/>
                    </a:ext>
                  </a:extLst>
                </a:gridCol>
                <a:gridCol w="2714625">
                  <a:extLst>
                    <a:ext uri="{9D8B030D-6E8A-4147-A177-3AD203B41FA5}">
                      <a16:colId xmlns:a16="http://schemas.microsoft.com/office/drawing/2014/main" val="20002"/>
                    </a:ext>
                  </a:extLst>
                </a:gridCol>
                <a:gridCol w="2619375">
                  <a:extLst>
                    <a:ext uri="{9D8B030D-6E8A-4147-A177-3AD203B41FA5}">
                      <a16:colId xmlns:a16="http://schemas.microsoft.com/office/drawing/2014/main" val="20003"/>
                    </a:ext>
                  </a:extLst>
                </a:gridCol>
              </a:tblGrid>
              <a:tr h="432450">
                <a:tc gridSpan="4">
                  <a:txBody>
                    <a:bodyPr/>
                    <a:lstStyle/>
                    <a:p>
                      <a:pPr marL="0" marR="0" lvl="0" indent="0" algn="l" rtl="0">
                        <a:lnSpc>
                          <a:spcPct val="90000"/>
                        </a:lnSpc>
                        <a:spcBef>
                          <a:spcPts val="0"/>
                        </a:spcBef>
                        <a:spcAft>
                          <a:spcPts val="0"/>
                        </a:spcAft>
                        <a:buClr>
                          <a:srgbClr val="000000"/>
                        </a:buClr>
                        <a:buSzPts val="1500"/>
                        <a:buFont typeface="Arial"/>
                        <a:buNone/>
                      </a:pPr>
                      <a:r>
                        <a:rPr lang="en" sz="1500" b="1" u="none" strike="noStrike" cap="none">
                          <a:solidFill>
                            <a:schemeClr val="lt1"/>
                          </a:solidFill>
                          <a:latin typeface="Public Sans"/>
                          <a:ea typeface="Public Sans"/>
                          <a:cs typeface="Public Sans"/>
                          <a:sym typeface="Public Sans"/>
                        </a:rPr>
                        <a:t>INSTRUCTION</a:t>
                      </a:r>
                      <a:endParaRPr sz="1500" b="1" u="none" strike="noStrike" cap="none">
                        <a:solidFill>
                          <a:schemeClr val="lt1"/>
                        </a:solidFill>
                        <a:latin typeface="Public Sans"/>
                        <a:ea typeface="Public Sans"/>
                        <a:cs typeface="Public Sans"/>
                        <a:sym typeface="Public Sans"/>
                      </a:endParaRPr>
                    </a:p>
                  </a:txBody>
                  <a:tcPr marL="91425" marR="91425" marT="91425" marB="91425">
                    <a:solidFill>
                      <a:srgbClr val="134F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725">
                <a:tc>
                  <a:txBody>
                    <a:bodyPr/>
                    <a:lstStyle/>
                    <a:p>
                      <a:pPr marL="0" marR="0" lvl="0" indent="0" algn="l" rtl="0">
                        <a:lnSpc>
                          <a:spcPct val="90000"/>
                        </a:lnSpc>
                        <a:spcBef>
                          <a:spcPts val="0"/>
                        </a:spcBef>
                        <a:spcAft>
                          <a:spcPts val="0"/>
                        </a:spcAft>
                        <a:buClr>
                          <a:srgbClr val="000000"/>
                        </a:buClr>
                        <a:buSzPts val="1400"/>
                        <a:buFont typeface="Arial"/>
                        <a:buNone/>
                      </a:pPr>
                      <a:endParaRPr sz="1400" u="none" strike="noStrike" cap="none">
                        <a:solidFill>
                          <a:schemeClr val="dk2"/>
                        </a:solidFill>
                        <a:latin typeface="Public Sans"/>
                        <a:ea typeface="Public Sans"/>
                        <a:cs typeface="Public Sans"/>
                        <a:sym typeface="Public Sans"/>
                      </a:endParaRPr>
                    </a:p>
                  </a:txBody>
                  <a:tcPr marL="91425" marR="91425" marT="91425" marB="91425">
                    <a:solidFill>
                      <a:schemeClr val="dk2"/>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Significantly Above Expectations (5) Exemplary</a:t>
                      </a:r>
                      <a:endParaRPr sz="1300" b="1" u="none" strike="noStrike" cap="none">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At Expectations (3) </a:t>
                      </a:r>
                      <a:endParaRPr sz="1300" b="1" u="none" strike="noStrike" cap="none">
                        <a:solidFill>
                          <a:schemeClr val="lt1"/>
                        </a:solidFill>
                        <a:latin typeface="Public Sans"/>
                        <a:ea typeface="Public Sans"/>
                        <a:cs typeface="Public Sans"/>
                        <a:sym typeface="Public Sans"/>
                      </a:endParaRPr>
                    </a:p>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Proficient</a:t>
                      </a:r>
                      <a:endParaRPr sz="1300" b="1" u="none" strike="noStrike" cap="none">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Significantly Below Expectations (1) Unsatisfactory</a:t>
                      </a:r>
                      <a:endParaRPr sz="1300" b="1" u="none" strike="noStrike" cap="none">
                        <a:solidFill>
                          <a:schemeClr val="lt1"/>
                        </a:solidFill>
                        <a:latin typeface="Public Sans"/>
                        <a:ea typeface="Public Sans"/>
                        <a:cs typeface="Public Sans"/>
                        <a:sym typeface="Public Sans"/>
                      </a:endParaRPr>
                    </a:p>
                  </a:txBody>
                  <a:tcPr marL="91425" marR="91425" marT="91425" marB="91425">
                    <a:solidFill>
                      <a:schemeClr val="dk2"/>
                    </a:solidFill>
                  </a:tcPr>
                </a:tc>
                <a:extLst>
                  <a:ext uri="{0D108BD9-81ED-4DB2-BD59-A6C34878D82A}">
                    <a16:rowId xmlns:a16="http://schemas.microsoft.com/office/drawing/2014/main" val="10001"/>
                  </a:ext>
                </a:extLst>
              </a:tr>
              <a:tr h="603075">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Description of Performance Level</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Consistent Evidence of Student-Centered Learning/Student Ownership of Learning - Teacher and Students Facilitate the Learning</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Some Evidence of Student-Centered Learning/Student Ownership of Learning - Teacher Facilitates the Learning</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Minimal Evidence of Student Ownership of Learning - Heavy Emphasis on Teacher Direction</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extLst>
                  <a:ext uri="{0D108BD9-81ED-4DB2-BD59-A6C34878D82A}">
                    <a16:rowId xmlns:a16="http://schemas.microsoft.com/office/drawing/2014/main" val="10002"/>
                  </a:ext>
                </a:extLst>
              </a:tr>
              <a:tr h="1148575">
                <a:tc>
                  <a:txBody>
                    <a:bodyPr/>
                    <a:lstStyle/>
                    <a:p>
                      <a:pPr marL="0" marR="0" lvl="0" indent="0" algn="l" rtl="0">
                        <a:lnSpc>
                          <a:spcPct val="90000"/>
                        </a:lnSpc>
                        <a:spcBef>
                          <a:spcPts val="0"/>
                        </a:spcBef>
                        <a:spcAft>
                          <a:spcPts val="0"/>
                        </a:spcAft>
                        <a:buClr>
                          <a:srgbClr val="000000"/>
                        </a:buClr>
                        <a:buSzPts val="1400"/>
                        <a:buFont typeface="Arial"/>
                        <a:buNone/>
                      </a:pPr>
                      <a:r>
                        <a:rPr lang="en" sz="1400" b="1" u="none" strike="noStrike" cap="none">
                          <a:solidFill>
                            <a:schemeClr val="dk2"/>
                          </a:solidFill>
                          <a:latin typeface="Public Sans"/>
                          <a:ea typeface="Public Sans"/>
                          <a:cs typeface="Public Sans"/>
                          <a:sym typeface="Public Sans"/>
                        </a:rPr>
                        <a:t>Standards and Objectives (SO)</a:t>
                      </a:r>
                      <a:endParaRPr sz="1400" b="1" u="none" strike="noStrike" cap="none">
                        <a:solidFill>
                          <a:schemeClr val="dk2"/>
                        </a:solidFill>
                        <a:latin typeface="Public Sans"/>
                        <a:ea typeface="Public Sans"/>
                        <a:cs typeface="Public Sans"/>
                        <a:sym typeface="Public Sans"/>
                      </a:endParaRPr>
                    </a:p>
                  </a:txBody>
                  <a:tcPr marL="91425" marR="91425" marT="91425" marB="91425">
                    <a:solidFill>
                      <a:srgbClr val="CCCCCC"/>
                    </a:solidFill>
                  </a:tcPr>
                </a:tc>
                <a:tc>
                  <a:txBody>
                    <a:bodyPr/>
                    <a:lstStyle/>
                    <a:p>
                      <a:pPr marL="285750" marR="0" lvl="0" indent="-285750" algn="l" rtl="0">
                        <a:lnSpc>
                          <a:spcPct val="100000"/>
                        </a:lnSpc>
                        <a:spcBef>
                          <a:spcPts val="0"/>
                        </a:spcBef>
                        <a:spcAft>
                          <a:spcPts val="0"/>
                        </a:spcAft>
                        <a:buClr>
                          <a:schemeClr val="dk2"/>
                        </a:buClr>
                        <a:buSzPts val="1100"/>
                        <a:buFont typeface="Calibri"/>
                        <a:buChar char="●"/>
                      </a:pPr>
                      <a:r>
                        <a:rPr lang="en" sz="1100" b="1" u="none" strike="noStrike" cap="none">
                          <a:solidFill>
                            <a:schemeClr val="dk2"/>
                          </a:solidFill>
                          <a:latin typeface="Public Sans"/>
                          <a:ea typeface="Public Sans"/>
                          <a:cs typeface="Public Sans"/>
                          <a:sym typeface="Public Sans"/>
                        </a:rPr>
                        <a:t>All</a:t>
                      </a:r>
                      <a:r>
                        <a:rPr lang="en" sz="1100" u="none" strike="noStrike" cap="none">
                          <a:solidFill>
                            <a:schemeClr val="dk2"/>
                          </a:solidFill>
                          <a:latin typeface="Public Sans"/>
                          <a:ea typeface="Public Sans"/>
                          <a:cs typeface="Public Sans"/>
                          <a:sym typeface="Public Sans"/>
                        </a:rPr>
                        <a:t> learning objectives and state content standards*, and their connection to student work expectations, are explicitly communicated and understood by students.  </a:t>
                      </a:r>
                      <a:endParaRPr sz="1100" u="none" strike="noStrike" cap="none">
                        <a:solidFill>
                          <a:schemeClr val="dk2"/>
                        </a:solidFill>
                        <a:latin typeface="Public Sans"/>
                        <a:ea typeface="Public Sans"/>
                        <a:cs typeface="Public Sans"/>
                        <a:sym typeface="Public Sans"/>
                      </a:endParaRPr>
                    </a:p>
                  </a:txBody>
                  <a:tcPr marL="91425" marR="91425" marT="91425" marB="91425"/>
                </a:tc>
                <a:tc>
                  <a:txBody>
                    <a:bodyPr/>
                    <a:lstStyle/>
                    <a:p>
                      <a:pPr marL="285750" marR="0" lvl="0" indent="-285750" algn="l" rtl="0">
                        <a:lnSpc>
                          <a:spcPct val="100000"/>
                        </a:lnSpc>
                        <a:spcBef>
                          <a:spcPts val="0"/>
                        </a:spcBef>
                        <a:spcAft>
                          <a:spcPts val="0"/>
                        </a:spcAft>
                        <a:buClr>
                          <a:schemeClr val="dk2"/>
                        </a:buClr>
                        <a:buSzPts val="1300"/>
                        <a:buFont typeface="Public Sans"/>
                        <a:buChar char="●"/>
                      </a:pPr>
                      <a:r>
                        <a:rPr lang="en" sz="1100" u="none" strike="noStrike" cap="none">
                          <a:solidFill>
                            <a:schemeClr val="dk2"/>
                          </a:solidFill>
                          <a:latin typeface="Public Sans"/>
                          <a:ea typeface="Public Sans"/>
                          <a:cs typeface="Public Sans"/>
                          <a:sym typeface="Public Sans"/>
                        </a:rPr>
                        <a:t>Learning objectives and state content standards* are communicated. </a:t>
                      </a:r>
                      <a:endParaRPr sz="1300" u="none" strike="noStrike" cap="none">
                        <a:solidFill>
                          <a:schemeClr val="dk2"/>
                        </a:solidFill>
                        <a:latin typeface="Public Sans"/>
                        <a:ea typeface="Public Sans"/>
                        <a:cs typeface="Public Sans"/>
                        <a:sym typeface="Public Sans"/>
                      </a:endParaRPr>
                    </a:p>
                  </a:txBody>
                  <a:tcPr marL="91425" marR="91425" marT="91425" marB="91425"/>
                </a:tc>
                <a:tc>
                  <a:txBody>
                    <a:bodyPr/>
                    <a:lstStyle/>
                    <a:p>
                      <a:pPr marL="285750" marR="0" lvl="0" indent="-285750" algn="l" rtl="0">
                        <a:lnSpc>
                          <a:spcPct val="100000"/>
                        </a:lnSpc>
                        <a:spcBef>
                          <a:spcPts val="0"/>
                        </a:spcBef>
                        <a:spcAft>
                          <a:spcPts val="0"/>
                        </a:spcAft>
                        <a:buClr>
                          <a:schemeClr val="dk2"/>
                        </a:buClr>
                        <a:buSzPts val="1300"/>
                        <a:buFont typeface="Calibri"/>
                        <a:buChar char="●"/>
                      </a:pPr>
                      <a:r>
                        <a:rPr lang="en" sz="1100" b="1" u="none" strike="noStrike" cap="none">
                          <a:solidFill>
                            <a:schemeClr val="dk2"/>
                          </a:solidFill>
                          <a:latin typeface="Public Sans"/>
                          <a:ea typeface="Public Sans"/>
                          <a:cs typeface="Public Sans"/>
                          <a:sym typeface="Public Sans"/>
                        </a:rPr>
                        <a:t>Some</a:t>
                      </a:r>
                      <a:r>
                        <a:rPr lang="en" sz="1100" u="none" strike="noStrike" cap="none">
                          <a:solidFill>
                            <a:schemeClr val="dk2"/>
                          </a:solidFill>
                          <a:latin typeface="Public Sans"/>
                          <a:ea typeface="Public Sans"/>
                          <a:cs typeface="Public Sans"/>
                          <a:sym typeface="Public Sans"/>
                        </a:rPr>
                        <a:t> learning objectives and state content standards* are communicated.</a:t>
                      </a:r>
                      <a:endParaRPr sz="1300" u="none" strike="noStrike" cap="none">
                        <a:solidFill>
                          <a:schemeClr val="dk2"/>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3"/>
                  </a:ext>
                </a:extLst>
              </a:tr>
            </a:tbl>
          </a:graphicData>
        </a:graphic>
      </p:graphicFrame>
      <p:grpSp>
        <p:nvGrpSpPr>
          <p:cNvPr id="442" name="Google Shape;442;g2edf3ecb708_0_1549"/>
          <p:cNvGrpSpPr/>
          <p:nvPr/>
        </p:nvGrpSpPr>
        <p:grpSpPr>
          <a:xfrm rot="10800000">
            <a:off x="1234975" y="1195350"/>
            <a:ext cx="1848300" cy="476400"/>
            <a:chOff x="2200275" y="1152525"/>
            <a:chExt cx="1848300" cy="476400"/>
          </a:xfrm>
        </p:grpSpPr>
        <p:sp>
          <p:nvSpPr>
            <p:cNvPr id="443" name="Google Shape;443;g2edf3ecb708_0_1549"/>
            <p:cNvSpPr/>
            <p:nvPr/>
          </p:nvSpPr>
          <p:spPr>
            <a:xfrm>
              <a:off x="2200275" y="1152525"/>
              <a:ext cx="1848300" cy="4764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edf3ecb708_0_1549"/>
            <p:cNvSpPr txBox="1"/>
            <p:nvPr/>
          </p:nvSpPr>
          <p:spPr>
            <a:xfrm rot="10800000">
              <a:off x="2529075" y="1354125"/>
              <a:ext cx="1190700" cy="27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9900"/>
                  </a:solidFill>
                  <a:latin typeface="Calibri"/>
                  <a:ea typeface="Calibri"/>
                  <a:cs typeface="Calibri"/>
                  <a:sym typeface="Calibri"/>
                </a:rPr>
                <a:t>Domain</a:t>
              </a:r>
              <a:endParaRPr sz="1800" b="1" i="0" u="none" strike="noStrike" cap="none">
                <a:solidFill>
                  <a:srgbClr val="FF9900"/>
                </a:solidFill>
                <a:latin typeface="Calibri"/>
                <a:ea typeface="Calibri"/>
                <a:cs typeface="Calibri"/>
                <a:sym typeface="Calibri"/>
              </a:endParaRPr>
            </a:p>
          </p:txBody>
        </p:sp>
      </p:grpSp>
      <p:grpSp>
        <p:nvGrpSpPr>
          <p:cNvPr id="445" name="Google Shape;445;g2edf3ecb708_0_1549"/>
          <p:cNvGrpSpPr/>
          <p:nvPr/>
        </p:nvGrpSpPr>
        <p:grpSpPr>
          <a:xfrm rot="846344">
            <a:off x="928059" y="1722320"/>
            <a:ext cx="489466" cy="1429615"/>
            <a:chOff x="731615" y="1301094"/>
            <a:chExt cx="489490" cy="1720002"/>
          </a:xfrm>
        </p:grpSpPr>
        <p:sp>
          <p:nvSpPr>
            <p:cNvPr id="446" name="Google Shape;446;g2edf3ecb708_0_1549"/>
            <p:cNvSpPr/>
            <p:nvPr/>
          </p:nvSpPr>
          <p:spPr>
            <a:xfrm rot="5400000">
              <a:off x="123105" y="1923096"/>
              <a:ext cx="1719600" cy="4764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2edf3ecb708_0_1549"/>
            <p:cNvSpPr txBox="1"/>
            <p:nvPr/>
          </p:nvSpPr>
          <p:spPr>
            <a:xfrm rot="-5367562">
              <a:off x="246944" y="1793695"/>
              <a:ext cx="1335359" cy="3534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9900"/>
                  </a:solidFill>
                  <a:latin typeface="Calibri"/>
                  <a:ea typeface="Calibri"/>
                  <a:cs typeface="Calibri"/>
                  <a:sym typeface="Calibri"/>
                </a:rPr>
                <a:t>Indicator</a:t>
              </a:r>
              <a:endParaRPr sz="1800" b="1" i="0" u="none" strike="noStrike" cap="none">
                <a:solidFill>
                  <a:srgbClr val="FF9900"/>
                </a:solidFill>
                <a:latin typeface="Calibri"/>
                <a:ea typeface="Calibri"/>
                <a:cs typeface="Calibri"/>
                <a:sym typeface="Calibri"/>
              </a:endParaRPr>
            </a:p>
          </p:txBody>
        </p:sp>
      </p:grpSp>
      <p:sp>
        <p:nvSpPr>
          <p:cNvPr id="448" name="Google Shape;448;g2edf3ecb708_0_154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edf3ecb708_0_156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Rubric Format</a:t>
            </a:r>
            <a:endParaRPr/>
          </a:p>
        </p:txBody>
      </p:sp>
      <p:graphicFrame>
        <p:nvGraphicFramePr>
          <p:cNvPr id="454" name="Google Shape;454;g2edf3ecb708_0_1562"/>
          <p:cNvGraphicFramePr/>
          <p:nvPr/>
        </p:nvGraphicFramePr>
        <p:xfrm>
          <a:off x="0" y="1459125"/>
          <a:ext cx="3000000" cy="3000000"/>
        </p:xfrm>
        <a:graphic>
          <a:graphicData uri="http://schemas.openxmlformats.org/drawingml/2006/table">
            <a:tbl>
              <a:tblPr>
                <a:noFill/>
                <a:tableStyleId>{1CDBECB9-CE08-41EC-9C08-048B5FD30E94}</a:tableStyleId>
              </a:tblPr>
              <a:tblGrid>
                <a:gridCol w="1140300">
                  <a:extLst>
                    <a:ext uri="{9D8B030D-6E8A-4147-A177-3AD203B41FA5}">
                      <a16:colId xmlns:a16="http://schemas.microsoft.com/office/drawing/2014/main" val="20000"/>
                    </a:ext>
                  </a:extLst>
                </a:gridCol>
                <a:gridCol w="2669700">
                  <a:extLst>
                    <a:ext uri="{9D8B030D-6E8A-4147-A177-3AD203B41FA5}">
                      <a16:colId xmlns:a16="http://schemas.microsoft.com/office/drawing/2014/main" val="20001"/>
                    </a:ext>
                  </a:extLst>
                </a:gridCol>
                <a:gridCol w="2714625">
                  <a:extLst>
                    <a:ext uri="{9D8B030D-6E8A-4147-A177-3AD203B41FA5}">
                      <a16:colId xmlns:a16="http://schemas.microsoft.com/office/drawing/2014/main" val="20002"/>
                    </a:ext>
                  </a:extLst>
                </a:gridCol>
                <a:gridCol w="2619375">
                  <a:extLst>
                    <a:ext uri="{9D8B030D-6E8A-4147-A177-3AD203B41FA5}">
                      <a16:colId xmlns:a16="http://schemas.microsoft.com/office/drawing/2014/main" val="20003"/>
                    </a:ext>
                  </a:extLst>
                </a:gridCol>
              </a:tblGrid>
              <a:tr h="432450">
                <a:tc gridSpan="4">
                  <a:txBody>
                    <a:bodyPr/>
                    <a:lstStyle/>
                    <a:p>
                      <a:pPr marL="0" marR="0" lvl="0" indent="0" algn="l" rtl="0">
                        <a:lnSpc>
                          <a:spcPct val="90000"/>
                        </a:lnSpc>
                        <a:spcBef>
                          <a:spcPts val="0"/>
                        </a:spcBef>
                        <a:spcAft>
                          <a:spcPts val="0"/>
                        </a:spcAft>
                        <a:buClr>
                          <a:srgbClr val="000000"/>
                        </a:buClr>
                        <a:buSzPts val="1500"/>
                        <a:buFont typeface="Arial"/>
                        <a:buNone/>
                      </a:pPr>
                      <a:r>
                        <a:rPr lang="en" sz="1500" b="1" u="none" strike="noStrike" cap="none">
                          <a:solidFill>
                            <a:schemeClr val="lt1"/>
                          </a:solidFill>
                          <a:latin typeface="Public Sans"/>
                          <a:ea typeface="Public Sans"/>
                          <a:cs typeface="Public Sans"/>
                          <a:sym typeface="Public Sans"/>
                        </a:rPr>
                        <a:t>INSTRUCTION</a:t>
                      </a:r>
                      <a:endParaRPr sz="1500" b="1" u="none" strike="noStrike" cap="none">
                        <a:solidFill>
                          <a:schemeClr val="lt1"/>
                        </a:solidFill>
                        <a:latin typeface="Public Sans"/>
                        <a:ea typeface="Public Sans"/>
                        <a:cs typeface="Public Sans"/>
                        <a:sym typeface="Public Sans"/>
                      </a:endParaRPr>
                    </a:p>
                  </a:txBody>
                  <a:tcPr marL="91425" marR="91425" marT="91425" marB="91425">
                    <a:solidFill>
                      <a:srgbClr val="134F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725">
                <a:tc>
                  <a:txBody>
                    <a:bodyPr/>
                    <a:lstStyle/>
                    <a:p>
                      <a:pPr marL="0" marR="0" lvl="0" indent="0" algn="l" rtl="0">
                        <a:lnSpc>
                          <a:spcPct val="90000"/>
                        </a:lnSpc>
                        <a:spcBef>
                          <a:spcPts val="0"/>
                        </a:spcBef>
                        <a:spcAft>
                          <a:spcPts val="0"/>
                        </a:spcAft>
                        <a:buClr>
                          <a:srgbClr val="000000"/>
                        </a:buClr>
                        <a:buSzPts val="1400"/>
                        <a:buFont typeface="Arial"/>
                        <a:buNone/>
                      </a:pPr>
                      <a:endParaRPr sz="1400" u="none" strike="noStrike" cap="none">
                        <a:solidFill>
                          <a:schemeClr val="dk2"/>
                        </a:solidFill>
                        <a:latin typeface="Public Sans"/>
                        <a:ea typeface="Public Sans"/>
                        <a:cs typeface="Public Sans"/>
                        <a:sym typeface="Public Sans"/>
                      </a:endParaRPr>
                    </a:p>
                  </a:txBody>
                  <a:tcPr marL="91425" marR="91425" marT="91425" marB="91425">
                    <a:solidFill>
                      <a:schemeClr val="dk2"/>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Significantly Above Expectations (5) Exemplary</a:t>
                      </a:r>
                      <a:endParaRPr sz="1300" b="1" u="none" strike="noStrike" cap="none">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At Expectations (3) </a:t>
                      </a:r>
                      <a:endParaRPr sz="1300" b="1" u="none" strike="noStrike" cap="none">
                        <a:solidFill>
                          <a:schemeClr val="lt1"/>
                        </a:solidFill>
                        <a:latin typeface="Public Sans"/>
                        <a:ea typeface="Public Sans"/>
                        <a:cs typeface="Public Sans"/>
                        <a:sym typeface="Public Sans"/>
                      </a:endParaRPr>
                    </a:p>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Proficient</a:t>
                      </a:r>
                      <a:endParaRPr sz="1300" b="1" u="none" strike="noStrike" cap="none">
                        <a:solidFill>
                          <a:schemeClr val="lt1"/>
                        </a:solidFill>
                        <a:latin typeface="Public Sans"/>
                        <a:ea typeface="Public Sans"/>
                        <a:cs typeface="Public Sans"/>
                        <a:sym typeface="Public Sans"/>
                      </a:endParaRPr>
                    </a:p>
                  </a:txBody>
                  <a:tcPr marL="91425" marR="91425" marT="91425" marB="91425">
                    <a:solidFill>
                      <a:schemeClr val="dk2"/>
                    </a:solidFill>
                  </a:tcPr>
                </a:tc>
                <a:tc>
                  <a:txBody>
                    <a:bodyPr/>
                    <a:lstStyle/>
                    <a:p>
                      <a:pPr marL="0" marR="0" lvl="0" indent="0" algn="ctr" rtl="0">
                        <a:lnSpc>
                          <a:spcPct val="90000"/>
                        </a:lnSpc>
                        <a:spcBef>
                          <a:spcPts val="0"/>
                        </a:spcBef>
                        <a:spcAft>
                          <a:spcPts val="0"/>
                        </a:spcAft>
                        <a:buClr>
                          <a:srgbClr val="000000"/>
                        </a:buClr>
                        <a:buSzPts val="1300"/>
                        <a:buFont typeface="Arial"/>
                        <a:buNone/>
                      </a:pPr>
                      <a:r>
                        <a:rPr lang="en" sz="1300" b="1" u="none" strike="noStrike" cap="none">
                          <a:solidFill>
                            <a:schemeClr val="lt1"/>
                          </a:solidFill>
                          <a:latin typeface="Public Sans"/>
                          <a:ea typeface="Public Sans"/>
                          <a:cs typeface="Public Sans"/>
                          <a:sym typeface="Public Sans"/>
                        </a:rPr>
                        <a:t>Significantly Below Expectations (1) Unsatisfactory</a:t>
                      </a:r>
                      <a:endParaRPr sz="1300" b="1" u="none" strike="noStrike" cap="none">
                        <a:solidFill>
                          <a:schemeClr val="lt1"/>
                        </a:solidFill>
                        <a:latin typeface="Public Sans"/>
                        <a:ea typeface="Public Sans"/>
                        <a:cs typeface="Public Sans"/>
                        <a:sym typeface="Public Sans"/>
                      </a:endParaRPr>
                    </a:p>
                  </a:txBody>
                  <a:tcPr marL="91425" marR="91425" marT="91425" marB="91425">
                    <a:solidFill>
                      <a:schemeClr val="dk2"/>
                    </a:solidFill>
                  </a:tcPr>
                </a:tc>
                <a:extLst>
                  <a:ext uri="{0D108BD9-81ED-4DB2-BD59-A6C34878D82A}">
                    <a16:rowId xmlns:a16="http://schemas.microsoft.com/office/drawing/2014/main" val="10001"/>
                  </a:ext>
                </a:extLst>
              </a:tr>
              <a:tr h="603075">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Description of Performance Level</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Consistent Evidence of Student-Centered Learning/Student Ownership of Learning - Teacher and Students Facilitate the Learning</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Some Evidence of Student-Centered Learning/Student Ownership of Learning - Teacher Facilitates the Learning</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tc>
                  <a:txBody>
                    <a:bodyPr/>
                    <a:lstStyle/>
                    <a:p>
                      <a:pPr marL="0" marR="0" lvl="0" indent="0" algn="l" rtl="0">
                        <a:lnSpc>
                          <a:spcPct val="90000"/>
                        </a:lnSpc>
                        <a:spcBef>
                          <a:spcPts val="0"/>
                        </a:spcBef>
                        <a:spcAft>
                          <a:spcPts val="0"/>
                        </a:spcAft>
                        <a:buClr>
                          <a:srgbClr val="000000"/>
                        </a:buClr>
                        <a:buSzPts val="1100"/>
                        <a:buFont typeface="Arial"/>
                        <a:buNone/>
                      </a:pPr>
                      <a:r>
                        <a:rPr lang="en" sz="1100" i="1" u="none" strike="noStrike" cap="none">
                          <a:solidFill>
                            <a:schemeClr val="dk2"/>
                          </a:solidFill>
                          <a:latin typeface="Public Sans"/>
                          <a:ea typeface="Public Sans"/>
                          <a:cs typeface="Public Sans"/>
                          <a:sym typeface="Public Sans"/>
                        </a:rPr>
                        <a:t>Minimal Evidence of Student Ownership of Learning - Heavy Emphasis on Teacher Direction</a:t>
                      </a:r>
                      <a:endParaRPr sz="1100" i="1" u="none" strike="noStrike" cap="none">
                        <a:solidFill>
                          <a:schemeClr val="dk2"/>
                        </a:solidFill>
                        <a:latin typeface="Public Sans"/>
                        <a:ea typeface="Public Sans"/>
                        <a:cs typeface="Public Sans"/>
                        <a:sym typeface="Public Sans"/>
                      </a:endParaRPr>
                    </a:p>
                  </a:txBody>
                  <a:tcPr marL="91425" marR="91425" marT="91425" marB="91425">
                    <a:solidFill>
                      <a:srgbClr val="A2C4C9"/>
                    </a:solidFill>
                  </a:tcPr>
                </a:tc>
                <a:extLst>
                  <a:ext uri="{0D108BD9-81ED-4DB2-BD59-A6C34878D82A}">
                    <a16:rowId xmlns:a16="http://schemas.microsoft.com/office/drawing/2014/main" val="10002"/>
                  </a:ext>
                </a:extLst>
              </a:tr>
              <a:tr h="1148575">
                <a:tc>
                  <a:txBody>
                    <a:bodyPr/>
                    <a:lstStyle/>
                    <a:p>
                      <a:pPr marL="0" marR="0" lvl="0" indent="0" algn="l" rtl="0">
                        <a:lnSpc>
                          <a:spcPct val="90000"/>
                        </a:lnSpc>
                        <a:spcBef>
                          <a:spcPts val="0"/>
                        </a:spcBef>
                        <a:spcAft>
                          <a:spcPts val="0"/>
                        </a:spcAft>
                        <a:buClr>
                          <a:srgbClr val="000000"/>
                        </a:buClr>
                        <a:buSzPts val="1400"/>
                        <a:buFont typeface="Arial"/>
                        <a:buNone/>
                      </a:pPr>
                      <a:r>
                        <a:rPr lang="en" sz="1400" b="1" u="none" strike="noStrike" cap="none">
                          <a:solidFill>
                            <a:schemeClr val="dk2"/>
                          </a:solidFill>
                          <a:latin typeface="Public Sans"/>
                          <a:ea typeface="Public Sans"/>
                          <a:cs typeface="Public Sans"/>
                          <a:sym typeface="Public Sans"/>
                        </a:rPr>
                        <a:t>Standards and Objectives (SO)</a:t>
                      </a:r>
                      <a:endParaRPr sz="1400" b="1" u="none" strike="noStrike" cap="none">
                        <a:solidFill>
                          <a:schemeClr val="dk2"/>
                        </a:solidFill>
                        <a:latin typeface="Public Sans"/>
                        <a:ea typeface="Public Sans"/>
                        <a:cs typeface="Public Sans"/>
                        <a:sym typeface="Public Sans"/>
                      </a:endParaRPr>
                    </a:p>
                  </a:txBody>
                  <a:tcPr marL="91425" marR="91425" marT="91425" marB="91425">
                    <a:solidFill>
                      <a:srgbClr val="CCCCCC"/>
                    </a:solidFill>
                  </a:tcPr>
                </a:tc>
                <a:tc>
                  <a:txBody>
                    <a:bodyPr/>
                    <a:lstStyle/>
                    <a:p>
                      <a:pPr marL="285750" marR="0" lvl="0" indent="-285750" algn="l" rtl="0">
                        <a:lnSpc>
                          <a:spcPct val="100000"/>
                        </a:lnSpc>
                        <a:spcBef>
                          <a:spcPts val="0"/>
                        </a:spcBef>
                        <a:spcAft>
                          <a:spcPts val="0"/>
                        </a:spcAft>
                        <a:buClr>
                          <a:schemeClr val="dk2"/>
                        </a:buClr>
                        <a:buSzPts val="1100"/>
                        <a:buFont typeface="Calibri"/>
                        <a:buChar char="●"/>
                      </a:pPr>
                      <a:r>
                        <a:rPr lang="en" sz="1100" b="1" u="none" strike="noStrike" cap="none">
                          <a:solidFill>
                            <a:schemeClr val="dk2"/>
                          </a:solidFill>
                          <a:latin typeface="Public Sans"/>
                          <a:ea typeface="Public Sans"/>
                          <a:cs typeface="Public Sans"/>
                          <a:sym typeface="Public Sans"/>
                        </a:rPr>
                        <a:t>All</a:t>
                      </a:r>
                      <a:r>
                        <a:rPr lang="en" sz="1100" u="none" strike="noStrike" cap="none">
                          <a:solidFill>
                            <a:schemeClr val="dk2"/>
                          </a:solidFill>
                          <a:latin typeface="Public Sans"/>
                          <a:ea typeface="Public Sans"/>
                          <a:cs typeface="Public Sans"/>
                          <a:sym typeface="Public Sans"/>
                        </a:rPr>
                        <a:t> learning objectives and state content standards*, and their connection to student work expectations, are explicitly communicated and understood by students. </a:t>
                      </a:r>
                      <a:endParaRPr sz="1100" u="none" strike="noStrike" cap="none">
                        <a:solidFill>
                          <a:schemeClr val="dk2"/>
                        </a:solidFill>
                        <a:latin typeface="Public Sans"/>
                        <a:ea typeface="Public Sans"/>
                        <a:cs typeface="Public Sans"/>
                        <a:sym typeface="Public Sans"/>
                      </a:endParaRPr>
                    </a:p>
                  </a:txBody>
                  <a:tcPr marL="91425" marR="91425" marT="91425" marB="91425"/>
                </a:tc>
                <a:tc>
                  <a:txBody>
                    <a:bodyPr/>
                    <a:lstStyle/>
                    <a:p>
                      <a:pPr marL="285750" marR="0" lvl="0" indent="-285750" algn="l" rtl="0">
                        <a:lnSpc>
                          <a:spcPct val="100000"/>
                        </a:lnSpc>
                        <a:spcBef>
                          <a:spcPts val="0"/>
                        </a:spcBef>
                        <a:spcAft>
                          <a:spcPts val="0"/>
                        </a:spcAft>
                        <a:buClr>
                          <a:schemeClr val="dk2"/>
                        </a:buClr>
                        <a:buSzPts val="1100"/>
                        <a:buFont typeface="Public Sans"/>
                        <a:buChar char="●"/>
                      </a:pPr>
                      <a:r>
                        <a:rPr lang="en" sz="1100" u="none" strike="noStrike" cap="none">
                          <a:solidFill>
                            <a:schemeClr val="dk2"/>
                          </a:solidFill>
                          <a:latin typeface="Public Sans"/>
                          <a:ea typeface="Public Sans"/>
                          <a:cs typeface="Public Sans"/>
                          <a:sym typeface="Public Sans"/>
                        </a:rPr>
                        <a:t>Learning objectives and state content standards* are communicated. </a:t>
                      </a:r>
                      <a:endParaRPr sz="1100" u="none" strike="noStrike" cap="none">
                        <a:solidFill>
                          <a:schemeClr val="dk2"/>
                        </a:solidFill>
                        <a:latin typeface="Public Sans"/>
                        <a:ea typeface="Public Sans"/>
                        <a:cs typeface="Public Sans"/>
                        <a:sym typeface="Public Sans"/>
                      </a:endParaRPr>
                    </a:p>
                  </a:txBody>
                  <a:tcPr marL="91425" marR="91425" marT="91425" marB="91425"/>
                </a:tc>
                <a:tc>
                  <a:txBody>
                    <a:bodyPr/>
                    <a:lstStyle/>
                    <a:p>
                      <a:pPr marL="285750" marR="0" lvl="0" indent="-285750" algn="l" rtl="0">
                        <a:lnSpc>
                          <a:spcPct val="100000"/>
                        </a:lnSpc>
                        <a:spcBef>
                          <a:spcPts val="0"/>
                        </a:spcBef>
                        <a:spcAft>
                          <a:spcPts val="0"/>
                        </a:spcAft>
                        <a:buClr>
                          <a:schemeClr val="dk2"/>
                        </a:buClr>
                        <a:buSzPts val="1100"/>
                        <a:buFont typeface="Calibri"/>
                        <a:buChar char="●"/>
                      </a:pPr>
                      <a:r>
                        <a:rPr lang="en" sz="1100" b="1" u="none" strike="noStrike" cap="none">
                          <a:solidFill>
                            <a:schemeClr val="dk2"/>
                          </a:solidFill>
                          <a:latin typeface="Public Sans"/>
                          <a:ea typeface="Public Sans"/>
                          <a:cs typeface="Public Sans"/>
                          <a:sym typeface="Public Sans"/>
                        </a:rPr>
                        <a:t>Some</a:t>
                      </a:r>
                      <a:r>
                        <a:rPr lang="en" sz="1100" u="none" strike="noStrike" cap="none">
                          <a:solidFill>
                            <a:schemeClr val="dk2"/>
                          </a:solidFill>
                          <a:latin typeface="Public Sans"/>
                          <a:ea typeface="Public Sans"/>
                          <a:cs typeface="Public Sans"/>
                          <a:sym typeface="Public Sans"/>
                        </a:rPr>
                        <a:t> learning objectives and state content standards* are communicated.</a:t>
                      </a:r>
                      <a:endParaRPr sz="1100" u="none" strike="noStrike" cap="none">
                        <a:solidFill>
                          <a:schemeClr val="dk2"/>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3"/>
                  </a:ext>
                </a:extLst>
              </a:tr>
            </a:tbl>
          </a:graphicData>
        </a:graphic>
      </p:graphicFrame>
      <p:grpSp>
        <p:nvGrpSpPr>
          <p:cNvPr id="455" name="Google Shape;455;g2edf3ecb708_0_1562"/>
          <p:cNvGrpSpPr/>
          <p:nvPr/>
        </p:nvGrpSpPr>
        <p:grpSpPr>
          <a:xfrm>
            <a:off x="5151143" y="1366772"/>
            <a:ext cx="1578176" cy="2083667"/>
            <a:chOff x="5190718" y="1063447"/>
            <a:chExt cx="1578176" cy="2083667"/>
          </a:xfrm>
        </p:grpSpPr>
        <p:sp>
          <p:nvSpPr>
            <p:cNvPr id="456" name="Google Shape;456;g2edf3ecb708_0_1562"/>
            <p:cNvSpPr/>
            <p:nvPr/>
          </p:nvSpPr>
          <p:spPr>
            <a:xfrm rot="7654047">
              <a:off x="5018869" y="2031208"/>
              <a:ext cx="1848137" cy="476434"/>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2edf3ecb708_0_1562"/>
            <p:cNvSpPr txBox="1"/>
            <p:nvPr/>
          </p:nvSpPr>
          <p:spPr>
            <a:xfrm rot="-3209459">
              <a:off x="5104090" y="1778781"/>
              <a:ext cx="1933778" cy="3052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9900"/>
                  </a:solidFill>
                  <a:latin typeface="Calibri"/>
                  <a:ea typeface="Calibri"/>
                  <a:cs typeface="Calibri"/>
                  <a:sym typeface="Calibri"/>
                </a:rPr>
                <a:t>Descriptor</a:t>
              </a:r>
              <a:endParaRPr sz="1800" b="1" i="0" u="none" strike="noStrike" cap="none">
                <a:solidFill>
                  <a:srgbClr val="FF9900"/>
                </a:solidFill>
                <a:latin typeface="Calibri"/>
                <a:ea typeface="Calibri"/>
                <a:cs typeface="Calibri"/>
                <a:sym typeface="Calibri"/>
              </a:endParaRPr>
            </a:p>
          </p:txBody>
        </p:sp>
      </p:grpSp>
      <p:grpSp>
        <p:nvGrpSpPr>
          <p:cNvPr id="458" name="Google Shape;458;g2edf3ecb708_0_1562"/>
          <p:cNvGrpSpPr/>
          <p:nvPr/>
        </p:nvGrpSpPr>
        <p:grpSpPr>
          <a:xfrm>
            <a:off x="4898778" y="65872"/>
            <a:ext cx="1924645" cy="2118932"/>
            <a:chOff x="5057653" y="-106928"/>
            <a:chExt cx="1924645" cy="2118932"/>
          </a:xfrm>
        </p:grpSpPr>
        <p:sp>
          <p:nvSpPr>
            <p:cNvPr id="459" name="Google Shape;459;g2edf3ecb708_0_1562"/>
            <p:cNvSpPr/>
            <p:nvPr/>
          </p:nvSpPr>
          <p:spPr>
            <a:xfrm rot="7654047">
              <a:off x="5095907" y="469417"/>
              <a:ext cx="1848137" cy="1006572"/>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2edf3ecb708_0_1562"/>
            <p:cNvSpPr txBox="1"/>
            <p:nvPr/>
          </p:nvSpPr>
          <p:spPr>
            <a:xfrm rot="-3209459">
              <a:off x="4921740" y="608406"/>
              <a:ext cx="1933778" cy="30522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9900"/>
                  </a:solidFill>
                  <a:latin typeface="Calibri"/>
                  <a:ea typeface="Calibri"/>
                  <a:cs typeface="Calibri"/>
                  <a:sym typeface="Calibri"/>
                </a:rPr>
                <a:t>Performance Level</a:t>
              </a:r>
              <a:endParaRPr sz="1800" b="1" i="0" u="none" strike="noStrike" cap="none">
                <a:solidFill>
                  <a:srgbClr val="FF9900"/>
                </a:solidFill>
                <a:latin typeface="Calibri"/>
                <a:ea typeface="Calibri"/>
                <a:cs typeface="Calibri"/>
                <a:sym typeface="Calibri"/>
              </a:endParaRPr>
            </a:p>
          </p:txBody>
        </p:sp>
      </p:grpSp>
      <p:grpSp>
        <p:nvGrpSpPr>
          <p:cNvPr id="461" name="Google Shape;461;g2edf3ecb708_0_1562"/>
          <p:cNvGrpSpPr/>
          <p:nvPr/>
        </p:nvGrpSpPr>
        <p:grpSpPr>
          <a:xfrm>
            <a:off x="59695" y="449125"/>
            <a:ext cx="1007100" cy="2122798"/>
            <a:chOff x="111420" y="125950"/>
            <a:chExt cx="1007100" cy="2122798"/>
          </a:xfrm>
        </p:grpSpPr>
        <p:sp>
          <p:nvSpPr>
            <p:cNvPr id="462" name="Google Shape;462;g2edf3ecb708_0_1562"/>
            <p:cNvSpPr/>
            <p:nvPr/>
          </p:nvSpPr>
          <p:spPr>
            <a:xfrm rot="5401116">
              <a:off x="-309030" y="821334"/>
              <a:ext cx="1848000" cy="10065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2edf3ecb708_0_1562"/>
            <p:cNvSpPr txBox="1"/>
            <p:nvPr/>
          </p:nvSpPr>
          <p:spPr>
            <a:xfrm rot="-5398933">
              <a:off x="-581007" y="940347"/>
              <a:ext cx="1933800" cy="30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9900"/>
                  </a:solidFill>
                  <a:latin typeface="Calibri"/>
                  <a:ea typeface="Calibri"/>
                  <a:cs typeface="Calibri"/>
                  <a:sym typeface="Calibri"/>
                </a:rPr>
                <a:t> Description of Performance</a:t>
              </a:r>
              <a:endParaRPr sz="1800" b="1" i="0" u="none" strike="noStrike" cap="none">
                <a:solidFill>
                  <a:srgbClr val="FF9900"/>
                </a:solidFill>
                <a:latin typeface="Calibri"/>
                <a:ea typeface="Calibri"/>
                <a:cs typeface="Calibri"/>
                <a:sym typeface="Calibri"/>
              </a:endParaRPr>
            </a:p>
          </p:txBody>
        </p:sp>
      </p:grpSp>
      <p:sp>
        <p:nvSpPr>
          <p:cNvPr id="464" name="Google Shape;464;g2edf3ecb708_0_156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edf3ecb708_0_1578"/>
          <p:cNvSpPr txBox="1">
            <a:spLocks noGrp="1"/>
          </p:cNvSpPr>
          <p:nvPr>
            <p:ph type="sldNum" idx="4294967295"/>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13</a:t>
            </a:fld>
            <a:endParaRPr/>
          </a:p>
        </p:txBody>
      </p:sp>
      <p:sp>
        <p:nvSpPr>
          <p:cNvPr id="470" name="Google Shape;470;g2edf3ecb708_0_1578"/>
          <p:cNvSpPr txBox="1">
            <a:spLocks noGrp="1"/>
          </p:cNvSpPr>
          <p:nvPr>
            <p:ph type="title"/>
          </p:nvPr>
        </p:nvSpPr>
        <p:spPr>
          <a:xfrm>
            <a:off x="311700" y="2653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Focusing</a:t>
            </a:r>
            <a:r>
              <a:rPr lang="en"/>
              <a:t> on Students Supports Deeper Learning.</a:t>
            </a:r>
            <a:endParaRPr/>
          </a:p>
        </p:txBody>
      </p:sp>
      <p:sp>
        <p:nvSpPr>
          <p:cNvPr id="471" name="Google Shape;471;g2edf3ecb708_0_1578"/>
          <p:cNvSpPr txBox="1">
            <a:spLocks noGrp="1"/>
          </p:cNvSpPr>
          <p:nvPr>
            <p:ph type="body" idx="1"/>
          </p:nvPr>
        </p:nvSpPr>
        <p:spPr>
          <a:xfrm>
            <a:off x="416575" y="1207425"/>
            <a:ext cx="8521800" cy="32622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0"/>
              </a:spcBef>
              <a:spcAft>
                <a:spcPts val="0"/>
              </a:spcAft>
              <a:buSzPts val="1800"/>
              <a:buNone/>
            </a:pPr>
            <a:r>
              <a:rPr lang="en"/>
              <a:t>The Louisiana Educator Rubric </a:t>
            </a:r>
            <a:r>
              <a:rPr lang="en" b="1"/>
              <a:t>heightens the focus on students </a:t>
            </a:r>
            <a:endParaRPr/>
          </a:p>
          <a:p>
            <a:pPr marL="514350" lvl="1" indent="-171450" algn="l" rtl="0">
              <a:lnSpc>
                <a:spcPct val="90000"/>
              </a:lnSpc>
              <a:spcBef>
                <a:spcPts val="0"/>
              </a:spcBef>
              <a:spcAft>
                <a:spcPts val="0"/>
              </a:spcAft>
              <a:buSzPts val="1800"/>
              <a:buFont typeface="Calibri"/>
              <a:buChar char="•"/>
            </a:pPr>
            <a:r>
              <a:rPr lang="en"/>
              <a:t>Language points to what students are doing</a:t>
            </a:r>
            <a:endParaRPr/>
          </a:p>
          <a:p>
            <a:pPr marL="514350" lvl="1" indent="-171450" algn="l" rtl="0">
              <a:lnSpc>
                <a:spcPct val="90000"/>
              </a:lnSpc>
              <a:spcBef>
                <a:spcPts val="0"/>
              </a:spcBef>
              <a:spcAft>
                <a:spcPts val="0"/>
              </a:spcAft>
              <a:buSzPts val="1800"/>
              <a:buFont typeface="Calibri"/>
              <a:buChar char="•"/>
            </a:pPr>
            <a:r>
              <a:rPr lang="en"/>
              <a:t>Student work is highlighted</a:t>
            </a:r>
            <a:endParaRPr/>
          </a:p>
          <a:p>
            <a:pPr marL="514350" lvl="1" indent="-171450" algn="l" rtl="0">
              <a:lnSpc>
                <a:spcPct val="90000"/>
              </a:lnSpc>
              <a:spcBef>
                <a:spcPts val="0"/>
              </a:spcBef>
              <a:spcAft>
                <a:spcPts val="0"/>
              </a:spcAft>
              <a:buSzPts val="1800"/>
              <a:buFont typeface="Calibri"/>
              <a:buChar char="•"/>
            </a:pPr>
            <a:r>
              <a:rPr lang="en"/>
              <a:t>Level 5 shows students </a:t>
            </a:r>
            <a:r>
              <a:rPr lang="en" i="1"/>
              <a:t>leading </a:t>
            </a:r>
            <a:r>
              <a:rPr lang="en"/>
              <a:t>the learning</a:t>
            </a:r>
            <a:endParaRPr/>
          </a:p>
          <a:p>
            <a:pPr marL="914400" lvl="0" indent="0" algn="l" rtl="0">
              <a:lnSpc>
                <a:spcPct val="90000"/>
              </a:lnSpc>
              <a:spcBef>
                <a:spcPts val="0"/>
              </a:spcBef>
              <a:spcAft>
                <a:spcPts val="0"/>
              </a:spcAft>
              <a:buSzPts val="1800"/>
              <a:buNone/>
            </a:pPr>
            <a:endParaRPr/>
          </a:p>
          <a:p>
            <a:pPr marL="514350" lvl="1" indent="-57150" algn="l" rtl="0">
              <a:lnSpc>
                <a:spcPct val="90000"/>
              </a:lnSpc>
              <a:spcBef>
                <a:spcPts val="375"/>
              </a:spcBef>
              <a:spcAft>
                <a:spcPts val="0"/>
              </a:spcAft>
              <a:buSzPts val="2400"/>
              <a:buNone/>
            </a:pPr>
            <a:endParaRPr/>
          </a:p>
        </p:txBody>
      </p:sp>
      <p:pic>
        <p:nvPicPr>
          <p:cNvPr id="472" name="Google Shape;472;g2edf3ecb708_0_1578"/>
          <p:cNvPicPr preferRelativeResize="0"/>
          <p:nvPr/>
        </p:nvPicPr>
        <p:blipFill rotWithShape="1">
          <a:blip r:embed="rId3">
            <a:alphaModFix/>
          </a:blip>
          <a:srcRect/>
          <a:stretch/>
        </p:blipFill>
        <p:spPr>
          <a:xfrm>
            <a:off x="658121" y="2617601"/>
            <a:ext cx="2194750" cy="1572904"/>
          </a:xfrm>
          <a:prstGeom prst="rect">
            <a:avLst/>
          </a:prstGeom>
          <a:noFill/>
          <a:ln>
            <a:noFill/>
          </a:ln>
        </p:spPr>
      </p:pic>
      <p:sp>
        <p:nvSpPr>
          <p:cNvPr id="473" name="Google Shape;473;g2edf3ecb708_0_1578"/>
          <p:cNvSpPr/>
          <p:nvPr/>
        </p:nvSpPr>
        <p:spPr>
          <a:xfrm>
            <a:off x="3192722" y="2640496"/>
            <a:ext cx="2194500" cy="1577400"/>
          </a:xfrm>
          <a:prstGeom prst="roundRect">
            <a:avLst>
              <a:gd name="adj" fmla="val 16667"/>
            </a:avLst>
          </a:prstGeom>
          <a:solidFill>
            <a:srgbClr val="20B6A6">
              <a:alpha val="47058"/>
            </a:srgbClr>
          </a:solidFill>
          <a:ln>
            <a:noFill/>
          </a:ln>
        </p:spPr>
        <p:txBody>
          <a:bodyPr spcFirstLastPara="1" wrap="square" lIns="68550" tIns="34275" rIns="68550" bIns="34275" anchor="ctr" anchorCtr="0">
            <a:noAutofit/>
          </a:bodyPr>
          <a:lstStyle/>
          <a:p>
            <a:pPr marL="0" marR="0" lvl="0" indent="0" algn="ctr" rtl="0">
              <a:lnSpc>
                <a:spcPct val="107000"/>
              </a:lnSpc>
              <a:spcBef>
                <a:spcPts val="0"/>
              </a:spcBef>
              <a:spcAft>
                <a:spcPts val="0"/>
              </a:spcAft>
              <a:buClr>
                <a:srgbClr val="000000"/>
              </a:buClr>
              <a:buSzPts val="825"/>
              <a:buFont typeface="Arial"/>
              <a:buNone/>
            </a:pPr>
            <a:r>
              <a:rPr lang="en" sz="825" b="1" i="0" u="none" strike="noStrike" cap="none">
                <a:solidFill>
                  <a:srgbClr val="ECEFEE"/>
                </a:solidFill>
                <a:latin typeface="Arial"/>
                <a:ea typeface="Arial"/>
                <a:cs typeface="Arial"/>
                <a:sym typeface="Arial"/>
              </a:rPr>
              <a:t> </a:t>
            </a:r>
            <a:endParaRPr sz="825" b="0" i="0" u="none" strike="noStrike" cap="none">
              <a:solidFill>
                <a:srgbClr val="FFFFFF"/>
              </a:solidFill>
              <a:latin typeface="Arial"/>
              <a:ea typeface="Arial"/>
              <a:cs typeface="Arial"/>
              <a:sym typeface="Arial"/>
            </a:endParaRPr>
          </a:p>
        </p:txBody>
      </p:sp>
      <p:sp>
        <p:nvSpPr>
          <p:cNvPr id="474" name="Google Shape;474;g2edf3ecb708_0_1578"/>
          <p:cNvSpPr/>
          <p:nvPr/>
        </p:nvSpPr>
        <p:spPr>
          <a:xfrm>
            <a:off x="5727071" y="2640498"/>
            <a:ext cx="2194500" cy="1577400"/>
          </a:xfrm>
          <a:prstGeom prst="roundRect">
            <a:avLst>
              <a:gd name="adj" fmla="val 16667"/>
            </a:avLst>
          </a:prstGeom>
          <a:solidFill>
            <a:srgbClr val="215D90">
              <a:alpha val="67058"/>
            </a:srgbClr>
          </a:solidFill>
          <a:ln>
            <a:noFill/>
          </a:ln>
        </p:spPr>
        <p:txBody>
          <a:bodyPr spcFirstLastPara="1" wrap="square" lIns="68550" tIns="34275" rIns="68550" bIns="34275" anchor="ctr" anchorCtr="0">
            <a:noAutofit/>
          </a:bodyPr>
          <a:lstStyle/>
          <a:p>
            <a:pPr marL="0" marR="0" lvl="0" indent="0" algn="ctr" rtl="0">
              <a:lnSpc>
                <a:spcPct val="107000"/>
              </a:lnSpc>
              <a:spcBef>
                <a:spcPts val="0"/>
              </a:spcBef>
              <a:spcAft>
                <a:spcPts val="0"/>
              </a:spcAft>
              <a:buClr>
                <a:srgbClr val="000000"/>
              </a:buClr>
              <a:buSzPts val="825"/>
              <a:buFont typeface="Arial"/>
              <a:buNone/>
            </a:pPr>
            <a:r>
              <a:rPr lang="en" sz="825" b="0" i="0" u="none" strike="noStrike" cap="none">
                <a:solidFill>
                  <a:srgbClr val="ECEFEE"/>
                </a:solidFill>
                <a:latin typeface="Arial"/>
                <a:ea typeface="Arial"/>
                <a:cs typeface="Arial"/>
                <a:sym typeface="Arial"/>
              </a:rPr>
              <a:t> </a:t>
            </a:r>
            <a:endParaRPr sz="825" b="0" i="0" u="none" strike="noStrike" cap="none">
              <a:solidFill>
                <a:srgbClr val="FFFFFF"/>
              </a:solidFill>
              <a:latin typeface="Arial"/>
              <a:ea typeface="Arial"/>
              <a:cs typeface="Arial"/>
              <a:sym typeface="Arial"/>
            </a:endParaRPr>
          </a:p>
        </p:txBody>
      </p:sp>
      <p:pic>
        <p:nvPicPr>
          <p:cNvPr id="475" name="Google Shape;475;g2edf3ecb708_0_1578"/>
          <p:cNvPicPr preferRelativeResize="0"/>
          <p:nvPr/>
        </p:nvPicPr>
        <p:blipFill rotWithShape="1">
          <a:blip r:embed="rId4">
            <a:alphaModFix/>
          </a:blip>
          <a:srcRect/>
          <a:stretch/>
        </p:blipFill>
        <p:spPr>
          <a:xfrm>
            <a:off x="970791" y="2231253"/>
            <a:ext cx="1383912" cy="499915"/>
          </a:xfrm>
          <a:prstGeom prst="rect">
            <a:avLst/>
          </a:prstGeom>
          <a:noFill/>
          <a:ln>
            <a:noFill/>
          </a:ln>
        </p:spPr>
      </p:pic>
      <p:pic>
        <p:nvPicPr>
          <p:cNvPr id="476" name="Google Shape;476;g2edf3ecb708_0_1578"/>
          <p:cNvPicPr preferRelativeResize="0"/>
          <p:nvPr/>
        </p:nvPicPr>
        <p:blipFill rotWithShape="1">
          <a:blip r:embed="rId5">
            <a:alphaModFix/>
          </a:blip>
          <a:srcRect/>
          <a:stretch/>
        </p:blipFill>
        <p:spPr>
          <a:xfrm>
            <a:off x="3412907" y="2234295"/>
            <a:ext cx="1700931" cy="493819"/>
          </a:xfrm>
          <a:prstGeom prst="rect">
            <a:avLst/>
          </a:prstGeom>
          <a:noFill/>
          <a:ln>
            <a:noFill/>
          </a:ln>
        </p:spPr>
      </p:pic>
      <p:pic>
        <p:nvPicPr>
          <p:cNvPr id="477" name="Google Shape;477;g2edf3ecb708_0_1578"/>
          <p:cNvPicPr preferRelativeResize="0"/>
          <p:nvPr/>
        </p:nvPicPr>
        <p:blipFill rotWithShape="1">
          <a:blip r:embed="rId6">
            <a:alphaModFix/>
          </a:blip>
          <a:srcRect/>
          <a:stretch/>
        </p:blipFill>
        <p:spPr>
          <a:xfrm>
            <a:off x="6032243" y="2231250"/>
            <a:ext cx="1566808" cy="499915"/>
          </a:xfrm>
          <a:prstGeom prst="rect">
            <a:avLst/>
          </a:prstGeom>
          <a:noFill/>
          <a:ln>
            <a:noFill/>
          </a:ln>
        </p:spPr>
      </p:pic>
      <p:sp>
        <p:nvSpPr>
          <p:cNvPr id="478" name="Google Shape;478;g2edf3ecb708_0_1578"/>
          <p:cNvSpPr txBox="1"/>
          <p:nvPr/>
        </p:nvSpPr>
        <p:spPr>
          <a:xfrm>
            <a:off x="658375" y="2724841"/>
            <a:ext cx="2194500" cy="12726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Proficient (Level 3)</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Teacher: The teacher directs learning for the majority of the lesson</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Students: Evidence of student engagement</a:t>
            </a:r>
            <a:endParaRPr sz="1050" b="0" i="0" u="none" strike="noStrike" cap="none">
              <a:solidFill>
                <a:srgbClr val="385463"/>
              </a:solidFill>
              <a:latin typeface="Calibri"/>
              <a:ea typeface="Calibri"/>
              <a:cs typeface="Calibri"/>
              <a:sym typeface="Calibri"/>
            </a:endParaRPr>
          </a:p>
        </p:txBody>
      </p:sp>
      <p:sp>
        <p:nvSpPr>
          <p:cNvPr id="479" name="Google Shape;479;g2edf3ecb708_0_1578"/>
          <p:cNvSpPr txBox="1"/>
          <p:nvPr/>
        </p:nvSpPr>
        <p:spPr>
          <a:xfrm>
            <a:off x="3183800" y="2751851"/>
            <a:ext cx="2172300" cy="14130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Above Proficient (Level 4)</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Teacher: The teacher shifts to facilitating learning</a:t>
            </a:r>
            <a:endParaRPr sz="1050" b="0" i="0" u="none" strike="noStrike" cap="none">
              <a:solidFill>
                <a:srgbClr val="38546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385463"/>
                </a:solidFill>
                <a:latin typeface="Calibri"/>
                <a:ea typeface="Calibri"/>
                <a:cs typeface="Calibri"/>
                <a:sym typeface="Calibri"/>
              </a:rPr>
              <a:t>Students: Students begin to shift from student engagement to student ownership of learning</a:t>
            </a:r>
            <a:endParaRPr sz="1050" b="0" i="0" u="none" strike="noStrike" cap="none">
              <a:solidFill>
                <a:srgbClr val="385463"/>
              </a:solidFill>
              <a:latin typeface="Calibri"/>
              <a:ea typeface="Calibri"/>
              <a:cs typeface="Calibri"/>
              <a:sym typeface="Calibri"/>
            </a:endParaRPr>
          </a:p>
        </p:txBody>
      </p:sp>
      <p:sp>
        <p:nvSpPr>
          <p:cNvPr id="480" name="Google Shape;480;g2edf3ecb708_0_1578"/>
          <p:cNvSpPr txBox="1"/>
          <p:nvPr/>
        </p:nvSpPr>
        <p:spPr>
          <a:xfrm>
            <a:off x="5767150" y="2706700"/>
            <a:ext cx="2097000" cy="1413000"/>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Exemplary (Level 5)</a:t>
            </a:r>
            <a:endParaRPr sz="10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Teacher: Teacher and students co-facilitate learning with an exchange of ideas and collaboration</a:t>
            </a:r>
            <a:endParaRPr sz="10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Students: Students take ownership of their learning</a:t>
            </a:r>
            <a:endParaRPr sz="1200" b="0" i="0" u="none" strike="noStrike" cap="none">
              <a:solidFill>
                <a:schemeClr val="lt1"/>
              </a:solidFill>
              <a:latin typeface="Calibri"/>
              <a:ea typeface="Calibri"/>
              <a:cs typeface="Calibri"/>
              <a:sym typeface="Calibri"/>
            </a:endParaRPr>
          </a:p>
        </p:txBody>
      </p:sp>
      <p:sp>
        <p:nvSpPr>
          <p:cNvPr id="481" name="Google Shape;481;g2edf3ecb708_0_1578"/>
          <p:cNvSpPr/>
          <p:nvPr/>
        </p:nvSpPr>
        <p:spPr>
          <a:xfrm>
            <a:off x="721375" y="4240425"/>
            <a:ext cx="7161600" cy="493800"/>
          </a:xfrm>
          <a:prstGeom prst="rightArrow">
            <a:avLst>
              <a:gd name="adj1" fmla="val 50000"/>
              <a:gd name="adj2" fmla="val 50000"/>
            </a:avLst>
          </a:prstGeom>
          <a:solidFill>
            <a:schemeClr val="dk1"/>
          </a:soli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edf3ecb708_0_159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667"/>
              <a:buFont typeface="Public Sans"/>
              <a:buNone/>
            </a:pPr>
            <a:r>
              <a:rPr lang="en" sz="2400">
                <a:solidFill>
                  <a:schemeClr val="dk1"/>
                </a:solidFill>
              </a:rPr>
              <a:t>There are four domains, each with a series of indicators and descriptors defined at the Exemplary, Proficient, and Unsatisfactory levels.</a:t>
            </a:r>
            <a:endParaRPr>
              <a:solidFill>
                <a:schemeClr val="dk1"/>
              </a:solidFill>
            </a:endParaRPr>
          </a:p>
        </p:txBody>
      </p:sp>
      <p:sp>
        <p:nvSpPr>
          <p:cNvPr id="487" name="Google Shape;487;g2edf3ecb708_0_159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14</a:t>
            </a:fld>
            <a:endParaRPr/>
          </a:p>
        </p:txBody>
      </p:sp>
      <p:graphicFrame>
        <p:nvGraphicFramePr>
          <p:cNvPr id="488" name="Google Shape;488;g2edf3ecb708_0_1595"/>
          <p:cNvGraphicFramePr/>
          <p:nvPr/>
        </p:nvGraphicFramePr>
        <p:xfrm>
          <a:off x="1122425" y="1572575"/>
          <a:ext cx="3000000" cy="3000000"/>
        </p:xfrm>
        <a:graphic>
          <a:graphicData uri="http://schemas.openxmlformats.org/drawingml/2006/table">
            <a:tbl>
              <a:tblPr>
                <a:noFill/>
                <a:tableStyleId>{1CDBECB9-CE08-41EC-9C08-048B5FD30E94}</a:tableStyleId>
              </a:tblPr>
              <a:tblGrid>
                <a:gridCol w="3113100">
                  <a:extLst>
                    <a:ext uri="{9D8B030D-6E8A-4147-A177-3AD203B41FA5}">
                      <a16:colId xmlns:a16="http://schemas.microsoft.com/office/drawing/2014/main" val="20000"/>
                    </a:ext>
                  </a:extLst>
                </a:gridCol>
                <a:gridCol w="751450">
                  <a:extLst>
                    <a:ext uri="{9D8B030D-6E8A-4147-A177-3AD203B41FA5}">
                      <a16:colId xmlns:a16="http://schemas.microsoft.com/office/drawing/2014/main" val="20001"/>
                    </a:ext>
                  </a:extLst>
                </a:gridCol>
                <a:gridCol w="30346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FFFFFF"/>
                          </a:solidFill>
                          <a:latin typeface="Public Sans"/>
                          <a:ea typeface="Public Sans"/>
                          <a:cs typeface="Public Sans"/>
                          <a:sym typeface="Public Sans"/>
                        </a:rPr>
                        <a:t>INSTRUCTION</a:t>
                      </a:r>
                      <a:endParaRPr sz="1500" b="1" u="none" strike="noStrike" cap="none">
                        <a:solidFill>
                          <a:srgbClr val="FFFFFF"/>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FFFFFF"/>
                          </a:solidFill>
                          <a:latin typeface="Public Sans"/>
                          <a:ea typeface="Public Sans"/>
                          <a:cs typeface="Public Sans"/>
                          <a:sym typeface="Public Sans"/>
                        </a:rPr>
                        <a:t>PLANNING</a:t>
                      </a: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595959">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FFFFFF"/>
                          </a:solidFill>
                          <a:latin typeface="Public Sans"/>
                          <a:ea typeface="Public Sans"/>
                          <a:cs typeface="Public Sans"/>
                          <a:sym typeface="Public Sans"/>
                        </a:rPr>
                        <a:t>ENVIRONMENT</a:t>
                      </a:r>
                      <a:endParaRPr sz="1500" b="1" u="none" strike="noStrike" cap="none">
                        <a:solidFill>
                          <a:srgbClr val="FFFFFF"/>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FFFFFF"/>
                          </a:solidFill>
                          <a:latin typeface="Public Sans"/>
                          <a:ea typeface="Public Sans"/>
                          <a:cs typeface="Public Sans"/>
                          <a:sym typeface="Public Sans"/>
                        </a:rPr>
                        <a:t>PROFESSIONALISM</a:t>
                      </a:r>
                      <a:endParaRPr sz="1500" b="1" u="none" strike="noStrike" cap="none">
                        <a:solidFill>
                          <a:srgbClr val="FFFFFF"/>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FFFFFF"/>
                        </a:solidFill>
                        <a:latin typeface="Public Sans"/>
                        <a:ea typeface="Public Sans"/>
                        <a:cs typeface="Public Sans"/>
                        <a:sym typeface="Public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edf3ecb708_0_194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LER </a:t>
            </a:r>
            <a:r>
              <a:rPr lang="en" sz="3200"/>
              <a:t>Deep Dives</a:t>
            </a:r>
            <a:r>
              <a:rPr lang="en"/>
              <a:t> for the Instruction and Environment Domains</a:t>
            </a:r>
            <a:endParaRPr>
              <a:solidFill>
                <a:schemeClr val="dk1"/>
              </a:solidFill>
            </a:endParaRPr>
          </a:p>
        </p:txBody>
      </p:sp>
      <p:sp>
        <p:nvSpPr>
          <p:cNvPr id="494" name="Google Shape;494;g2edf3ecb708_0_19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2edf3ecb708_0_1959"/>
          <p:cNvSpPr txBox="1">
            <a:spLocks noGrp="1"/>
          </p:cNvSpPr>
          <p:nvPr>
            <p:ph type="title"/>
          </p:nvPr>
        </p:nvSpPr>
        <p:spPr>
          <a:xfrm>
            <a:off x="348150" y="347572"/>
            <a:ext cx="8520600" cy="11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3-Step A</a:t>
            </a:r>
            <a:r>
              <a:rPr lang="en" sz="2800">
                <a:solidFill>
                  <a:schemeClr val="dk1"/>
                </a:solidFill>
              </a:rPr>
              <a:t>nalysis of the </a:t>
            </a:r>
            <a:r>
              <a:rPr lang="en">
                <a:solidFill>
                  <a:schemeClr val="dk1"/>
                </a:solidFill>
              </a:rPr>
              <a:t>D</a:t>
            </a:r>
            <a:r>
              <a:rPr lang="en" sz="2800">
                <a:solidFill>
                  <a:schemeClr val="dk1"/>
                </a:solidFill>
              </a:rPr>
              <a:t>escriptors for the Activities and Materials</a:t>
            </a:r>
            <a:r>
              <a:rPr lang="en">
                <a:solidFill>
                  <a:schemeClr val="dk1"/>
                </a:solidFill>
              </a:rPr>
              <a:t> I</a:t>
            </a:r>
            <a:r>
              <a:rPr lang="en" sz="2800">
                <a:solidFill>
                  <a:schemeClr val="dk1"/>
                </a:solidFill>
              </a:rPr>
              <a:t>ndicator</a:t>
            </a:r>
            <a:endParaRPr>
              <a:solidFill>
                <a:schemeClr val="dk1"/>
              </a:solidFill>
            </a:endParaRPr>
          </a:p>
        </p:txBody>
      </p:sp>
      <p:sp>
        <p:nvSpPr>
          <p:cNvPr id="500" name="Google Shape;500;g2edf3ecb708_0_195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16</a:t>
            </a:fld>
            <a:endParaRPr/>
          </a:p>
        </p:txBody>
      </p:sp>
      <p:sp>
        <p:nvSpPr>
          <p:cNvPr id="501" name="Google Shape;501;g2edf3ecb708_0_1959"/>
          <p:cNvSpPr txBox="1"/>
          <p:nvPr/>
        </p:nvSpPr>
        <p:spPr>
          <a:xfrm>
            <a:off x="430050" y="1619117"/>
            <a:ext cx="8283900" cy="28155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i="0" u="none" strike="noStrike" cap="none">
                <a:solidFill>
                  <a:schemeClr val="dk2"/>
                </a:solidFill>
                <a:latin typeface="Public Sans"/>
                <a:ea typeface="Public Sans"/>
                <a:cs typeface="Public Sans"/>
                <a:sym typeface="Public Sans"/>
              </a:rPr>
              <a:t>Compare changes in the descriptors </a:t>
            </a:r>
            <a:r>
              <a:rPr lang="en" sz="1800" b="0" i="0" u="none" strike="noStrike" cap="none">
                <a:solidFill>
                  <a:schemeClr val="dk2"/>
                </a:solidFill>
                <a:latin typeface="Public Sans"/>
                <a:ea typeface="Public Sans"/>
                <a:cs typeface="Public Sans"/>
                <a:sym typeface="Public Sans"/>
              </a:rPr>
              <a:t>across performance levels, focusing on shifts in frequency vocabulary and the role of student ownership.</a:t>
            </a:r>
            <a:endParaRPr sz="1800" b="0" i="0" u="none" strike="noStrike" cap="none">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i="0" u="none" strike="noStrike" cap="none">
                <a:solidFill>
                  <a:schemeClr val="dk2"/>
                </a:solidFill>
                <a:latin typeface="Public Sans"/>
                <a:ea typeface="Public Sans"/>
                <a:cs typeface="Public Sans"/>
                <a:sym typeface="Public Sans"/>
              </a:rPr>
              <a:t>Highlight key words </a:t>
            </a:r>
            <a:r>
              <a:rPr lang="en" sz="1800" b="0" i="0" u="none" strike="noStrike" cap="none">
                <a:solidFill>
                  <a:schemeClr val="dk2"/>
                </a:solidFill>
                <a:latin typeface="Public Sans"/>
                <a:ea typeface="Public Sans"/>
                <a:cs typeface="Public Sans"/>
                <a:sym typeface="Public Sans"/>
              </a:rPr>
              <a:t>in each descriptor, within the At Expectations/Proficient Level (3). </a:t>
            </a:r>
            <a:endParaRPr sz="1800" b="0" i="0" u="none" strike="noStrike" cap="none">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AutoNum type="arabicPeriod"/>
            </a:pPr>
            <a:r>
              <a:rPr lang="en" sz="1800" b="1" i="0" u="none" strike="noStrike" cap="none">
                <a:solidFill>
                  <a:schemeClr val="dk2"/>
                </a:solidFill>
                <a:latin typeface="Public Sans"/>
                <a:ea typeface="Public Sans"/>
                <a:cs typeface="Public Sans"/>
                <a:sym typeface="Public Sans"/>
              </a:rPr>
              <a:t>Identify the essence </a:t>
            </a:r>
            <a:r>
              <a:rPr lang="en" sz="1800" b="0" i="0" u="none" strike="noStrike" cap="none">
                <a:solidFill>
                  <a:schemeClr val="dk2"/>
                </a:solidFill>
                <a:latin typeface="Public Sans"/>
                <a:ea typeface="Public Sans"/>
                <a:cs typeface="Public Sans"/>
                <a:sym typeface="Public Sans"/>
              </a:rPr>
              <a:t>of the indicator and record it in 2-3 words. </a:t>
            </a:r>
            <a:endParaRPr sz="1800" b="0" i="0" u="none" strike="noStrike" cap="none">
              <a:solidFill>
                <a:schemeClr val="dk2"/>
              </a:solidFill>
              <a:latin typeface="Public Sans"/>
              <a:ea typeface="Public Sans"/>
              <a:cs typeface="Public Sans"/>
              <a:sym typeface="Public Sans"/>
            </a:endParaRPr>
          </a:p>
          <a:p>
            <a:pPr marL="457200" marR="0" lvl="0" indent="-171450" algn="l" rtl="0">
              <a:lnSpc>
                <a:spcPct val="90000"/>
              </a:lnSpc>
              <a:spcBef>
                <a:spcPts val="1000"/>
              </a:spcBef>
              <a:spcAft>
                <a:spcPts val="0"/>
              </a:spcAft>
              <a:buClr>
                <a:srgbClr val="385463"/>
              </a:buClr>
              <a:buSzPts val="1800"/>
              <a:buFont typeface="Arial"/>
              <a:buNone/>
            </a:pPr>
            <a:endParaRPr sz="2400" b="0" i="0" u="none" strike="noStrike" cap="non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edf3ecb708_0_196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17</a:t>
            </a:fld>
            <a:endParaRPr/>
          </a:p>
        </p:txBody>
      </p:sp>
      <p:sp>
        <p:nvSpPr>
          <p:cNvPr id="507" name="Google Shape;507;g2edf3ecb708_0_1965"/>
          <p:cNvSpPr txBox="1">
            <a:spLocks noGrp="1"/>
          </p:cNvSpPr>
          <p:nvPr>
            <p:ph type="title"/>
          </p:nvPr>
        </p:nvSpPr>
        <p:spPr>
          <a:xfrm>
            <a:off x="311700" y="130827"/>
            <a:ext cx="8520600" cy="77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solidFill>
                  <a:schemeClr val="dk1"/>
                </a:solidFill>
              </a:rPr>
              <a:t>Differences across the performance levels and key words help to capture the </a:t>
            </a:r>
            <a:r>
              <a:rPr lang="en" sz="2300" i="1">
                <a:solidFill>
                  <a:schemeClr val="dk1"/>
                </a:solidFill>
              </a:rPr>
              <a:t>essence</a:t>
            </a:r>
            <a:r>
              <a:rPr lang="en" sz="2300">
                <a:solidFill>
                  <a:schemeClr val="dk1"/>
                </a:solidFill>
              </a:rPr>
              <a:t> of the indicator.</a:t>
            </a:r>
            <a:endParaRPr sz="2700">
              <a:solidFill>
                <a:schemeClr val="dk1"/>
              </a:solidFill>
            </a:endParaRPr>
          </a:p>
        </p:txBody>
      </p:sp>
      <p:graphicFrame>
        <p:nvGraphicFramePr>
          <p:cNvPr id="508" name="Google Shape;508;g2edf3ecb708_0_1965"/>
          <p:cNvGraphicFramePr/>
          <p:nvPr/>
        </p:nvGraphicFramePr>
        <p:xfrm>
          <a:off x="128429" y="1051480"/>
          <a:ext cx="3000000" cy="3000000"/>
        </p:xfrm>
        <a:graphic>
          <a:graphicData uri="http://schemas.openxmlformats.org/drawingml/2006/table">
            <a:tbl>
              <a:tblPr>
                <a:noFill/>
                <a:tableStyleId>{F61521FE-C2CC-4685-ADA9-A2ACD5A01C59}</a:tableStyleId>
              </a:tblPr>
              <a:tblGrid>
                <a:gridCol w="1007850">
                  <a:extLst>
                    <a:ext uri="{9D8B030D-6E8A-4147-A177-3AD203B41FA5}">
                      <a16:colId xmlns:a16="http://schemas.microsoft.com/office/drawing/2014/main" val="20000"/>
                    </a:ext>
                  </a:extLst>
                </a:gridCol>
                <a:gridCol w="2835050">
                  <a:extLst>
                    <a:ext uri="{9D8B030D-6E8A-4147-A177-3AD203B41FA5}">
                      <a16:colId xmlns:a16="http://schemas.microsoft.com/office/drawing/2014/main" val="20001"/>
                    </a:ext>
                  </a:extLst>
                </a:gridCol>
                <a:gridCol w="2515950">
                  <a:extLst>
                    <a:ext uri="{9D8B030D-6E8A-4147-A177-3AD203B41FA5}">
                      <a16:colId xmlns:a16="http://schemas.microsoft.com/office/drawing/2014/main" val="20002"/>
                    </a:ext>
                  </a:extLst>
                </a:gridCol>
                <a:gridCol w="2549950">
                  <a:extLst>
                    <a:ext uri="{9D8B030D-6E8A-4147-A177-3AD203B41FA5}">
                      <a16:colId xmlns:a16="http://schemas.microsoft.com/office/drawing/2014/main" val="20003"/>
                    </a:ext>
                  </a:extLst>
                </a:gridCol>
              </a:tblGrid>
              <a:tr h="278650">
                <a:tc gridSpan="4">
                  <a:txBody>
                    <a:bodyPr/>
                    <a:lstStyle/>
                    <a:p>
                      <a:pPr marL="0" marR="0" lvl="0" indent="0" algn="ctr" rtl="0">
                        <a:lnSpc>
                          <a:spcPct val="100000"/>
                        </a:lnSpc>
                        <a:spcBef>
                          <a:spcPts val="0"/>
                        </a:spcBef>
                        <a:spcAft>
                          <a:spcPts val="0"/>
                        </a:spcAft>
                        <a:buClr>
                          <a:srgbClr val="000000"/>
                        </a:buClr>
                        <a:buSzPts val="2400"/>
                        <a:buFont typeface="Arial"/>
                        <a:buNone/>
                      </a:pPr>
                      <a:r>
                        <a:rPr lang="en" sz="1800" b="1" u="none" strike="noStrike" cap="none">
                          <a:solidFill>
                            <a:schemeClr val="lt1"/>
                          </a:solidFill>
                          <a:latin typeface="Public Sans"/>
                          <a:ea typeface="Public Sans"/>
                          <a:cs typeface="Public Sans"/>
                          <a:sym typeface="Public Sans"/>
                        </a:rPr>
                        <a:t>Instruction Domain</a:t>
                      </a:r>
                      <a:endParaRPr sz="1100" u="none" strike="noStrike" cap="none">
                        <a:latin typeface="Public Sans"/>
                        <a:ea typeface="Public Sans"/>
                        <a:cs typeface="Public Sans"/>
                        <a:sym typeface="Public Sans"/>
                      </a:endParaRPr>
                    </a:p>
                  </a:txBody>
                  <a:tcPr marL="48275" marR="48275" marT="0" marB="0" anchor="ctr">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solidFill>
                      <a:srgbClr val="134F5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0250">
                <a:tc>
                  <a:txBody>
                    <a:bodyPr/>
                    <a:lstStyle/>
                    <a:p>
                      <a:pPr marL="0" marR="0" lvl="0" indent="0" algn="ctr" rtl="0">
                        <a:lnSpc>
                          <a:spcPct val="100000"/>
                        </a:lnSpc>
                        <a:spcBef>
                          <a:spcPts val="0"/>
                        </a:spcBef>
                        <a:spcAft>
                          <a:spcPts val="0"/>
                        </a:spcAft>
                        <a:buClr>
                          <a:srgbClr val="000000"/>
                        </a:buClr>
                        <a:buSzPts val="1300"/>
                        <a:buFont typeface="Arial"/>
                        <a:buNone/>
                      </a:pPr>
                      <a:endParaRPr sz="1000" u="none" strike="noStrike" cap="none">
                        <a:solidFill>
                          <a:schemeClr val="lt1"/>
                        </a:solidFill>
                        <a:latin typeface="Public Sans"/>
                        <a:ea typeface="Public Sans"/>
                        <a:cs typeface="Public Sans"/>
                        <a:sym typeface="Public Sans"/>
                      </a:endParaRPr>
                    </a:p>
                  </a:txBody>
                  <a:tcPr marL="48275" marR="48275" marT="0" marB="0" anchor="ctr">
                    <a:lnL w="19050" cap="flat" cmpd="sng">
                      <a:solidFill>
                        <a:srgbClr val="CCCCCC"/>
                      </a:solidFill>
                      <a:prstDash val="solid"/>
                      <a:round/>
                      <a:headEnd type="none" w="sm" len="sm"/>
                      <a:tailEnd type="none" w="sm" len="sm"/>
                    </a:lnL>
                    <a:lnR w="9525" cap="flat" cmpd="sng">
                      <a:solidFill>
                        <a:srgbClr val="191919"/>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 sz="1400" u="none" strike="noStrike" cap="none">
                          <a:solidFill>
                            <a:schemeClr val="lt1"/>
                          </a:solidFill>
                          <a:latin typeface="Public Sans"/>
                          <a:ea typeface="Public Sans"/>
                          <a:cs typeface="Public Sans"/>
                          <a:sym typeface="Public Sans"/>
                        </a:rPr>
                        <a:t>Significantly Above Expectations (5)</a:t>
                      </a:r>
                      <a:endParaRPr sz="1400" u="none" strike="noStrike" cap="none">
                        <a:solidFill>
                          <a:schemeClr val="lt1"/>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900"/>
                        <a:buFont typeface="Arial"/>
                        <a:buNone/>
                      </a:pPr>
                      <a:r>
                        <a:rPr lang="en" sz="1400" u="none" strike="noStrike" cap="none">
                          <a:solidFill>
                            <a:schemeClr val="lt1"/>
                          </a:solidFill>
                          <a:latin typeface="Public Sans"/>
                          <a:ea typeface="Public Sans"/>
                          <a:cs typeface="Public Sans"/>
                          <a:sym typeface="Public Sans"/>
                        </a:rPr>
                        <a:t>Exemplary</a:t>
                      </a:r>
                      <a:endParaRPr sz="1400" u="none" strike="noStrike" cap="none">
                        <a:solidFill>
                          <a:schemeClr val="lt1"/>
                        </a:solidFill>
                        <a:latin typeface="Public Sans"/>
                        <a:ea typeface="Public Sans"/>
                        <a:cs typeface="Public Sans"/>
                        <a:sym typeface="Public Sans"/>
                      </a:endParaRPr>
                    </a:p>
                  </a:txBody>
                  <a:tcPr marL="64400" marR="644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chemeClr val="lt1"/>
                        </a:buClr>
                        <a:buSzPts val="1900"/>
                        <a:buFont typeface="Arial"/>
                        <a:buNone/>
                      </a:pPr>
                      <a:r>
                        <a:rPr lang="en" sz="1400" u="none" strike="noStrike" cap="none">
                          <a:solidFill>
                            <a:schemeClr val="lt1"/>
                          </a:solidFill>
                          <a:latin typeface="Public Sans"/>
                          <a:ea typeface="Public Sans"/>
                          <a:cs typeface="Public Sans"/>
                          <a:sym typeface="Public Sans"/>
                        </a:rPr>
                        <a:t>At Expectations (3)</a:t>
                      </a:r>
                      <a:endParaRPr sz="1400" u="none" strike="noStrike" cap="none">
                        <a:solidFill>
                          <a:schemeClr val="lt1"/>
                        </a:solidFill>
                        <a:latin typeface="Public Sans"/>
                        <a:ea typeface="Public Sans"/>
                        <a:cs typeface="Public Sans"/>
                        <a:sym typeface="Public Sans"/>
                      </a:endParaRPr>
                    </a:p>
                    <a:p>
                      <a:pPr marL="0" marR="0" lvl="0" indent="0" algn="ctr" rtl="0">
                        <a:lnSpc>
                          <a:spcPct val="100000"/>
                        </a:lnSpc>
                        <a:spcBef>
                          <a:spcPts val="0"/>
                        </a:spcBef>
                        <a:spcAft>
                          <a:spcPts val="0"/>
                        </a:spcAft>
                        <a:buClr>
                          <a:schemeClr val="lt1"/>
                        </a:buClr>
                        <a:buSzPts val="1900"/>
                        <a:buFont typeface="Arial"/>
                        <a:buNone/>
                      </a:pPr>
                      <a:r>
                        <a:rPr lang="en" sz="1400" u="none" strike="noStrike" cap="none">
                          <a:solidFill>
                            <a:schemeClr val="lt1"/>
                          </a:solidFill>
                          <a:latin typeface="Public Sans"/>
                          <a:ea typeface="Public Sans"/>
                          <a:cs typeface="Public Sans"/>
                          <a:sym typeface="Public Sans"/>
                        </a:rPr>
                        <a:t>Proficient</a:t>
                      </a:r>
                      <a:endParaRPr sz="1400" u="none" strike="noStrike" cap="none">
                        <a:solidFill>
                          <a:schemeClr val="lt1"/>
                        </a:solidFill>
                        <a:latin typeface="Public Sans"/>
                        <a:ea typeface="Public Sans"/>
                        <a:cs typeface="Public Sans"/>
                        <a:sym typeface="Public Sans"/>
                      </a:endParaRPr>
                    </a:p>
                  </a:txBody>
                  <a:tcPr marL="64400" marR="644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 sz="1400" u="none" strike="noStrike" cap="none">
                          <a:solidFill>
                            <a:schemeClr val="lt1"/>
                          </a:solidFill>
                          <a:latin typeface="Public Sans"/>
                          <a:ea typeface="Public Sans"/>
                          <a:cs typeface="Public Sans"/>
                          <a:sym typeface="Public Sans"/>
                        </a:rPr>
                        <a:t>Significantly Below Expectations (1) Unsatisfactory </a:t>
                      </a:r>
                      <a:endParaRPr sz="1100" u="none" strike="noStrike" cap="none">
                        <a:latin typeface="Public Sans"/>
                        <a:ea typeface="Public Sans"/>
                        <a:cs typeface="Public Sans"/>
                        <a:sym typeface="Public Sans"/>
                      </a:endParaRPr>
                    </a:p>
                  </a:txBody>
                  <a:tcPr marL="64400" marR="64400" marT="0" marB="0" anchor="ctr">
                    <a:lnL w="9525" cap="flat" cmpd="sng">
                      <a:solidFill>
                        <a:srgbClr val="191919"/>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191919"/>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33975">
                <a:tc>
                  <a:txBody>
                    <a:bodyPr/>
                    <a:lstStyle/>
                    <a:p>
                      <a:pPr marL="0" marR="0" lvl="0" indent="0" algn="l" rtl="0">
                        <a:lnSpc>
                          <a:spcPct val="83333"/>
                        </a:lnSpc>
                        <a:spcBef>
                          <a:spcPts val="0"/>
                        </a:spcBef>
                        <a:spcAft>
                          <a:spcPts val="0"/>
                        </a:spcAft>
                        <a:buClr>
                          <a:srgbClr val="000000"/>
                        </a:buClr>
                        <a:buSzPts val="900"/>
                        <a:buFont typeface="Arial"/>
                        <a:buNone/>
                      </a:pPr>
                      <a:endParaRPr sz="800" i="1" u="none" strike="noStrike" cap="none">
                        <a:solidFill>
                          <a:schemeClr val="dk2"/>
                        </a:solidFill>
                        <a:latin typeface="Public Sans"/>
                        <a:ea typeface="Public Sans"/>
                        <a:cs typeface="Public Sans"/>
                        <a:sym typeface="Public Sans"/>
                      </a:endParaRPr>
                    </a:p>
                    <a:p>
                      <a:pPr marL="0" marR="0" lvl="0" indent="0" algn="l" rtl="0">
                        <a:lnSpc>
                          <a:spcPct val="83333"/>
                        </a:lnSpc>
                        <a:spcBef>
                          <a:spcPts val="0"/>
                        </a:spcBef>
                        <a:spcAft>
                          <a:spcPts val="0"/>
                        </a:spcAft>
                        <a:buClr>
                          <a:srgbClr val="000000"/>
                        </a:buClr>
                        <a:buSzPts val="900"/>
                        <a:buFont typeface="Arial"/>
                        <a:buNone/>
                      </a:pPr>
                      <a:r>
                        <a:rPr lang="en" sz="800" i="1" u="none" strike="noStrike" cap="none">
                          <a:solidFill>
                            <a:schemeClr val="dk2"/>
                          </a:solidFill>
                          <a:latin typeface="Public Sans"/>
                          <a:ea typeface="Public Sans"/>
                          <a:cs typeface="Public Sans"/>
                          <a:sym typeface="Public Sans"/>
                        </a:rPr>
                        <a:t>Description of performance level</a:t>
                      </a:r>
                      <a:endParaRPr sz="1000" u="none" strike="noStrike" cap="none">
                        <a:solidFill>
                          <a:schemeClr val="dk2"/>
                        </a:solidFill>
                        <a:latin typeface="Public Sans"/>
                        <a:ea typeface="Public Sans"/>
                        <a:cs typeface="Public Sans"/>
                        <a:sym typeface="Public Sans"/>
                      </a:endParaRPr>
                    </a:p>
                  </a:txBody>
                  <a:tcPr marL="68600" marR="68600" marT="0" marB="0">
                    <a:lnL w="19050" cap="flat" cmpd="sng">
                      <a:solidFill>
                        <a:srgbClr val="CCCCCC"/>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tc>
                  <a:txBody>
                    <a:bodyPr/>
                    <a:lstStyle/>
                    <a:p>
                      <a:pPr marL="159385" marR="0" lvl="0" indent="0" algn="l" rtl="0">
                        <a:lnSpc>
                          <a:spcPct val="85000"/>
                        </a:lnSpc>
                        <a:spcBef>
                          <a:spcPts val="0"/>
                        </a:spcBef>
                        <a:spcAft>
                          <a:spcPts val="0"/>
                        </a:spcAft>
                        <a:buClr>
                          <a:srgbClr val="000000"/>
                        </a:buClr>
                        <a:buSzPts val="900"/>
                        <a:buFont typeface="Arial"/>
                        <a:buNone/>
                      </a:pPr>
                      <a:r>
                        <a:rPr lang="en" sz="900" i="1" u="none" strike="noStrike" cap="none">
                          <a:solidFill>
                            <a:schemeClr val="dk2"/>
                          </a:solidFill>
                          <a:latin typeface="Public Sans"/>
                          <a:ea typeface="Public Sans"/>
                          <a:cs typeface="Public Sans"/>
                          <a:sym typeface="Public Sans"/>
                        </a:rPr>
                        <a:t>Consistent Evidence of Student-Centered Learning/Student Ownership of Learning – </a:t>
                      </a:r>
                      <a:br>
                        <a:rPr lang="en" sz="900" i="1" u="none" strike="noStrike" cap="none">
                          <a:solidFill>
                            <a:schemeClr val="dk2"/>
                          </a:solidFill>
                          <a:latin typeface="Public Sans"/>
                          <a:ea typeface="Public Sans"/>
                          <a:cs typeface="Public Sans"/>
                          <a:sym typeface="Public Sans"/>
                        </a:rPr>
                      </a:br>
                      <a:r>
                        <a:rPr lang="en" sz="900" i="1" u="none" strike="noStrike" cap="none">
                          <a:solidFill>
                            <a:schemeClr val="dk2"/>
                          </a:solidFill>
                          <a:latin typeface="Public Sans"/>
                          <a:ea typeface="Public Sans"/>
                          <a:cs typeface="Public Sans"/>
                          <a:sym typeface="Public Sans"/>
                        </a:rPr>
                        <a:t>Teacher and Students Facilitate the Learning</a:t>
                      </a:r>
                      <a:endParaRPr sz="1100" u="none" strike="noStrike" cap="none">
                        <a:solidFill>
                          <a:schemeClr val="dk2"/>
                        </a:solidFill>
                        <a:latin typeface="Public Sans"/>
                        <a:ea typeface="Public Sans"/>
                        <a:cs typeface="Public Sans"/>
                        <a:sym typeface="Public Sans"/>
                      </a:endParaRPr>
                    </a:p>
                  </a:txBody>
                  <a:tcPr marL="68600" marR="686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tc>
                  <a:txBody>
                    <a:bodyPr/>
                    <a:lstStyle/>
                    <a:p>
                      <a:pPr marL="159385" marR="0" lvl="0" indent="0" algn="l" rtl="0">
                        <a:lnSpc>
                          <a:spcPct val="85000"/>
                        </a:lnSpc>
                        <a:spcBef>
                          <a:spcPts val="0"/>
                        </a:spcBef>
                        <a:spcAft>
                          <a:spcPts val="0"/>
                        </a:spcAft>
                        <a:buClr>
                          <a:srgbClr val="000000"/>
                        </a:buClr>
                        <a:buSzPts val="900"/>
                        <a:buFont typeface="Arial"/>
                        <a:buNone/>
                      </a:pPr>
                      <a:r>
                        <a:rPr lang="en" sz="900" i="1" u="none" strike="noStrike" cap="none">
                          <a:solidFill>
                            <a:schemeClr val="dk2"/>
                          </a:solidFill>
                          <a:latin typeface="Public Sans"/>
                          <a:ea typeface="Public Sans"/>
                          <a:cs typeface="Public Sans"/>
                          <a:sym typeface="Public Sans"/>
                        </a:rPr>
                        <a:t>Some Evidence of Student-Centered Learning/Student Ownership of Learning – </a:t>
                      </a:r>
                      <a:br>
                        <a:rPr lang="en" sz="900" i="1" u="none" strike="noStrike" cap="none">
                          <a:solidFill>
                            <a:schemeClr val="dk2"/>
                          </a:solidFill>
                          <a:latin typeface="Public Sans"/>
                          <a:ea typeface="Public Sans"/>
                          <a:cs typeface="Public Sans"/>
                          <a:sym typeface="Public Sans"/>
                        </a:rPr>
                      </a:br>
                      <a:r>
                        <a:rPr lang="en" sz="900" i="1" u="none" strike="noStrike" cap="none">
                          <a:solidFill>
                            <a:schemeClr val="dk2"/>
                          </a:solidFill>
                          <a:latin typeface="Public Sans"/>
                          <a:ea typeface="Public Sans"/>
                          <a:cs typeface="Public Sans"/>
                          <a:sym typeface="Public Sans"/>
                        </a:rPr>
                        <a:t>Teacher Facilitates the Learning</a:t>
                      </a:r>
                      <a:endParaRPr sz="1100" u="none" strike="noStrike" cap="none">
                        <a:solidFill>
                          <a:schemeClr val="dk2"/>
                        </a:solidFill>
                        <a:latin typeface="Public Sans"/>
                        <a:ea typeface="Public Sans"/>
                        <a:cs typeface="Public Sans"/>
                        <a:sym typeface="Public Sans"/>
                      </a:endParaRPr>
                    </a:p>
                  </a:txBody>
                  <a:tcPr marL="68600" marR="68600" marT="0" marB="0" anchor="ctr">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tc>
                  <a:txBody>
                    <a:bodyPr/>
                    <a:lstStyle/>
                    <a:p>
                      <a:pPr marL="159385" marR="0" lvl="0" indent="0" algn="l" rtl="0">
                        <a:lnSpc>
                          <a:spcPct val="85000"/>
                        </a:lnSpc>
                        <a:spcBef>
                          <a:spcPts val="0"/>
                        </a:spcBef>
                        <a:spcAft>
                          <a:spcPts val="0"/>
                        </a:spcAft>
                        <a:buClr>
                          <a:srgbClr val="000000"/>
                        </a:buClr>
                        <a:buSzPts val="900"/>
                        <a:buFont typeface="Arial"/>
                        <a:buNone/>
                      </a:pPr>
                      <a:r>
                        <a:rPr lang="en" sz="900" i="1" u="none" strike="noStrike" cap="none">
                          <a:solidFill>
                            <a:schemeClr val="dk2"/>
                          </a:solidFill>
                          <a:latin typeface="Public Sans"/>
                          <a:ea typeface="Public Sans"/>
                          <a:cs typeface="Public Sans"/>
                          <a:sym typeface="Public Sans"/>
                        </a:rPr>
                        <a:t>Minimal Evidence of Student Ownership of Learning –Heavy Emphasis on Teacher Direction</a:t>
                      </a:r>
                      <a:endParaRPr sz="1100" u="none" strike="noStrike" cap="none">
                        <a:solidFill>
                          <a:schemeClr val="dk2"/>
                        </a:solidFill>
                        <a:latin typeface="Public Sans"/>
                        <a:ea typeface="Public Sans"/>
                        <a:cs typeface="Public Sans"/>
                        <a:sym typeface="Public Sans"/>
                      </a:endParaRPr>
                    </a:p>
                  </a:txBody>
                  <a:tcPr marL="68600" marR="68600" marT="0" marB="0" anchor="ctr">
                    <a:lnL w="9525" cap="flat" cmpd="sng">
                      <a:solidFill>
                        <a:srgbClr val="191919"/>
                      </a:solidFill>
                      <a:prstDash val="solid"/>
                      <a:round/>
                      <a:headEnd type="none" w="sm" len="sm"/>
                      <a:tailEnd type="none" w="sm" len="sm"/>
                    </a:lnL>
                    <a:lnR w="19050" cap="flat" cmpd="sng">
                      <a:solidFill>
                        <a:srgbClr val="CCCCCC"/>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A2C4C9"/>
                    </a:solidFill>
                  </a:tcPr>
                </a:tc>
                <a:extLst>
                  <a:ext uri="{0D108BD9-81ED-4DB2-BD59-A6C34878D82A}">
                    <a16:rowId xmlns:a16="http://schemas.microsoft.com/office/drawing/2014/main" val="10002"/>
                  </a:ext>
                </a:extLst>
              </a:tr>
              <a:tr h="2704450">
                <a:tc>
                  <a:txBody>
                    <a:bodyPr/>
                    <a:lstStyle/>
                    <a:p>
                      <a:pPr marL="0" marR="0" lvl="0" indent="0" algn="l" rtl="0">
                        <a:lnSpc>
                          <a:spcPct val="100000"/>
                        </a:lnSpc>
                        <a:spcBef>
                          <a:spcPts val="0"/>
                        </a:spcBef>
                        <a:spcAft>
                          <a:spcPts val="0"/>
                        </a:spcAft>
                        <a:buClr>
                          <a:srgbClr val="000000"/>
                        </a:buClr>
                        <a:buSzPts val="2100"/>
                        <a:buFont typeface="Arial"/>
                        <a:buNone/>
                      </a:pPr>
                      <a:endParaRPr sz="1300" b="1" u="none" strike="noStrike" cap="none">
                        <a:solidFill>
                          <a:schemeClr val="dk1"/>
                        </a:solidFill>
                        <a:latin typeface="Public Sans"/>
                        <a:ea typeface="Public Sans"/>
                        <a:cs typeface="Public Sans"/>
                        <a:sym typeface="Public Sans"/>
                      </a:endParaRPr>
                    </a:p>
                  </a:txBody>
                  <a:tcPr marL="48275" marR="48275" marT="0" marB="0" anchor="ctr" anchorCtr="1">
                    <a:lnL w="19050" cap="flat" cmpd="sng">
                      <a:solidFill>
                        <a:srgbClr val="CCCCCC"/>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tc>
                  <a:txBody>
                    <a:bodyPr/>
                    <a:lstStyle/>
                    <a:p>
                      <a:pPr marL="0" marR="103502" lvl="0" indent="0" algn="l" rtl="0">
                        <a:lnSpc>
                          <a:spcPct val="90000"/>
                        </a:lnSpc>
                        <a:spcBef>
                          <a:spcPts val="0"/>
                        </a:spcBef>
                        <a:spcAft>
                          <a:spcPts val="0"/>
                        </a:spcAft>
                        <a:buClr>
                          <a:srgbClr val="000000"/>
                        </a:buClr>
                        <a:buSzPts val="1200"/>
                        <a:buFont typeface="Arial"/>
                        <a:buNone/>
                      </a:pPr>
                      <a:endParaRPr sz="1200" u="none" strike="noStrike" cap="none">
                        <a:solidFill>
                          <a:schemeClr val="dk1"/>
                        </a:solidFill>
                        <a:latin typeface="Public Sans"/>
                        <a:ea typeface="Public Sans"/>
                        <a:cs typeface="Public Sans"/>
                        <a:sym typeface="Public Sans"/>
                      </a:endParaRPr>
                    </a:p>
                    <a:p>
                      <a:pPr marL="0" marR="103502" lvl="0" indent="0" algn="l" rtl="0">
                        <a:lnSpc>
                          <a:spcPct val="90000"/>
                        </a:lnSpc>
                        <a:spcBef>
                          <a:spcPts val="0"/>
                        </a:spcBef>
                        <a:spcAft>
                          <a:spcPts val="0"/>
                        </a:spcAft>
                        <a:buClr>
                          <a:srgbClr val="000000"/>
                        </a:buClr>
                        <a:buSzPts val="1200"/>
                        <a:buFont typeface="Arial"/>
                        <a:buNone/>
                      </a:pPr>
                      <a:r>
                        <a:rPr lang="en" sz="1200" u="none" strike="noStrike" cap="none">
                          <a:solidFill>
                            <a:schemeClr val="dk2"/>
                          </a:solidFill>
                          <a:latin typeface="Public Sans"/>
                          <a:ea typeface="Public Sans"/>
                          <a:cs typeface="Public Sans"/>
                          <a:sym typeface="Public Sans"/>
                        </a:rPr>
                        <a:t>Activities and materials include</a:t>
                      </a:r>
                      <a:r>
                        <a:rPr lang="en" sz="1200" u="none" strike="noStrike" cap="none">
                          <a:solidFill>
                            <a:srgbClr val="E87A14"/>
                          </a:solidFill>
                          <a:latin typeface="Public Sans"/>
                          <a:ea typeface="Public Sans"/>
                          <a:cs typeface="Public Sans"/>
                          <a:sym typeface="Public Sans"/>
                        </a:rPr>
                        <a:t> </a:t>
                      </a:r>
                      <a:r>
                        <a:rPr lang="en" sz="1200" b="1" u="none" strike="noStrike" cap="none">
                          <a:solidFill>
                            <a:srgbClr val="E87A14"/>
                          </a:solidFill>
                          <a:latin typeface="Public Sans"/>
                          <a:ea typeface="Public Sans"/>
                          <a:cs typeface="Public Sans"/>
                          <a:sym typeface="Public Sans"/>
                        </a:rPr>
                        <a:t>all </a:t>
                      </a:r>
                      <a:r>
                        <a:rPr lang="en" sz="1200" u="none" strike="noStrike" cap="none">
                          <a:solidFill>
                            <a:schemeClr val="dk2"/>
                          </a:solidFill>
                          <a:latin typeface="Public Sans"/>
                          <a:ea typeface="Public Sans"/>
                          <a:cs typeface="Public Sans"/>
                          <a:sym typeface="Public Sans"/>
                        </a:rPr>
                        <a:t>of the following:</a:t>
                      </a:r>
                      <a:endParaRPr sz="1200" u="none" strike="noStrike" cap="none">
                        <a:solidFill>
                          <a:schemeClr val="dk2"/>
                        </a:solidFill>
                        <a:latin typeface="Public Sans"/>
                        <a:ea typeface="Public Sans"/>
                        <a:cs typeface="Public Sans"/>
                        <a:sym typeface="Public Sans"/>
                      </a:endParaRPr>
                    </a:p>
                    <a:p>
                      <a:pPr marL="342900" marR="103502" lvl="0" indent="-342900" algn="l" rtl="0">
                        <a:lnSpc>
                          <a:spcPct val="90000"/>
                        </a:lnSpc>
                        <a:spcBef>
                          <a:spcPts val="0"/>
                        </a:spcBef>
                        <a:spcAft>
                          <a:spcPts val="0"/>
                        </a:spcAft>
                        <a:buClr>
                          <a:schemeClr val="dk2"/>
                        </a:buClr>
                        <a:buSzPts val="1600"/>
                        <a:buFont typeface="Public Sans"/>
                        <a:buChar char="●"/>
                      </a:pPr>
                      <a:r>
                        <a:rPr lang="en" sz="1200" i="1" u="none" strike="noStrike" cap="none">
                          <a:solidFill>
                            <a:schemeClr val="dk2"/>
                          </a:solidFill>
                          <a:latin typeface="Public Sans"/>
                          <a:ea typeface="Public Sans"/>
                          <a:cs typeface="Public Sans"/>
                          <a:sym typeface="Public Sans"/>
                        </a:rPr>
                        <a:t>Content:</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support the lesson objectives;</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challenging;</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elicit a variety of thinking;</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provide time for reflection; and</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relevant to students’ lives.</a:t>
                      </a:r>
                      <a:endParaRPr sz="1200" u="none" strike="noStrike" cap="none">
                        <a:solidFill>
                          <a:schemeClr val="dk2"/>
                        </a:solidFill>
                        <a:latin typeface="Public Sans"/>
                        <a:ea typeface="Public Sans"/>
                        <a:cs typeface="Public Sans"/>
                        <a:sym typeface="Public Sans"/>
                      </a:endParaRPr>
                    </a:p>
                  </a:txBody>
                  <a:tcPr marL="68600" marR="68600" marT="0" marB="0">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tc>
                  <a:txBody>
                    <a:bodyPr/>
                    <a:lstStyle/>
                    <a:p>
                      <a:pPr marL="0" marR="106045" lvl="0" indent="0" algn="l" rtl="0">
                        <a:lnSpc>
                          <a:spcPct val="90000"/>
                        </a:lnSpc>
                        <a:spcBef>
                          <a:spcPts val="0"/>
                        </a:spcBef>
                        <a:spcAft>
                          <a:spcPts val="0"/>
                        </a:spcAft>
                        <a:buClr>
                          <a:srgbClr val="000000"/>
                        </a:buClr>
                        <a:buSzPts val="1200"/>
                        <a:buFont typeface="Arial"/>
                        <a:buNone/>
                      </a:pPr>
                      <a:endParaRPr sz="1200" u="none" strike="noStrike" cap="none">
                        <a:solidFill>
                          <a:schemeClr val="dk1"/>
                        </a:solidFill>
                        <a:latin typeface="Public Sans"/>
                        <a:ea typeface="Public Sans"/>
                        <a:cs typeface="Public Sans"/>
                        <a:sym typeface="Public Sans"/>
                      </a:endParaRPr>
                    </a:p>
                    <a:p>
                      <a:pPr marL="0" marR="106045" lvl="0" indent="0" algn="l" rtl="0">
                        <a:lnSpc>
                          <a:spcPct val="90000"/>
                        </a:lnSpc>
                        <a:spcBef>
                          <a:spcPts val="0"/>
                        </a:spcBef>
                        <a:spcAft>
                          <a:spcPts val="0"/>
                        </a:spcAft>
                        <a:buClr>
                          <a:srgbClr val="000000"/>
                        </a:buClr>
                        <a:buSzPts val="1200"/>
                        <a:buFont typeface="Arial"/>
                        <a:buNone/>
                      </a:pPr>
                      <a:r>
                        <a:rPr lang="en" sz="1200" u="none" strike="noStrike" cap="none">
                          <a:solidFill>
                            <a:schemeClr val="dk2"/>
                          </a:solidFill>
                          <a:latin typeface="Public Sans"/>
                          <a:ea typeface="Public Sans"/>
                          <a:cs typeface="Public Sans"/>
                          <a:sym typeface="Public Sans"/>
                        </a:rPr>
                        <a:t>Activities and materials include a</a:t>
                      </a:r>
                      <a:r>
                        <a:rPr lang="en" sz="1200" u="none" strike="noStrike" cap="none">
                          <a:solidFill>
                            <a:schemeClr val="dk1"/>
                          </a:solidFill>
                          <a:latin typeface="Public Sans"/>
                          <a:ea typeface="Public Sans"/>
                          <a:cs typeface="Public Sans"/>
                          <a:sym typeface="Public Sans"/>
                        </a:rPr>
                        <a:t> </a:t>
                      </a:r>
                      <a:r>
                        <a:rPr lang="en" sz="1200" b="1" u="none" strike="noStrike" cap="none">
                          <a:solidFill>
                            <a:srgbClr val="E87A14"/>
                          </a:solidFill>
                          <a:latin typeface="Public Sans"/>
                          <a:ea typeface="Public Sans"/>
                          <a:cs typeface="Public Sans"/>
                          <a:sym typeface="Public Sans"/>
                        </a:rPr>
                        <a:t>majority</a:t>
                      </a:r>
                      <a:r>
                        <a:rPr lang="en" sz="1200" b="1" u="none" strike="noStrike" cap="none">
                          <a:solidFill>
                            <a:srgbClr val="000000"/>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of the following:</a:t>
                      </a:r>
                      <a:endParaRPr sz="1200" u="none" strike="noStrike" cap="none">
                        <a:solidFill>
                          <a:schemeClr val="dk2"/>
                        </a:solidFill>
                        <a:latin typeface="Public Sans"/>
                        <a:ea typeface="Public Sans"/>
                        <a:cs typeface="Public Sans"/>
                        <a:sym typeface="Public Sans"/>
                      </a:endParaRPr>
                    </a:p>
                    <a:p>
                      <a:pPr marL="342900" marR="103502" lvl="0" indent="-342900" algn="l" rtl="0">
                        <a:lnSpc>
                          <a:spcPct val="90000"/>
                        </a:lnSpc>
                        <a:spcBef>
                          <a:spcPts val="0"/>
                        </a:spcBef>
                        <a:spcAft>
                          <a:spcPts val="0"/>
                        </a:spcAft>
                        <a:buClr>
                          <a:schemeClr val="dk2"/>
                        </a:buClr>
                        <a:buSzPts val="1600"/>
                        <a:buFont typeface="Public Sans"/>
                        <a:buChar char="●"/>
                      </a:pPr>
                      <a:r>
                        <a:rPr lang="en" sz="1200" i="1" u="none" strike="noStrike" cap="none">
                          <a:solidFill>
                            <a:schemeClr val="dk2"/>
                          </a:solidFill>
                          <a:latin typeface="Public Sans"/>
                          <a:ea typeface="Public Sans"/>
                          <a:cs typeface="Public Sans"/>
                          <a:sym typeface="Public Sans"/>
                        </a:rPr>
                        <a:t>Content:</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support the lesson </a:t>
                      </a:r>
                      <a:r>
                        <a:rPr lang="en" sz="1200" u="none" strike="noStrike" cap="none">
                          <a:solidFill>
                            <a:srgbClr val="20B6A6"/>
                          </a:solidFill>
                          <a:latin typeface="Public Sans"/>
                          <a:ea typeface="Public Sans"/>
                          <a:cs typeface="Public Sans"/>
                          <a:sym typeface="Public Sans"/>
                        </a:rPr>
                        <a:t>objectives</a:t>
                      </a:r>
                      <a:r>
                        <a:rPr lang="en" sz="1200" u="none" strike="noStrike" cap="none">
                          <a:solidFill>
                            <a:schemeClr val="dk1"/>
                          </a:solidFill>
                          <a:latin typeface="Public Sans"/>
                          <a:ea typeface="Public Sans"/>
                          <a:cs typeface="Public Sans"/>
                          <a:sym typeface="Public Sans"/>
                        </a:rPr>
                        <a:t>;</a:t>
                      </a:r>
                      <a:endParaRPr sz="1200" u="none" strike="noStrike" cap="none">
                        <a:solidFill>
                          <a:schemeClr val="dk1"/>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are</a:t>
                      </a:r>
                      <a:r>
                        <a:rPr lang="en" sz="1200" u="none" strike="noStrike" cap="none">
                          <a:solidFill>
                            <a:srgbClr val="000000"/>
                          </a:solidFill>
                          <a:latin typeface="Public Sans"/>
                          <a:ea typeface="Public Sans"/>
                          <a:cs typeface="Public Sans"/>
                          <a:sym typeface="Public Sans"/>
                        </a:rPr>
                        <a:t> </a:t>
                      </a:r>
                      <a:r>
                        <a:rPr lang="en" sz="1200" u="none" strike="noStrike" cap="none">
                          <a:solidFill>
                            <a:srgbClr val="20B6A6"/>
                          </a:solidFill>
                          <a:latin typeface="Public Sans"/>
                          <a:ea typeface="Public Sans"/>
                          <a:cs typeface="Public Sans"/>
                          <a:sym typeface="Public Sans"/>
                        </a:rPr>
                        <a:t>challenging</a:t>
                      </a:r>
                      <a:r>
                        <a:rPr lang="en" sz="1200" u="none" strike="noStrike" cap="none">
                          <a:solidFill>
                            <a:schemeClr val="dk1"/>
                          </a:solidFill>
                          <a:latin typeface="Public Sans"/>
                          <a:ea typeface="Public Sans"/>
                          <a:cs typeface="Public Sans"/>
                          <a:sym typeface="Public Sans"/>
                        </a:rPr>
                        <a:t>;</a:t>
                      </a:r>
                      <a:endParaRPr sz="1200" u="none" strike="noStrike" cap="none">
                        <a:solidFill>
                          <a:schemeClr val="dk1"/>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elicit a variety of</a:t>
                      </a:r>
                      <a:r>
                        <a:rPr lang="en" sz="1200" u="none" strike="noStrike" cap="none">
                          <a:solidFill>
                            <a:schemeClr val="dk1"/>
                          </a:solidFill>
                          <a:latin typeface="Public Sans"/>
                          <a:ea typeface="Public Sans"/>
                          <a:cs typeface="Public Sans"/>
                          <a:sym typeface="Public Sans"/>
                        </a:rPr>
                        <a:t> </a:t>
                      </a:r>
                      <a:r>
                        <a:rPr lang="en" sz="1200" u="none" strike="noStrike" cap="none">
                          <a:solidFill>
                            <a:srgbClr val="20B6A6"/>
                          </a:solidFill>
                          <a:latin typeface="Public Sans"/>
                          <a:ea typeface="Public Sans"/>
                          <a:cs typeface="Public Sans"/>
                          <a:sym typeface="Public Sans"/>
                        </a:rPr>
                        <a:t>thinking</a:t>
                      </a:r>
                      <a:r>
                        <a:rPr lang="en" sz="1200" u="none" strike="noStrike" cap="none">
                          <a:solidFill>
                            <a:schemeClr val="dk1"/>
                          </a:solidFill>
                          <a:latin typeface="Public Sans"/>
                          <a:ea typeface="Public Sans"/>
                          <a:cs typeface="Public Sans"/>
                          <a:sym typeface="Public Sans"/>
                        </a:rPr>
                        <a:t>;</a:t>
                      </a:r>
                      <a:endParaRPr sz="1200" u="none" strike="noStrike" cap="none">
                        <a:solidFill>
                          <a:schemeClr val="dk1"/>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provide time for </a:t>
                      </a:r>
                      <a:r>
                        <a:rPr lang="en" sz="1200" u="none" strike="noStrike" cap="none">
                          <a:solidFill>
                            <a:srgbClr val="20B6A6"/>
                          </a:solidFill>
                          <a:latin typeface="Public Sans"/>
                          <a:ea typeface="Public Sans"/>
                          <a:cs typeface="Public Sans"/>
                          <a:sym typeface="Public Sans"/>
                        </a:rPr>
                        <a:t>reflection</a:t>
                      </a:r>
                      <a:r>
                        <a:rPr lang="en" sz="1200" u="none" strike="noStrike" cap="none">
                          <a:solidFill>
                            <a:schemeClr val="dk1"/>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and</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1"/>
                        </a:buClr>
                        <a:buSzPts val="1600"/>
                        <a:buFont typeface="Public Sans"/>
                        <a:buChar char="○"/>
                      </a:pPr>
                      <a:r>
                        <a:rPr lang="en" sz="1200" u="none" strike="noStrike" cap="none">
                          <a:solidFill>
                            <a:schemeClr val="dk2"/>
                          </a:solidFill>
                          <a:latin typeface="Public Sans"/>
                          <a:ea typeface="Public Sans"/>
                          <a:cs typeface="Public Sans"/>
                          <a:sym typeface="Public Sans"/>
                        </a:rPr>
                        <a:t>are</a:t>
                      </a:r>
                      <a:r>
                        <a:rPr lang="en" sz="1200" u="none" strike="noStrike" cap="none">
                          <a:solidFill>
                            <a:srgbClr val="000000"/>
                          </a:solidFill>
                          <a:latin typeface="Public Sans"/>
                          <a:ea typeface="Public Sans"/>
                          <a:cs typeface="Public Sans"/>
                          <a:sym typeface="Public Sans"/>
                        </a:rPr>
                        <a:t> </a:t>
                      </a:r>
                      <a:r>
                        <a:rPr lang="en" sz="1200" u="none" strike="noStrike" cap="none">
                          <a:solidFill>
                            <a:srgbClr val="20B6A6"/>
                          </a:solidFill>
                          <a:latin typeface="Public Sans"/>
                          <a:ea typeface="Public Sans"/>
                          <a:cs typeface="Public Sans"/>
                          <a:sym typeface="Public Sans"/>
                        </a:rPr>
                        <a:t>relevant</a:t>
                      </a:r>
                      <a:r>
                        <a:rPr lang="en" sz="1200" u="none" strike="noStrike" cap="none">
                          <a:solidFill>
                            <a:srgbClr val="000000"/>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to students’ lives.</a:t>
                      </a:r>
                      <a:endParaRPr sz="1200" u="none" strike="noStrike" cap="none">
                        <a:solidFill>
                          <a:schemeClr val="dk2"/>
                        </a:solidFill>
                        <a:latin typeface="Public Sans"/>
                        <a:ea typeface="Public Sans"/>
                        <a:cs typeface="Public Sans"/>
                        <a:sym typeface="Public Sans"/>
                      </a:endParaRPr>
                    </a:p>
                    <a:p>
                      <a:pPr marL="159385" marR="106045" lvl="0" indent="-92075" algn="l" rtl="0">
                        <a:lnSpc>
                          <a:spcPct val="70000"/>
                        </a:lnSpc>
                        <a:spcBef>
                          <a:spcPts val="0"/>
                        </a:spcBef>
                        <a:spcAft>
                          <a:spcPts val="0"/>
                        </a:spcAft>
                        <a:buClr>
                          <a:srgbClr val="000000"/>
                        </a:buClr>
                        <a:buSzPts val="1200"/>
                        <a:buFont typeface="Arial"/>
                        <a:buNone/>
                      </a:pPr>
                      <a:r>
                        <a:rPr lang="en" sz="1200" u="none" strike="noStrike" cap="none">
                          <a:solidFill>
                            <a:srgbClr val="000000"/>
                          </a:solidFill>
                          <a:latin typeface="Public Sans"/>
                          <a:ea typeface="Public Sans"/>
                          <a:cs typeface="Public Sans"/>
                          <a:sym typeface="Public Sans"/>
                        </a:rPr>
                        <a:t> </a:t>
                      </a:r>
                      <a:endParaRPr sz="1200" u="none" strike="noStrike" cap="none">
                        <a:latin typeface="Public Sans"/>
                        <a:ea typeface="Public Sans"/>
                        <a:cs typeface="Public Sans"/>
                        <a:sym typeface="Public Sans"/>
                      </a:endParaRPr>
                    </a:p>
                  </a:txBody>
                  <a:tcPr marL="68600" marR="68600" marT="0" marB="0">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tc>
                  <a:txBody>
                    <a:bodyPr/>
                    <a:lstStyle/>
                    <a:p>
                      <a:pPr marL="159385" marR="186055" lvl="0" indent="0" algn="l" rtl="0">
                        <a:lnSpc>
                          <a:spcPct val="90000"/>
                        </a:lnSpc>
                        <a:spcBef>
                          <a:spcPts val="0"/>
                        </a:spcBef>
                        <a:spcAft>
                          <a:spcPts val="0"/>
                        </a:spcAft>
                        <a:buClr>
                          <a:srgbClr val="000000"/>
                        </a:buClr>
                        <a:buSzPts val="1200"/>
                        <a:buFont typeface="Arial"/>
                        <a:buNone/>
                      </a:pPr>
                      <a:endParaRPr sz="1200" u="none" strike="noStrike" cap="none">
                        <a:solidFill>
                          <a:schemeClr val="dk1"/>
                        </a:solidFill>
                        <a:latin typeface="Public Sans"/>
                        <a:ea typeface="Public Sans"/>
                        <a:cs typeface="Public Sans"/>
                        <a:sym typeface="Public Sans"/>
                      </a:endParaRPr>
                    </a:p>
                    <a:p>
                      <a:pPr marL="159385" marR="186055" lvl="0" indent="0" algn="l" rtl="0">
                        <a:lnSpc>
                          <a:spcPct val="90000"/>
                        </a:lnSpc>
                        <a:spcBef>
                          <a:spcPts val="0"/>
                        </a:spcBef>
                        <a:spcAft>
                          <a:spcPts val="0"/>
                        </a:spcAft>
                        <a:buClr>
                          <a:srgbClr val="000000"/>
                        </a:buClr>
                        <a:buSzPts val="1200"/>
                        <a:buFont typeface="Arial"/>
                        <a:buNone/>
                      </a:pPr>
                      <a:r>
                        <a:rPr lang="en" sz="1200" u="none" strike="noStrike" cap="none">
                          <a:solidFill>
                            <a:schemeClr val="dk2"/>
                          </a:solidFill>
                          <a:latin typeface="Public Sans"/>
                          <a:ea typeface="Public Sans"/>
                          <a:cs typeface="Public Sans"/>
                          <a:sym typeface="Public Sans"/>
                        </a:rPr>
                        <a:t>Activities and materials include </a:t>
                      </a:r>
                      <a:r>
                        <a:rPr lang="en" sz="1200" b="1" u="none" strike="noStrike" cap="none">
                          <a:solidFill>
                            <a:srgbClr val="E87A14"/>
                          </a:solidFill>
                          <a:latin typeface="Public Sans"/>
                          <a:ea typeface="Public Sans"/>
                          <a:cs typeface="Public Sans"/>
                          <a:sym typeface="Public Sans"/>
                        </a:rPr>
                        <a:t>few</a:t>
                      </a:r>
                      <a:r>
                        <a:rPr lang="en" sz="1200" b="1" u="none" strike="noStrike" cap="none">
                          <a:solidFill>
                            <a:srgbClr val="000000"/>
                          </a:solidFill>
                          <a:latin typeface="Public Sans"/>
                          <a:ea typeface="Public Sans"/>
                          <a:cs typeface="Public Sans"/>
                          <a:sym typeface="Public Sans"/>
                        </a:rPr>
                        <a:t> </a:t>
                      </a:r>
                      <a:r>
                        <a:rPr lang="en" sz="1200" u="none" strike="noStrike" cap="none">
                          <a:solidFill>
                            <a:schemeClr val="dk2"/>
                          </a:solidFill>
                          <a:latin typeface="Public Sans"/>
                          <a:ea typeface="Public Sans"/>
                          <a:cs typeface="Public Sans"/>
                          <a:sym typeface="Public Sans"/>
                        </a:rPr>
                        <a:t>of the following:</a:t>
                      </a:r>
                      <a:endParaRPr sz="1200" u="none" strike="noStrike" cap="none">
                        <a:solidFill>
                          <a:schemeClr val="dk2"/>
                        </a:solidFill>
                        <a:latin typeface="Public Sans"/>
                        <a:ea typeface="Public Sans"/>
                        <a:cs typeface="Public Sans"/>
                        <a:sym typeface="Public Sans"/>
                      </a:endParaRPr>
                    </a:p>
                    <a:p>
                      <a:pPr marL="342900" marR="103502" lvl="0" indent="-342900" algn="l" rtl="0">
                        <a:lnSpc>
                          <a:spcPct val="90000"/>
                        </a:lnSpc>
                        <a:spcBef>
                          <a:spcPts val="0"/>
                        </a:spcBef>
                        <a:spcAft>
                          <a:spcPts val="0"/>
                        </a:spcAft>
                        <a:buClr>
                          <a:schemeClr val="dk2"/>
                        </a:buClr>
                        <a:buSzPts val="1600"/>
                        <a:buFont typeface="Public Sans"/>
                        <a:buChar char="●"/>
                      </a:pPr>
                      <a:r>
                        <a:rPr lang="en" sz="1200" i="1" u="none" strike="noStrike" cap="none">
                          <a:solidFill>
                            <a:schemeClr val="dk2"/>
                          </a:solidFill>
                          <a:latin typeface="Public Sans"/>
                          <a:ea typeface="Public Sans"/>
                          <a:cs typeface="Public Sans"/>
                          <a:sym typeface="Public Sans"/>
                        </a:rPr>
                        <a:t>Content</a:t>
                      </a:r>
                      <a:r>
                        <a:rPr lang="en" sz="1200" u="none" strike="noStrike" cap="none">
                          <a:solidFill>
                            <a:schemeClr val="dk2"/>
                          </a:solidFill>
                          <a:latin typeface="Public Sans"/>
                          <a:ea typeface="Public Sans"/>
                          <a:cs typeface="Public Sans"/>
                          <a:sym typeface="Public Sans"/>
                        </a:rPr>
                        <a:t>:</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support the lesson objectives;</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challenging;</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elicit a variety of thinking;</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provide time for reflection; or</a:t>
                      </a:r>
                      <a:endParaRPr sz="1200" u="none" strike="noStrike" cap="none">
                        <a:solidFill>
                          <a:schemeClr val="dk2"/>
                        </a:solidFill>
                        <a:latin typeface="Public Sans"/>
                        <a:ea typeface="Public Sans"/>
                        <a:cs typeface="Public Sans"/>
                        <a:sym typeface="Public Sans"/>
                      </a:endParaRPr>
                    </a:p>
                    <a:p>
                      <a:pPr marL="742950" marR="103502" lvl="1" indent="-285750" algn="l" rtl="0">
                        <a:lnSpc>
                          <a:spcPct val="90000"/>
                        </a:lnSpc>
                        <a:spcBef>
                          <a:spcPts val="0"/>
                        </a:spcBef>
                        <a:spcAft>
                          <a:spcPts val="0"/>
                        </a:spcAft>
                        <a:buClr>
                          <a:schemeClr val="dk2"/>
                        </a:buClr>
                        <a:buSzPts val="1600"/>
                        <a:buFont typeface="Public Sans"/>
                        <a:buChar char="○"/>
                      </a:pPr>
                      <a:r>
                        <a:rPr lang="en" sz="1200" u="none" strike="noStrike" cap="none">
                          <a:solidFill>
                            <a:schemeClr val="dk2"/>
                          </a:solidFill>
                          <a:latin typeface="Public Sans"/>
                          <a:ea typeface="Public Sans"/>
                          <a:cs typeface="Public Sans"/>
                          <a:sym typeface="Public Sans"/>
                        </a:rPr>
                        <a:t>are relevant to students’ lives.</a:t>
                      </a:r>
                      <a:endParaRPr sz="1200" u="none" strike="noStrike" cap="none">
                        <a:solidFill>
                          <a:schemeClr val="dk2"/>
                        </a:solidFill>
                        <a:latin typeface="Public Sans"/>
                        <a:ea typeface="Public Sans"/>
                        <a:cs typeface="Public Sans"/>
                        <a:sym typeface="Public Sans"/>
                      </a:endParaRPr>
                    </a:p>
                  </a:txBody>
                  <a:tcPr marL="68600" marR="68600" marT="0" marB="0">
                    <a:lnL w="9525" cap="flat" cmpd="sng">
                      <a:solidFill>
                        <a:srgbClr val="191919"/>
                      </a:solidFill>
                      <a:prstDash val="solid"/>
                      <a:round/>
                      <a:headEnd type="none" w="sm" len="sm"/>
                      <a:tailEnd type="none" w="sm" len="sm"/>
                    </a:lnL>
                    <a:lnR w="19050" cap="flat" cmpd="sng">
                      <a:solidFill>
                        <a:srgbClr val="CCCCCC"/>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CCCCCC"/>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
        <p:nvSpPr>
          <p:cNvPr id="509" name="Google Shape;509;g2edf3ecb708_0_1965"/>
          <p:cNvSpPr txBox="1"/>
          <p:nvPr/>
        </p:nvSpPr>
        <p:spPr>
          <a:xfrm>
            <a:off x="128425" y="3907575"/>
            <a:ext cx="1348500" cy="1208700"/>
          </a:xfrm>
          <a:prstGeom prst="rect">
            <a:avLst/>
          </a:prstGeom>
          <a:solidFill>
            <a:srgbClr val="F9DABD"/>
          </a:solidFill>
          <a:ln w="12700" cap="flat" cmpd="sng">
            <a:solidFill>
              <a:srgbClr val="9AB185"/>
            </a:solidFill>
            <a:prstDash val="solid"/>
            <a:miter lim="800000"/>
            <a:headEnd type="none" w="sm" len="sm"/>
            <a:tailEnd type="none" w="sm" len="sm"/>
          </a:ln>
        </p:spPr>
        <p:txBody>
          <a:bodyPr spcFirstLastPara="1" wrap="square" lIns="68550" tIns="34275" rIns="68550" bIns="34275" anchor="t" anchorCtr="0">
            <a:normAutofit fontScale="92500"/>
          </a:bodyPr>
          <a:lstStyle/>
          <a:p>
            <a:pPr marL="0" marR="0" lvl="0" indent="0" algn="l" rtl="0">
              <a:lnSpc>
                <a:spcPct val="90000"/>
              </a:lnSpc>
              <a:spcBef>
                <a:spcPts val="0"/>
              </a:spcBef>
              <a:spcAft>
                <a:spcPts val="0"/>
              </a:spcAft>
              <a:buClr>
                <a:srgbClr val="385463"/>
              </a:buClr>
              <a:buSzPct val="100000"/>
              <a:buFont typeface="Arial"/>
              <a:buNone/>
            </a:pPr>
            <a:r>
              <a:rPr lang="en" sz="1350" b="1" i="1" u="none" strike="noStrike" cap="none">
                <a:solidFill>
                  <a:schemeClr val="dk2"/>
                </a:solidFill>
                <a:latin typeface="Public Sans"/>
                <a:ea typeface="Public Sans"/>
                <a:cs typeface="Public Sans"/>
                <a:sym typeface="Public Sans"/>
              </a:rPr>
              <a:t>Essence</a:t>
            </a:r>
            <a:r>
              <a:rPr lang="en" sz="1350" b="1" i="0" u="none" strike="noStrike" cap="none">
                <a:solidFill>
                  <a:schemeClr val="dk2"/>
                </a:solidFill>
                <a:latin typeface="Public Sans"/>
                <a:ea typeface="Public Sans"/>
                <a:cs typeface="Public Sans"/>
                <a:sym typeface="Public Sans"/>
              </a:rPr>
              <a:t>: </a:t>
            </a:r>
            <a:endParaRPr sz="1050" b="1" i="0" u="none" strike="noStrike" cap="none">
              <a:solidFill>
                <a:schemeClr val="dk2"/>
              </a:solidFill>
              <a:latin typeface="Public Sans"/>
              <a:ea typeface="Public Sans"/>
              <a:cs typeface="Public Sans"/>
              <a:sym typeface="Public Sans"/>
            </a:endParaRPr>
          </a:p>
          <a:p>
            <a:pPr marL="214307" marR="0" lvl="0" indent="-184009"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Objectives</a:t>
            </a:r>
            <a:endParaRPr sz="1350" b="1" i="0" u="none" strike="noStrike" cap="none">
              <a:solidFill>
                <a:schemeClr val="dk2"/>
              </a:solidFill>
              <a:latin typeface="Public Sans"/>
              <a:ea typeface="Public Sans"/>
              <a:cs typeface="Public Sans"/>
              <a:sym typeface="Public Sans"/>
            </a:endParaRPr>
          </a:p>
          <a:p>
            <a:pPr marL="214307" marR="0" lvl="0" indent="-184009"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Challenging</a:t>
            </a:r>
            <a:endParaRPr sz="1350" b="1" i="0" u="none" strike="noStrike" cap="none">
              <a:solidFill>
                <a:schemeClr val="dk2"/>
              </a:solidFill>
              <a:latin typeface="Public Sans"/>
              <a:ea typeface="Public Sans"/>
              <a:cs typeface="Public Sans"/>
              <a:sym typeface="Public Sans"/>
            </a:endParaRPr>
          </a:p>
          <a:p>
            <a:pPr marL="214307" marR="0" lvl="0" indent="-184009"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Thinking</a:t>
            </a:r>
            <a:endParaRPr sz="1800" b="1" i="0" u="none" strike="noStrike" cap="none">
              <a:solidFill>
                <a:schemeClr val="dk2"/>
              </a:solidFill>
              <a:latin typeface="Public Sans"/>
              <a:ea typeface="Public Sans"/>
              <a:cs typeface="Public Sans"/>
              <a:sym typeface="Public Sans"/>
            </a:endParaRPr>
          </a:p>
          <a:p>
            <a:pPr marL="214307" marR="0" lvl="0" indent="-184009"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Reflection</a:t>
            </a:r>
            <a:endParaRPr sz="1050" b="1" i="0" u="none" strike="noStrike" cap="none">
              <a:solidFill>
                <a:schemeClr val="dk2"/>
              </a:solidFill>
              <a:latin typeface="Public Sans"/>
              <a:ea typeface="Public Sans"/>
              <a:cs typeface="Public Sans"/>
              <a:sym typeface="Public Sans"/>
            </a:endParaRPr>
          </a:p>
          <a:p>
            <a:pPr marL="214307" marR="0" lvl="0" indent="-184009" algn="l" rtl="0">
              <a:lnSpc>
                <a:spcPct val="90000"/>
              </a:lnSpc>
              <a:spcBef>
                <a:spcPts val="0"/>
              </a:spcBef>
              <a:spcAft>
                <a:spcPts val="0"/>
              </a:spcAft>
              <a:buClr>
                <a:schemeClr val="dk2"/>
              </a:buClr>
              <a:buSzPct val="140740"/>
              <a:buFont typeface="Public Sans"/>
              <a:buChar char="•"/>
            </a:pPr>
            <a:r>
              <a:rPr lang="en" sz="1350" b="1" i="0" u="none" strike="noStrike" cap="none">
                <a:solidFill>
                  <a:schemeClr val="dk2"/>
                </a:solidFill>
                <a:latin typeface="Public Sans"/>
                <a:ea typeface="Public Sans"/>
                <a:cs typeface="Public Sans"/>
                <a:sym typeface="Public Sans"/>
              </a:rPr>
              <a:t>Relevant</a:t>
            </a:r>
            <a:endParaRPr sz="1350" b="1" i="0" u="none" strike="noStrike" cap="none">
              <a:solidFill>
                <a:schemeClr val="dk2"/>
              </a:solidFill>
              <a:latin typeface="Public Sans"/>
              <a:ea typeface="Public Sans"/>
              <a:cs typeface="Public Sans"/>
              <a:sym typeface="Public Sans"/>
            </a:endParaRPr>
          </a:p>
        </p:txBody>
      </p:sp>
      <p:sp>
        <p:nvSpPr>
          <p:cNvPr id="510" name="Google Shape;510;g2edf3ecb708_0_1965"/>
          <p:cNvSpPr txBox="1"/>
          <p:nvPr/>
        </p:nvSpPr>
        <p:spPr>
          <a:xfrm>
            <a:off x="52225" y="2411875"/>
            <a:ext cx="1020300" cy="51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2"/>
                </a:solidFill>
                <a:latin typeface="Public Sans"/>
                <a:ea typeface="Public Sans"/>
                <a:cs typeface="Public Sans"/>
                <a:sym typeface="Public Sans"/>
              </a:rPr>
              <a:t>Activities and Materials (ACT)</a:t>
            </a:r>
            <a:r>
              <a:rPr lang="en" sz="900" b="1" i="0" u="none" strike="noStrike" cap="none">
                <a:solidFill>
                  <a:schemeClr val="dk2"/>
                </a:solidFill>
                <a:latin typeface="Public Sans"/>
                <a:ea typeface="Public Sans"/>
                <a:cs typeface="Public Sans"/>
                <a:sym typeface="Public Sans"/>
              </a:rPr>
              <a:t> </a:t>
            </a:r>
            <a:endParaRPr sz="900" b="1" i="0" u="none" strike="noStrike" cap="none">
              <a:solidFill>
                <a:schemeClr val="dk2"/>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edf3ecb708_0_217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18</a:t>
            </a:fld>
            <a:endParaRPr/>
          </a:p>
        </p:txBody>
      </p:sp>
      <p:sp>
        <p:nvSpPr>
          <p:cNvPr id="516" name="Google Shape;516;g2edf3ecb708_0_2178"/>
          <p:cNvSpPr txBox="1"/>
          <p:nvPr/>
        </p:nvSpPr>
        <p:spPr>
          <a:xfrm>
            <a:off x="436375" y="1416175"/>
            <a:ext cx="8277600" cy="3273600"/>
          </a:xfrm>
          <a:prstGeom prst="rect">
            <a:avLst/>
          </a:prstGeom>
          <a:noFill/>
          <a:ln>
            <a:noFill/>
          </a:ln>
        </p:spPr>
        <p:txBody>
          <a:bodyPr spcFirstLastPara="1" wrap="square" lIns="68550" tIns="34275" rIns="68550" bIns="34275" anchor="t" anchorCtr="0">
            <a:normAutofit/>
          </a:bodyPr>
          <a:lstStyle/>
          <a:p>
            <a:pPr marL="457200" marR="0" lvl="0" indent="-355600" algn="l" rtl="0">
              <a:lnSpc>
                <a:spcPct val="100000"/>
              </a:lnSpc>
              <a:spcBef>
                <a:spcPts val="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Student</a:t>
            </a:r>
            <a:r>
              <a:rPr lang="en" sz="2000" b="0" i="0" u="none" strike="noStrike" cap="none">
                <a:solidFill>
                  <a:schemeClr val="dk2"/>
                </a:solidFill>
                <a:latin typeface="Public Sans"/>
                <a:ea typeface="Public Sans"/>
                <a:cs typeface="Public Sans"/>
                <a:sym typeface="Public Sans"/>
              </a:rPr>
              <a:t> evidence: What students say, do, make, and produce</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Teacher </a:t>
            </a:r>
            <a:r>
              <a:rPr lang="en" sz="2000" b="0" i="0" u="none" strike="noStrike" cap="none">
                <a:solidFill>
                  <a:schemeClr val="dk2"/>
                </a:solidFill>
                <a:latin typeface="Public Sans"/>
                <a:ea typeface="Public Sans"/>
                <a:cs typeface="Public Sans"/>
                <a:sym typeface="Public Sans"/>
              </a:rPr>
              <a:t>evidence: What the teacher says and does </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Visual</a:t>
            </a:r>
            <a:r>
              <a:rPr lang="en" sz="2000" b="0" i="0" u="none" strike="noStrike" cap="none">
                <a:solidFill>
                  <a:schemeClr val="dk2"/>
                </a:solidFill>
                <a:latin typeface="Public Sans"/>
                <a:ea typeface="Public Sans"/>
                <a:cs typeface="Public Sans"/>
                <a:sym typeface="Public Sans"/>
              </a:rPr>
              <a:t> evidence: Wording from visuals used during the lesson</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Task</a:t>
            </a:r>
            <a:r>
              <a:rPr lang="en" sz="2000" b="0" i="0" u="none" strike="noStrike" cap="none">
                <a:solidFill>
                  <a:schemeClr val="dk2"/>
                </a:solidFill>
                <a:latin typeface="Public Sans"/>
                <a:ea typeface="Public Sans"/>
                <a:cs typeface="Public Sans"/>
                <a:sym typeface="Public Sans"/>
              </a:rPr>
              <a:t> evidence: Wording from tasks or assignments in which students engage</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Impact</a:t>
            </a:r>
            <a:r>
              <a:rPr lang="en" sz="2000" b="0" i="0" u="none" strike="noStrike" cap="none">
                <a:solidFill>
                  <a:schemeClr val="dk2"/>
                </a:solidFill>
                <a:latin typeface="Public Sans"/>
                <a:ea typeface="Public Sans"/>
                <a:cs typeface="Public Sans"/>
                <a:sym typeface="Public Sans"/>
              </a:rPr>
              <a:t> evidence: What impacted student mastery of the lesson objective?</a:t>
            </a:r>
            <a:endParaRPr sz="1600" b="0" i="0" u="none" strike="noStrike" cap="none">
              <a:solidFill>
                <a:schemeClr val="dk2"/>
              </a:solidFill>
              <a:latin typeface="Public Sans"/>
              <a:ea typeface="Public Sans"/>
              <a:cs typeface="Public Sans"/>
              <a:sym typeface="Public Sans"/>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517" name="Google Shape;517;g2edf3ecb708_0_2178"/>
          <p:cNvSpPr txBox="1"/>
          <p:nvPr/>
        </p:nvSpPr>
        <p:spPr>
          <a:xfrm>
            <a:off x="436375" y="368237"/>
            <a:ext cx="8277600" cy="9900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Look for the 5 types of high-quality evidence.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edf3ecb708_0_218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19</a:t>
            </a:fld>
            <a:endParaRPr/>
          </a:p>
        </p:txBody>
      </p:sp>
      <p:sp>
        <p:nvSpPr>
          <p:cNvPr id="523" name="Google Shape;523;g2edf3ecb708_0_2185"/>
          <p:cNvSpPr txBox="1"/>
          <p:nvPr/>
        </p:nvSpPr>
        <p:spPr>
          <a:xfrm>
            <a:off x="554108" y="1732312"/>
            <a:ext cx="8268900" cy="32607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Time</a:t>
            </a:r>
            <a:r>
              <a:rPr lang="en" sz="1800" b="0" i="0" u="none" strike="noStrike" cap="none">
                <a:solidFill>
                  <a:schemeClr val="dk2"/>
                </a:solidFill>
                <a:latin typeface="Public Sans"/>
                <a:ea typeface="Public Sans"/>
                <a:cs typeface="Public Sans"/>
                <a:sym typeface="Public Sans"/>
              </a:rPr>
              <a:t>: Capture the length of different segments of the lesson.</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Abbreviate</a:t>
            </a:r>
            <a:r>
              <a:rPr lang="en" sz="1800" b="0" i="0" u="none" strike="noStrike" cap="none">
                <a:solidFill>
                  <a:schemeClr val="dk2"/>
                </a:solidFill>
                <a:latin typeface="Public Sans"/>
                <a:ea typeface="Public Sans"/>
                <a:cs typeface="Public Sans"/>
                <a:sym typeface="Public Sans"/>
              </a:rPr>
              <a:t>: When necessary, abbreviate; after the lesson, write out what you abbreviated.</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Verbatim</a:t>
            </a:r>
            <a:r>
              <a:rPr lang="en" sz="1800" b="0" i="0" u="none" strike="noStrike" cap="none">
                <a:solidFill>
                  <a:schemeClr val="dk2"/>
                </a:solidFill>
                <a:latin typeface="Public Sans"/>
                <a:ea typeface="Public Sans"/>
                <a:cs typeface="Public Sans"/>
                <a:sym typeface="Public Sans"/>
              </a:rPr>
              <a:t>: Capture verbatim dialogue when possible.</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Paraphrase</a:t>
            </a:r>
            <a:r>
              <a:rPr lang="en" sz="1800" b="0" i="0" u="none" strike="noStrike" cap="none">
                <a:solidFill>
                  <a:schemeClr val="dk2"/>
                </a:solidFill>
                <a:latin typeface="Public Sans"/>
                <a:ea typeface="Public Sans"/>
                <a:cs typeface="Public Sans"/>
                <a:sym typeface="Public Sans"/>
              </a:rPr>
              <a:t>: Use parentheses to indicate paraphrasing.</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Circulate</a:t>
            </a:r>
            <a:r>
              <a:rPr lang="en" sz="1800" b="0" i="0" u="none" strike="noStrike" cap="none">
                <a:solidFill>
                  <a:schemeClr val="dk2"/>
                </a:solidFill>
                <a:latin typeface="Public Sans"/>
                <a:ea typeface="Public Sans"/>
                <a:cs typeface="Public Sans"/>
                <a:sym typeface="Public Sans"/>
              </a:rPr>
              <a:t>: Circulate as necessary to collect evidence from the teacher, students, and student work.</a:t>
            </a:r>
            <a:endParaRPr sz="1800" b="0" i="0" u="none" strike="noStrike" cap="none">
              <a:solidFill>
                <a:schemeClr val="dk2"/>
              </a:solidFill>
              <a:latin typeface="Arial"/>
              <a:ea typeface="Arial"/>
              <a:cs typeface="Arial"/>
              <a:sym typeface="Arial"/>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524" name="Google Shape;524;g2edf3ecb708_0_2185"/>
          <p:cNvSpPr txBox="1"/>
          <p:nvPr/>
        </p:nvSpPr>
        <p:spPr>
          <a:xfrm>
            <a:off x="431074" y="520500"/>
            <a:ext cx="8459700" cy="9102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1500"/>
              <a:buFont typeface="Calibri"/>
              <a:buNone/>
            </a:pPr>
            <a:r>
              <a:rPr lang="en" sz="2800" b="1" i="0" u="none" strike="noStrike" cap="none">
                <a:solidFill>
                  <a:schemeClr val="dk1"/>
                </a:solidFill>
                <a:latin typeface="Public Sans"/>
                <a:ea typeface="Public Sans"/>
                <a:cs typeface="Public Sans"/>
                <a:sym typeface="Public Sans"/>
              </a:rPr>
              <a:t>Techniques to Contextualize Evidence and Gather What is Most Important</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eeb58b9af1_0_72"/>
          <p:cNvSpPr txBox="1">
            <a:spLocks noGrp="1"/>
          </p:cNvSpPr>
          <p:nvPr>
            <p:ph type="title"/>
          </p:nvPr>
        </p:nvSpPr>
        <p:spPr>
          <a:xfrm>
            <a:off x="509800" y="445025"/>
            <a:ext cx="8344200" cy="8787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SzPts val="2800"/>
              <a:buNone/>
            </a:pPr>
            <a:r>
              <a:rPr lang="en" b="1">
                <a:solidFill>
                  <a:schemeClr val="dk1"/>
                </a:solidFill>
                <a:latin typeface="Public Sans"/>
                <a:ea typeface="Public Sans"/>
                <a:cs typeface="Public Sans"/>
                <a:sym typeface="Public Sans"/>
              </a:rPr>
              <a:t>A Message from Louisiana State Superintendent, Dr. Cade Brumley</a:t>
            </a:r>
            <a:endParaRPr>
              <a:solidFill>
                <a:schemeClr val="dk1"/>
              </a:solidFill>
            </a:endParaRPr>
          </a:p>
        </p:txBody>
      </p:sp>
      <p:sp>
        <p:nvSpPr>
          <p:cNvPr id="372" name="Google Shape;372;g2eeb58b9af1_0_72"/>
          <p:cNvSpPr txBox="1"/>
          <p:nvPr/>
        </p:nvSpPr>
        <p:spPr>
          <a:xfrm>
            <a:off x="601875" y="1323700"/>
            <a:ext cx="3551700" cy="316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800">
                <a:solidFill>
                  <a:schemeClr val="dk2"/>
                </a:solidFill>
                <a:latin typeface="Public Sans"/>
                <a:ea typeface="Public Sans"/>
                <a:cs typeface="Public Sans"/>
                <a:sym typeface="Public Sans"/>
              </a:rPr>
              <a:t>As you listen to Dr. Brumley’s message about</a:t>
            </a:r>
            <a:r>
              <a:rPr lang="en" sz="1800" i="1">
                <a:solidFill>
                  <a:schemeClr val="dk2"/>
                </a:solidFill>
                <a:latin typeface="Public Sans"/>
                <a:ea typeface="Public Sans"/>
                <a:cs typeface="Public Sans"/>
                <a:sym typeface="Public Sans"/>
              </a:rPr>
              <a:t> </a:t>
            </a:r>
            <a:r>
              <a:rPr lang="en" sz="1800" b="1">
                <a:solidFill>
                  <a:schemeClr val="dk2"/>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LEADS</a:t>
            </a:r>
            <a:r>
              <a:rPr lang="en" sz="1800" i="1">
                <a:solidFill>
                  <a:schemeClr val="dk2"/>
                </a:solidFill>
                <a:latin typeface="Public Sans"/>
                <a:ea typeface="Public Sans"/>
                <a:cs typeface="Public Sans"/>
                <a:sym typeface="Public Sans"/>
              </a:rPr>
              <a:t>,</a:t>
            </a:r>
            <a:r>
              <a:rPr lang="en" sz="1800">
                <a:solidFill>
                  <a:schemeClr val="dk2"/>
                </a:solidFill>
                <a:latin typeface="Public Sans"/>
                <a:ea typeface="Public Sans"/>
                <a:cs typeface="Public Sans"/>
                <a:sym typeface="Public Sans"/>
              </a:rPr>
              <a:t> the Louisiana Educator Advancement and Development System, take note of what resonates with you. </a:t>
            </a:r>
            <a:endParaRPr sz="1800">
              <a:solidFill>
                <a:schemeClr val="dk2"/>
              </a:solidFill>
              <a:latin typeface="Public Sans"/>
              <a:ea typeface="Public Sans"/>
              <a:cs typeface="Public Sans"/>
              <a:sym typeface="Public Sans"/>
            </a:endParaRPr>
          </a:p>
        </p:txBody>
      </p:sp>
      <p:sp>
        <p:nvSpPr>
          <p:cNvPr id="373" name="Google Shape;373;g2eeb58b9af1_0_72"/>
          <p:cNvSpPr txBox="1"/>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rgbClr val="FFFFFF"/>
                </a:solidFill>
                <a:latin typeface="Public Sans Medium"/>
                <a:ea typeface="Public Sans Medium"/>
                <a:cs typeface="Public Sans Medium"/>
                <a:sym typeface="Public Sans Medium"/>
              </a:rPr>
              <a:t>2</a:t>
            </a:fld>
            <a:endParaRPr sz="1100">
              <a:solidFill>
                <a:srgbClr val="FFFFFF"/>
              </a:solidFill>
              <a:latin typeface="Public Sans Medium"/>
              <a:ea typeface="Public Sans Medium"/>
              <a:cs typeface="Public Sans Medium"/>
              <a:sym typeface="Public Sans Medium"/>
            </a:endParaRPr>
          </a:p>
        </p:txBody>
      </p:sp>
      <p:pic>
        <p:nvPicPr>
          <p:cNvPr id="374" name="Google Shape;374;g2eeb58b9af1_0_72" title="1. LER Teacher Training Supt. Brumley_Clip 1_Video Message.mp4">
            <a:hlinkClick r:id="rId3"/>
          </p:cNvPr>
          <p:cNvPicPr preferRelativeResize="0"/>
          <p:nvPr/>
        </p:nvPicPr>
        <p:blipFill>
          <a:blip r:embed="rId4">
            <a:alphaModFix/>
          </a:blip>
          <a:stretch>
            <a:fillRect/>
          </a:stretch>
        </p:blipFill>
        <p:spPr>
          <a:xfrm>
            <a:off x="4233125" y="1253913"/>
            <a:ext cx="4685626" cy="2635664"/>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eeb58b9af1_0_15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530" name="Google Shape;530;g2eeb58b9af1_0_153"/>
          <p:cNvSpPr txBox="1"/>
          <p:nvPr/>
        </p:nvSpPr>
        <p:spPr>
          <a:xfrm>
            <a:off x="464550" y="1748100"/>
            <a:ext cx="4517400" cy="26307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5:20</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Middle School Social Studies</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Virtual</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337"/>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Activities &amp; Materials</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Thinking</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Problem Solving</a:t>
            </a:r>
            <a:endParaRPr sz="1800" b="1" i="0" u="none" strike="noStrike" cap="none">
              <a:solidFill>
                <a:schemeClr val="dk2"/>
              </a:solidFill>
              <a:latin typeface="Public Sans"/>
              <a:ea typeface="Public Sans"/>
              <a:cs typeface="Public Sans"/>
              <a:sym typeface="Public Sans"/>
            </a:endParaRPr>
          </a:p>
        </p:txBody>
      </p:sp>
      <p:sp>
        <p:nvSpPr>
          <p:cNvPr id="531" name="Google Shape;531;g2eeb58b9af1_0_153"/>
          <p:cNvSpPr txBox="1"/>
          <p:nvPr/>
        </p:nvSpPr>
        <p:spPr>
          <a:xfrm>
            <a:off x="428851" y="468875"/>
            <a:ext cx="8286300" cy="10239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rgbClr val="FFFFFF"/>
              </a:buClr>
              <a:buSzPts val="3556"/>
              <a:buFont typeface="Calibri"/>
              <a:buNone/>
            </a:pPr>
            <a:r>
              <a:rPr lang="en" sz="2400" b="1">
                <a:solidFill>
                  <a:schemeClr val="dk1"/>
                </a:solidFill>
                <a:latin typeface="Public Sans"/>
                <a:ea typeface="Public Sans"/>
                <a:cs typeface="Public Sans"/>
                <a:sym typeface="Public Sans"/>
              </a:rPr>
              <a:t>Observe a Video Lesson  Clip and Capture Evidence for </a:t>
            </a:r>
            <a:r>
              <a:rPr lang="en" sz="2400" b="1" i="1">
                <a:solidFill>
                  <a:schemeClr val="dk1"/>
                </a:solidFill>
                <a:latin typeface="Public Sans"/>
                <a:ea typeface="Public Sans"/>
                <a:cs typeface="Public Sans"/>
                <a:sym typeface="Public Sans"/>
              </a:rPr>
              <a:t>Activities and Materials</a:t>
            </a:r>
            <a:r>
              <a:rPr lang="en" sz="2400" b="1">
                <a:solidFill>
                  <a:schemeClr val="dk1"/>
                </a:solidFill>
                <a:latin typeface="Public Sans"/>
                <a:ea typeface="Public Sans"/>
                <a:cs typeface="Public Sans"/>
                <a:sym typeface="Public Sans"/>
              </a:rPr>
              <a:t>, </a:t>
            </a:r>
            <a:r>
              <a:rPr lang="en" sz="2400" b="1" i="1">
                <a:solidFill>
                  <a:schemeClr val="dk1"/>
                </a:solidFill>
                <a:latin typeface="Public Sans"/>
                <a:ea typeface="Public Sans"/>
                <a:cs typeface="Public Sans"/>
                <a:sym typeface="Public Sans"/>
              </a:rPr>
              <a:t>Thinking</a:t>
            </a:r>
            <a:r>
              <a:rPr lang="en" sz="2400" b="1">
                <a:solidFill>
                  <a:schemeClr val="dk1"/>
                </a:solidFill>
                <a:latin typeface="Public Sans"/>
                <a:ea typeface="Public Sans"/>
                <a:cs typeface="Public Sans"/>
                <a:sym typeface="Public Sans"/>
              </a:rPr>
              <a:t>, </a:t>
            </a:r>
            <a:r>
              <a:rPr lang="en" sz="2400" b="1" i="1">
                <a:solidFill>
                  <a:schemeClr val="dk1"/>
                </a:solidFill>
                <a:latin typeface="Public Sans"/>
                <a:ea typeface="Public Sans"/>
                <a:cs typeface="Public Sans"/>
                <a:sym typeface="Public Sans"/>
              </a:rPr>
              <a:t>Problem Solving</a:t>
            </a:r>
            <a:endParaRPr>
              <a:solidFill>
                <a:schemeClr val="dk1"/>
              </a:solidFill>
            </a:endParaRPr>
          </a:p>
        </p:txBody>
      </p:sp>
      <p:pic>
        <p:nvPicPr>
          <p:cNvPr id="532" name="Google Shape;532;g2eeb58b9af1_0_153" title="2. LER Teacher Training_Clip 2_AM THK PS.cc.mp4">
            <a:hlinkClick r:id="rId3"/>
          </p:cNvPr>
          <p:cNvPicPr preferRelativeResize="0"/>
          <p:nvPr/>
        </p:nvPicPr>
        <p:blipFill>
          <a:blip r:embed="rId4">
            <a:alphaModFix/>
          </a:blip>
          <a:stretch>
            <a:fillRect/>
          </a:stretch>
        </p:blipFill>
        <p:spPr>
          <a:xfrm>
            <a:off x="5134350" y="1645175"/>
            <a:ext cx="3857251" cy="21697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2edf3ecb708_0_2207"/>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Evidence for Middle School Social Studies Clip</a:t>
            </a:r>
            <a:endParaRPr/>
          </a:p>
        </p:txBody>
      </p:sp>
      <p:sp>
        <p:nvSpPr>
          <p:cNvPr id="538" name="Google Shape;538;g2edf3ecb708_0_220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21</a:t>
            </a:fld>
            <a:endParaRPr/>
          </a:p>
        </p:txBody>
      </p:sp>
      <p:graphicFrame>
        <p:nvGraphicFramePr>
          <p:cNvPr id="539" name="Google Shape;539;g2edf3ecb708_0_2207"/>
          <p:cNvGraphicFramePr/>
          <p:nvPr/>
        </p:nvGraphicFramePr>
        <p:xfrm>
          <a:off x="124088" y="878625"/>
          <a:ext cx="3000000" cy="3000000"/>
        </p:xfrm>
        <a:graphic>
          <a:graphicData uri="http://schemas.openxmlformats.org/drawingml/2006/table">
            <a:tbl>
              <a:tblPr>
                <a:noFill/>
                <a:tableStyleId>{1CDBECB9-CE08-41EC-9C08-048B5FD30E94}</a:tableStyleId>
              </a:tblPr>
              <a:tblGrid>
                <a:gridCol w="3071325">
                  <a:extLst>
                    <a:ext uri="{9D8B030D-6E8A-4147-A177-3AD203B41FA5}">
                      <a16:colId xmlns:a16="http://schemas.microsoft.com/office/drawing/2014/main" val="20000"/>
                    </a:ext>
                  </a:extLst>
                </a:gridCol>
                <a:gridCol w="2982950">
                  <a:extLst>
                    <a:ext uri="{9D8B030D-6E8A-4147-A177-3AD203B41FA5}">
                      <a16:colId xmlns:a16="http://schemas.microsoft.com/office/drawing/2014/main" val="20001"/>
                    </a:ext>
                  </a:extLst>
                </a:gridCol>
                <a:gridCol w="2841550">
                  <a:extLst>
                    <a:ext uri="{9D8B030D-6E8A-4147-A177-3AD203B41FA5}">
                      <a16:colId xmlns:a16="http://schemas.microsoft.com/office/drawing/2014/main" val="20002"/>
                    </a:ext>
                  </a:extLst>
                </a:gridCol>
              </a:tblGrid>
              <a:tr h="542850">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4E4E51"/>
                          </a:solidFill>
                          <a:latin typeface="Public Sans"/>
                          <a:ea typeface="Public Sans"/>
                          <a:cs typeface="Public Sans"/>
                          <a:sym typeface="Public Sans"/>
                        </a:rPr>
                        <a:t>Activities and Materials</a:t>
                      </a:r>
                      <a:endParaRPr sz="15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4E4E51"/>
                          </a:solidFill>
                          <a:latin typeface="Public Sans"/>
                          <a:ea typeface="Public Sans"/>
                          <a:cs typeface="Public Sans"/>
                          <a:sym typeface="Public Sans"/>
                        </a:rPr>
                        <a:t>Thinking</a:t>
                      </a:r>
                      <a:endParaRPr sz="15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4E4E51"/>
                          </a:solidFill>
                          <a:latin typeface="Public Sans"/>
                          <a:ea typeface="Public Sans"/>
                          <a:cs typeface="Public Sans"/>
                          <a:sym typeface="Public Sans"/>
                        </a:rPr>
                        <a:t>Problem Solving</a:t>
                      </a:r>
                      <a:endParaRPr sz="15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363202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content is challenging and elicits a variety of thinking from students,</a:t>
                      </a:r>
                      <a:r>
                        <a:rPr lang="en" sz="1000" u="none" strike="noStrike" cap="none">
                          <a:solidFill>
                            <a:srgbClr val="4E4E51"/>
                          </a:solidFill>
                          <a:latin typeface="Public Sans"/>
                          <a:ea typeface="Public Sans"/>
                          <a:cs typeface="Public Sans"/>
                          <a:sym typeface="Public Sans"/>
                        </a:rPr>
                        <a:t> as they are prepared to engage in a pop-up debate, with written responses that included claims with justification based on previous synthesis and analysis of the text. “How did the American colonists react to the acts and legislation that the British Parliament imposed upon them and were the colonists’ reactions, including destroying property and violence in their protests justified?”</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activity was student-centered as it provided opportunities for student-to-student interaction:</a:t>
                      </a:r>
                      <a:r>
                        <a:rPr lang="en" sz="1000" u="none" strike="noStrike" cap="none">
                          <a:solidFill>
                            <a:srgbClr val="4E4E51"/>
                          </a:solidFill>
                          <a:latin typeface="Public Sans"/>
                          <a:ea typeface="Public Sans"/>
                          <a:cs typeface="Public Sans"/>
                          <a:sym typeface="Public Sans"/>
                        </a:rPr>
                        <a:t> T- “Kaleb, start with your response. Others can pop in to agree or disagree with you and provide evidence.”  Three students shared their perspectives, and two students agreed that the American colonists were justified in reacting to British Parliament taxation by destroying property and violently protesting. One student disagreed, “I disagree because, they did go through a lot, but that doesn’t give them the right to break the law.” </a:t>
                      </a:r>
                      <a:endParaRPr sz="10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Students actively engaged in multiple types of thinking:</a:t>
                      </a:r>
                      <a:endParaRPr sz="10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Analytical thinking-</a:t>
                      </a:r>
                      <a:r>
                        <a:rPr lang="en" sz="1000" u="none" strike="noStrike" cap="none">
                          <a:solidFill>
                            <a:srgbClr val="4E4E51"/>
                          </a:solidFill>
                          <a:latin typeface="Public Sans"/>
                          <a:ea typeface="Public Sans"/>
                          <a:cs typeface="Public Sans"/>
                          <a:sym typeface="Public Sans"/>
                        </a:rPr>
                        <a:t> Students analyzed and evaluated the American colonists’ reactions to British taxation and formulated claims/justifications to support their stance.</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Research-based thinking- </a:t>
                      </a:r>
                      <a:r>
                        <a:rPr lang="en" sz="1000" u="none" strike="noStrike" cap="none">
                          <a:solidFill>
                            <a:srgbClr val="4E4E51"/>
                          </a:solidFill>
                          <a:latin typeface="Public Sans"/>
                          <a:ea typeface="Public Sans"/>
                          <a:cs typeface="Public Sans"/>
                          <a:sym typeface="Public Sans"/>
                        </a:rPr>
                        <a:t>Students explored a variety of ideas/perspectives and used the text to support their claims. T- “Were they (colonists) right to protest that way? That’s what we’re exploring.” S2- “I agree with Evan…because they had to pay for so many taxes…” S3- “I disagree because…that doesn’t give them the right to break the law.” Kaleb- “Why y’all disagree?...If you were in a place where someone kept adding taxes…but he (British) kept making easy money…”</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Students analyzed problems from multiple perspectives and viewpoints</a:t>
                      </a:r>
                      <a:r>
                        <a:rPr lang="en" sz="1000" u="none" strike="noStrike" cap="none">
                          <a:solidFill>
                            <a:srgbClr val="4E4E51"/>
                          </a:solidFill>
                          <a:latin typeface="Public Sans"/>
                          <a:ea typeface="Public Sans"/>
                          <a:cs typeface="Public Sans"/>
                          <a:sym typeface="Public Sans"/>
                        </a:rPr>
                        <a:t> </a:t>
                      </a:r>
                      <a:r>
                        <a:rPr lang="en" sz="1000" i="1" u="none" strike="noStrike" cap="none">
                          <a:solidFill>
                            <a:srgbClr val="4E4E51"/>
                          </a:solidFill>
                          <a:latin typeface="Public Sans"/>
                          <a:ea typeface="Public Sans"/>
                          <a:cs typeface="Public Sans"/>
                          <a:sym typeface="Public Sans"/>
                        </a:rPr>
                        <a:t>(see RB thinking evidence above)</a:t>
                      </a:r>
                      <a:endParaRPr sz="1000" i="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Students engaged in activities that reinforced several problem-solving types:</a:t>
                      </a:r>
                      <a:endParaRPr sz="10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Identifying relevant/irrelevant information-</a:t>
                      </a:r>
                      <a:r>
                        <a:rPr lang="en" sz="1000" u="none" strike="noStrike" cap="none">
                          <a:solidFill>
                            <a:srgbClr val="4E4E51"/>
                          </a:solidFill>
                          <a:latin typeface="Public Sans"/>
                          <a:ea typeface="Public Sans"/>
                          <a:cs typeface="Public Sans"/>
                          <a:sym typeface="Public Sans"/>
                        </a:rPr>
                        <a:t>Students had to identify relevant evidence from the text to support their claim of whether or not the American colonists’ reactions to taxation were justified. Kaleb- “American colonists were right…In the text it said, ‘When the Parliament passed the Stamp Act in 1765…”</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Drawing conclusions/justifying solutions- </a:t>
                      </a:r>
                      <a:r>
                        <a:rPr lang="en" sz="1000" u="none" strike="noStrike" cap="none">
                          <a:solidFill>
                            <a:srgbClr val="4E4E51"/>
                          </a:solidFill>
                          <a:latin typeface="Public Sans"/>
                          <a:ea typeface="Public Sans"/>
                          <a:cs typeface="Public Sans"/>
                          <a:sym typeface="Public Sans"/>
                        </a:rPr>
                        <a:t>Based on analysis and evaluation of the text, students developed claims and identified evidence from the text to support their claims.</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Generating ideas- </a:t>
                      </a:r>
                      <a:r>
                        <a:rPr lang="en" sz="1000" u="none" strike="noStrike" cap="none">
                          <a:solidFill>
                            <a:srgbClr val="4E4E51"/>
                          </a:solidFill>
                          <a:latin typeface="Public Sans"/>
                          <a:ea typeface="Public Sans"/>
                          <a:cs typeface="Public Sans"/>
                          <a:sym typeface="Public Sans"/>
                        </a:rPr>
                        <a:t>Students were required to develop a claim, to generate ideas/perspectives as to whether American colonists were justified or not in their reactions to British taxation.</a:t>
                      </a:r>
                      <a:endParaRPr sz="10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eeb58b9af1_0_23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545" name="Google Shape;545;g2eeb58b9af1_0_235"/>
          <p:cNvSpPr txBox="1"/>
          <p:nvPr/>
        </p:nvSpPr>
        <p:spPr>
          <a:xfrm>
            <a:off x="590625" y="1751050"/>
            <a:ext cx="4743900" cy="25665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4:11</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Middle School ELA</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In Person</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Standards and Objectives</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Teacher Content Knowledge</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Expectations</a:t>
            </a:r>
            <a:endParaRPr sz="1800" b="1" i="0" u="none" strike="noStrike" cap="none">
              <a:solidFill>
                <a:schemeClr val="dk2"/>
              </a:solidFill>
              <a:latin typeface="Public Sans"/>
              <a:ea typeface="Public Sans"/>
              <a:cs typeface="Public Sans"/>
              <a:sym typeface="Public Sans"/>
            </a:endParaRPr>
          </a:p>
        </p:txBody>
      </p:sp>
      <p:sp>
        <p:nvSpPr>
          <p:cNvPr id="546" name="Google Shape;546;g2eeb58b9af1_0_235"/>
          <p:cNvSpPr txBox="1"/>
          <p:nvPr/>
        </p:nvSpPr>
        <p:spPr>
          <a:xfrm>
            <a:off x="455809" y="533055"/>
            <a:ext cx="8232300" cy="10737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3259"/>
              <a:buFont typeface="Calibri"/>
              <a:buNone/>
            </a:pPr>
            <a:r>
              <a:rPr lang="en" sz="2400" b="1" i="0" strike="noStrike" cap="none">
                <a:solidFill>
                  <a:schemeClr val="dk1"/>
                </a:solidFill>
                <a:latin typeface="Public Sans"/>
                <a:ea typeface="Public Sans"/>
                <a:cs typeface="Public Sans"/>
                <a:sym typeface="Public Sans"/>
              </a:rPr>
              <a:t>Observe a </a:t>
            </a:r>
            <a:r>
              <a:rPr lang="en" sz="2400" b="1">
                <a:solidFill>
                  <a:schemeClr val="dk1"/>
                </a:solidFill>
                <a:latin typeface="Public Sans"/>
                <a:ea typeface="Public Sans"/>
                <a:cs typeface="Public Sans"/>
                <a:sym typeface="Public Sans"/>
              </a:rPr>
              <a:t>V</a:t>
            </a:r>
            <a:r>
              <a:rPr lang="en" sz="2400" b="1" i="0" strike="noStrike" cap="none">
                <a:solidFill>
                  <a:schemeClr val="dk1"/>
                </a:solidFill>
                <a:latin typeface="Public Sans"/>
                <a:ea typeface="Public Sans"/>
                <a:cs typeface="Public Sans"/>
                <a:sym typeface="Public Sans"/>
              </a:rPr>
              <a:t>ideo </a:t>
            </a:r>
            <a:r>
              <a:rPr lang="en" sz="2400" b="1">
                <a:solidFill>
                  <a:schemeClr val="dk1"/>
                </a:solidFill>
                <a:latin typeface="Public Sans"/>
                <a:ea typeface="Public Sans"/>
                <a:cs typeface="Public Sans"/>
                <a:sym typeface="Public Sans"/>
              </a:rPr>
              <a:t>L</a:t>
            </a:r>
            <a:r>
              <a:rPr lang="en" sz="2400" b="1" i="0" strike="noStrike" cap="none">
                <a:solidFill>
                  <a:schemeClr val="dk1"/>
                </a:solidFill>
                <a:latin typeface="Public Sans"/>
                <a:ea typeface="Public Sans"/>
                <a:cs typeface="Public Sans"/>
                <a:sym typeface="Public Sans"/>
              </a:rPr>
              <a:t>esson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lip and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apture </a:t>
            </a:r>
            <a:r>
              <a:rPr lang="en" sz="2400" b="1">
                <a:solidFill>
                  <a:schemeClr val="dk1"/>
                </a:solidFill>
                <a:latin typeface="Public Sans"/>
                <a:ea typeface="Public Sans"/>
                <a:cs typeface="Public Sans"/>
                <a:sym typeface="Public Sans"/>
              </a:rPr>
              <a:t>E</a:t>
            </a:r>
            <a:r>
              <a:rPr lang="en" sz="2400" b="1" i="0" strike="noStrike" cap="none">
                <a:solidFill>
                  <a:schemeClr val="dk1"/>
                </a:solidFill>
                <a:latin typeface="Public Sans"/>
                <a:ea typeface="Public Sans"/>
                <a:cs typeface="Public Sans"/>
                <a:sym typeface="Public Sans"/>
              </a:rPr>
              <a:t>vidence for </a:t>
            </a:r>
            <a:r>
              <a:rPr lang="en" sz="2400" b="1" i="1" strike="noStrike" cap="none">
                <a:solidFill>
                  <a:schemeClr val="dk1"/>
                </a:solidFill>
                <a:latin typeface="Public Sans"/>
                <a:ea typeface="Public Sans"/>
                <a:cs typeface="Public Sans"/>
                <a:sym typeface="Public Sans"/>
              </a:rPr>
              <a:t>Standards and Objectives</a:t>
            </a:r>
            <a:r>
              <a:rPr lang="en" sz="2400" b="1" i="0" strike="noStrike" cap="none">
                <a:solidFill>
                  <a:schemeClr val="dk1"/>
                </a:solidFill>
                <a:latin typeface="Public Sans"/>
                <a:ea typeface="Public Sans"/>
                <a:cs typeface="Public Sans"/>
                <a:sym typeface="Public Sans"/>
              </a:rPr>
              <a:t>, </a:t>
            </a:r>
            <a:r>
              <a:rPr lang="en" sz="2400" b="1" i="1" strike="noStrike" cap="none">
                <a:solidFill>
                  <a:schemeClr val="dk1"/>
                </a:solidFill>
                <a:latin typeface="Public Sans"/>
                <a:ea typeface="Public Sans"/>
                <a:cs typeface="Public Sans"/>
                <a:sym typeface="Public Sans"/>
              </a:rPr>
              <a:t>Teacher Content Knowledge</a:t>
            </a:r>
            <a:r>
              <a:rPr lang="en" sz="2400" b="1" i="0" strike="noStrike" cap="none">
                <a:solidFill>
                  <a:schemeClr val="dk1"/>
                </a:solidFill>
                <a:latin typeface="Public Sans"/>
                <a:ea typeface="Public Sans"/>
                <a:cs typeface="Public Sans"/>
                <a:sym typeface="Public Sans"/>
              </a:rPr>
              <a:t>, and </a:t>
            </a:r>
            <a:r>
              <a:rPr lang="en" sz="2400" b="1" i="1" strike="noStrike" cap="none">
                <a:solidFill>
                  <a:schemeClr val="dk1"/>
                </a:solidFill>
                <a:latin typeface="Public Sans"/>
                <a:ea typeface="Public Sans"/>
                <a:cs typeface="Public Sans"/>
                <a:sym typeface="Public Sans"/>
              </a:rPr>
              <a:t>Expectations</a:t>
            </a:r>
            <a:endParaRPr sz="1000">
              <a:solidFill>
                <a:schemeClr val="dk1"/>
              </a:solidFill>
            </a:endParaRPr>
          </a:p>
        </p:txBody>
      </p:sp>
      <p:pic>
        <p:nvPicPr>
          <p:cNvPr id="547" name="Google Shape;547;g2eeb58b9af1_0_235" title="3. LER Teacher Training_Clip 3_SO TCK EX.cc.mp4">
            <a:hlinkClick r:id="rId3"/>
          </p:cNvPr>
          <p:cNvPicPr preferRelativeResize="0"/>
          <p:nvPr/>
        </p:nvPicPr>
        <p:blipFill>
          <a:blip r:embed="rId4">
            <a:alphaModFix/>
          </a:blip>
          <a:stretch>
            <a:fillRect/>
          </a:stretch>
        </p:blipFill>
        <p:spPr>
          <a:xfrm>
            <a:off x="5486925" y="1759155"/>
            <a:ext cx="3504677" cy="19713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10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edf3ecb708_0_2244"/>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Evidence for Middle School ELA Clip</a:t>
            </a:r>
            <a:endParaRPr/>
          </a:p>
        </p:txBody>
      </p:sp>
      <p:sp>
        <p:nvSpPr>
          <p:cNvPr id="553" name="Google Shape;553;g2edf3ecb708_0_22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23</a:t>
            </a:fld>
            <a:endParaRPr/>
          </a:p>
        </p:txBody>
      </p:sp>
      <p:graphicFrame>
        <p:nvGraphicFramePr>
          <p:cNvPr id="554" name="Google Shape;554;g2edf3ecb708_0_2244"/>
          <p:cNvGraphicFramePr/>
          <p:nvPr/>
        </p:nvGraphicFramePr>
        <p:xfrm>
          <a:off x="248138" y="900025"/>
          <a:ext cx="3000000" cy="3000000"/>
        </p:xfrm>
        <a:graphic>
          <a:graphicData uri="http://schemas.openxmlformats.org/drawingml/2006/table">
            <a:tbl>
              <a:tblPr>
                <a:noFill/>
                <a:tableStyleId>{1CDBECB9-CE08-41EC-9C08-048B5FD30E94}</a:tableStyleId>
              </a:tblPr>
              <a:tblGrid>
                <a:gridCol w="2511850">
                  <a:extLst>
                    <a:ext uri="{9D8B030D-6E8A-4147-A177-3AD203B41FA5}">
                      <a16:colId xmlns:a16="http://schemas.microsoft.com/office/drawing/2014/main" val="20000"/>
                    </a:ext>
                  </a:extLst>
                </a:gridCol>
                <a:gridCol w="3057625">
                  <a:extLst>
                    <a:ext uri="{9D8B030D-6E8A-4147-A177-3AD203B41FA5}">
                      <a16:colId xmlns:a16="http://schemas.microsoft.com/office/drawing/2014/main" val="20001"/>
                    </a:ext>
                  </a:extLst>
                </a:gridCol>
                <a:gridCol w="3102925">
                  <a:extLst>
                    <a:ext uri="{9D8B030D-6E8A-4147-A177-3AD203B41FA5}">
                      <a16:colId xmlns:a16="http://schemas.microsoft.com/office/drawing/2014/main" val="20002"/>
                    </a:ext>
                  </a:extLst>
                </a:gridCol>
              </a:tblGrid>
              <a:tr h="359475">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Standards and Objectives</a:t>
                      </a:r>
                      <a:endParaRPr sz="12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Teacher Content Knowledge</a:t>
                      </a:r>
                      <a:endParaRPr sz="12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Expectations</a:t>
                      </a:r>
                      <a:endParaRPr sz="12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1069475">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Expectations are aligned to the depth and rigor of the state standards when the teacher says,</a:t>
                      </a:r>
                      <a:r>
                        <a:rPr lang="en" sz="1000" u="none" strike="noStrike" cap="none">
                          <a:solidFill>
                            <a:srgbClr val="4E4E51"/>
                          </a:solidFill>
                          <a:latin typeface="Public Sans"/>
                          <a:ea typeface="Public Sans"/>
                          <a:cs typeface="Public Sans"/>
                          <a:sym typeface="Public Sans"/>
                        </a:rPr>
                        <a:t>“...we’ve got a sample expository paragraph…when we write our expository paragraphs, we start off with a topic sentence, then we give supporting details, and commentary. So, let’s see if we can find that in your sample paragraph on your screen (exemplar expository paragraph).”</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Expectations for student performance are clear when </a:t>
                      </a:r>
                      <a:r>
                        <a:rPr lang="en" sz="1000" u="none" strike="noStrike" cap="none">
                          <a:solidFill>
                            <a:srgbClr val="4E4E51"/>
                          </a:solidFill>
                          <a:latin typeface="Public Sans"/>
                          <a:ea typeface="Public Sans"/>
                          <a:cs typeface="Public Sans"/>
                          <a:sym typeface="Public Sans"/>
                        </a:rPr>
                        <a:t>the students co-construct the success criteria of an expository paragraph with the teacher, and these are charted by the teacher for students to reference.</a:t>
                      </a:r>
                      <a:endParaRPr sz="1000"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teacher displays accurate content knowledge and understanding of state standards when she says,</a:t>
                      </a:r>
                      <a:r>
                        <a:rPr lang="en" sz="1000" u="none" strike="noStrike" cap="none">
                          <a:solidFill>
                            <a:srgbClr val="4E4E51"/>
                          </a:solidFill>
                          <a:latin typeface="Public Sans"/>
                          <a:ea typeface="Public Sans"/>
                          <a:cs typeface="Public Sans"/>
                          <a:sym typeface="Public Sans"/>
                        </a:rPr>
                        <a:t>“...we’ve got a sample expository paragraph…when we write our expository paragraphs, we start off with a topic sentence, then we give supporting details, and commentary.” </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teacher implements subject-specific instructional strategies to enhance student content knowledge when she continues…</a:t>
                      </a:r>
                      <a:r>
                        <a:rPr lang="en" sz="1000" u="none" strike="noStrike" cap="none">
                          <a:solidFill>
                            <a:srgbClr val="4E4E51"/>
                          </a:solidFill>
                          <a:latin typeface="Public Sans"/>
                          <a:ea typeface="Public Sans"/>
                          <a:cs typeface="Public Sans"/>
                          <a:sym typeface="Public Sans"/>
                        </a:rPr>
                        <a:t> “So, let’s see if we can find that in your sample paragraph on your screen (exemplar expository paragraph).”</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teacher also displays accurate content knowledge and understanding of state standards when she responds to a student during class discussion…</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S: “You gave quotes from the story.”</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T: “Good. And what do we call that?...Text evidence.”</a:t>
                      </a:r>
                      <a:endParaRPr sz="1000"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teacher engages students in learning with clear and rigorous academic expectations and uses aligned high quality materials for students to access when she says…</a:t>
                      </a:r>
                      <a:r>
                        <a:rPr lang="en" sz="1000" u="none" strike="noStrike" cap="none">
                          <a:solidFill>
                            <a:srgbClr val="4E4E51"/>
                          </a:solidFill>
                          <a:latin typeface="Public Sans"/>
                          <a:ea typeface="Public Sans"/>
                          <a:cs typeface="Public Sans"/>
                          <a:sym typeface="Public Sans"/>
                        </a:rPr>
                        <a:t> T:“What did I do in that topic sentence? What did I tell you as the reader in the topic sentence?...I want to break our criteria down a little more specifically.”</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S: “You were explaining what the whole paragraph was going to be about.”</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T: “OK, so I introduced the paragraph, right? …And I really did one more thing. Can anybody besides that table answer?”</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S: “Like how it made it happen. How it made the conflict happen.”</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teacher encourages students to learn from mistakes…</a:t>
                      </a:r>
                      <a:r>
                        <a:rPr lang="en" sz="1000" u="none" strike="noStrike" cap="none">
                          <a:solidFill>
                            <a:srgbClr val="4E4E51"/>
                          </a:solidFill>
                          <a:latin typeface="Public Sans"/>
                          <a:ea typeface="Public Sans"/>
                          <a:cs typeface="Public Sans"/>
                          <a:sym typeface="Public Sans"/>
                        </a:rPr>
                        <a:t>Students were asked to think about the part of the expository writing that gave them trouble. As an exit ticket, they placed a post-it note with their name on it in the section of the class criteria chart where they struggled. (T: “Thanks for being honest, even though you were the only one.”)</a:t>
                      </a:r>
                      <a:endParaRPr sz="1000"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437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3720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eeb58b9af1_0_31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560" name="Google Shape;560;g2eeb58b9af1_0_317"/>
          <p:cNvSpPr txBox="1"/>
          <p:nvPr/>
        </p:nvSpPr>
        <p:spPr>
          <a:xfrm>
            <a:off x="455350" y="1931800"/>
            <a:ext cx="5129100" cy="25632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6:18</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Kindergarten ELA</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In Person</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Presenting Instructional Content</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Lesson Structure and Pacing</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Environment</a:t>
            </a:r>
            <a:r>
              <a:rPr lang="en" sz="1800" b="0" i="0" u="none" strike="noStrike" cap="none">
                <a:solidFill>
                  <a:schemeClr val="dk2"/>
                </a:solidFill>
                <a:latin typeface="Public Sans"/>
                <a:ea typeface="Public Sans"/>
                <a:cs typeface="Public Sans"/>
                <a:sym typeface="Public Sans"/>
              </a:rPr>
              <a:t>.</a:t>
            </a:r>
            <a:endParaRPr sz="1800" b="0" i="0" u="none" strike="noStrike" cap="none">
              <a:solidFill>
                <a:schemeClr val="dk2"/>
              </a:solidFill>
              <a:latin typeface="Public Sans"/>
              <a:ea typeface="Public Sans"/>
              <a:cs typeface="Public Sans"/>
              <a:sym typeface="Public Sans"/>
            </a:endParaRPr>
          </a:p>
        </p:txBody>
      </p:sp>
      <p:sp>
        <p:nvSpPr>
          <p:cNvPr id="561" name="Google Shape;561;g2eeb58b9af1_0_317"/>
          <p:cNvSpPr txBox="1"/>
          <p:nvPr/>
        </p:nvSpPr>
        <p:spPr>
          <a:xfrm>
            <a:off x="413250" y="421100"/>
            <a:ext cx="8317500" cy="11307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385463"/>
              </a:buClr>
              <a:buSzPts val="3259"/>
              <a:buFont typeface="Calibri"/>
              <a:buNone/>
            </a:pPr>
            <a:r>
              <a:rPr lang="en" sz="2400" b="1" i="0" strike="noStrike" cap="none">
                <a:solidFill>
                  <a:schemeClr val="dk1"/>
                </a:solidFill>
                <a:latin typeface="Public Sans"/>
                <a:ea typeface="Public Sans"/>
                <a:cs typeface="Public Sans"/>
                <a:sym typeface="Public Sans"/>
              </a:rPr>
              <a:t>Observe a </a:t>
            </a:r>
            <a:r>
              <a:rPr lang="en" sz="2400" b="1">
                <a:solidFill>
                  <a:schemeClr val="dk1"/>
                </a:solidFill>
                <a:latin typeface="Public Sans"/>
                <a:ea typeface="Public Sans"/>
                <a:cs typeface="Public Sans"/>
                <a:sym typeface="Public Sans"/>
              </a:rPr>
              <a:t>V</a:t>
            </a:r>
            <a:r>
              <a:rPr lang="en" sz="2400" b="1" i="0" strike="noStrike" cap="none">
                <a:solidFill>
                  <a:schemeClr val="dk1"/>
                </a:solidFill>
                <a:latin typeface="Public Sans"/>
                <a:ea typeface="Public Sans"/>
                <a:cs typeface="Public Sans"/>
                <a:sym typeface="Public Sans"/>
              </a:rPr>
              <a:t>ideo </a:t>
            </a:r>
            <a:r>
              <a:rPr lang="en" sz="2400" b="1">
                <a:solidFill>
                  <a:schemeClr val="dk1"/>
                </a:solidFill>
                <a:latin typeface="Public Sans"/>
                <a:ea typeface="Public Sans"/>
                <a:cs typeface="Public Sans"/>
                <a:sym typeface="Public Sans"/>
              </a:rPr>
              <a:t>L</a:t>
            </a:r>
            <a:r>
              <a:rPr lang="en" sz="2400" b="1" i="0" strike="noStrike" cap="none">
                <a:solidFill>
                  <a:schemeClr val="dk1"/>
                </a:solidFill>
                <a:latin typeface="Public Sans"/>
                <a:ea typeface="Public Sans"/>
                <a:cs typeface="Public Sans"/>
                <a:sym typeface="Public Sans"/>
              </a:rPr>
              <a:t>esson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lip and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apture </a:t>
            </a:r>
            <a:r>
              <a:rPr lang="en" sz="2400" b="1">
                <a:solidFill>
                  <a:schemeClr val="dk1"/>
                </a:solidFill>
                <a:latin typeface="Public Sans"/>
                <a:ea typeface="Public Sans"/>
                <a:cs typeface="Public Sans"/>
                <a:sym typeface="Public Sans"/>
              </a:rPr>
              <a:t>E</a:t>
            </a:r>
            <a:r>
              <a:rPr lang="en" sz="2400" b="1" i="0" strike="noStrike" cap="none">
                <a:solidFill>
                  <a:schemeClr val="dk1"/>
                </a:solidFill>
                <a:latin typeface="Public Sans"/>
                <a:ea typeface="Public Sans"/>
                <a:cs typeface="Public Sans"/>
                <a:sym typeface="Public Sans"/>
              </a:rPr>
              <a:t>vidence for </a:t>
            </a:r>
            <a:r>
              <a:rPr lang="en" sz="2400" b="1" i="1" strike="noStrike" cap="none">
                <a:solidFill>
                  <a:schemeClr val="dk1"/>
                </a:solidFill>
                <a:latin typeface="Public Sans"/>
                <a:ea typeface="Public Sans"/>
                <a:cs typeface="Public Sans"/>
                <a:sym typeface="Public Sans"/>
              </a:rPr>
              <a:t>Presenting Instructional Content, Lesson Structure and Pacing</a:t>
            </a:r>
            <a:r>
              <a:rPr lang="en" sz="2400" b="1" i="0" strike="noStrike" cap="none">
                <a:solidFill>
                  <a:schemeClr val="dk1"/>
                </a:solidFill>
                <a:latin typeface="Public Sans"/>
                <a:ea typeface="Public Sans"/>
                <a:cs typeface="Public Sans"/>
                <a:sym typeface="Public Sans"/>
              </a:rPr>
              <a:t>, and </a:t>
            </a:r>
            <a:r>
              <a:rPr lang="en" sz="2400" b="1" i="1" strike="noStrike" cap="none">
                <a:solidFill>
                  <a:schemeClr val="dk1"/>
                </a:solidFill>
                <a:latin typeface="Public Sans"/>
                <a:ea typeface="Public Sans"/>
                <a:cs typeface="Public Sans"/>
                <a:sym typeface="Public Sans"/>
              </a:rPr>
              <a:t>Environment</a:t>
            </a:r>
            <a:endParaRPr>
              <a:solidFill>
                <a:schemeClr val="dk1"/>
              </a:solidFill>
            </a:endParaRPr>
          </a:p>
        </p:txBody>
      </p:sp>
      <p:pic>
        <p:nvPicPr>
          <p:cNvPr id="562" name="Google Shape;562;g2eeb58b9af1_0_317" title="4. LER Teacher Training_Clip 4_PIC LSP EN.mp4">
            <a:hlinkClick r:id="rId3"/>
          </p:cNvPr>
          <p:cNvPicPr preferRelativeResize="0"/>
          <p:nvPr/>
        </p:nvPicPr>
        <p:blipFill>
          <a:blip r:embed="rId4">
            <a:alphaModFix/>
          </a:blip>
          <a:stretch>
            <a:fillRect/>
          </a:stretch>
        </p:blipFill>
        <p:spPr>
          <a:xfrm>
            <a:off x="5736850" y="1704200"/>
            <a:ext cx="3254750" cy="18307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2edf3ecb708_0_2346"/>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Evidence for Kindergarten ELA Clip</a:t>
            </a:r>
            <a:endParaRPr/>
          </a:p>
        </p:txBody>
      </p:sp>
      <p:sp>
        <p:nvSpPr>
          <p:cNvPr id="568" name="Google Shape;568;g2edf3ecb708_0_234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25</a:t>
            </a:fld>
            <a:endParaRPr/>
          </a:p>
        </p:txBody>
      </p:sp>
      <p:graphicFrame>
        <p:nvGraphicFramePr>
          <p:cNvPr id="569" name="Google Shape;569;g2edf3ecb708_0_2346"/>
          <p:cNvGraphicFramePr/>
          <p:nvPr/>
        </p:nvGraphicFramePr>
        <p:xfrm>
          <a:off x="236288" y="744600"/>
          <a:ext cx="3000000" cy="3000000"/>
        </p:xfrm>
        <a:graphic>
          <a:graphicData uri="http://schemas.openxmlformats.org/drawingml/2006/table">
            <a:tbl>
              <a:tblPr>
                <a:noFill/>
                <a:tableStyleId>{1CDBECB9-CE08-41EC-9C08-048B5FD30E94}</a:tableStyleId>
              </a:tblPr>
              <a:tblGrid>
                <a:gridCol w="2723925">
                  <a:extLst>
                    <a:ext uri="{9D8B030D-6E8A-4147-A177-3AD203B41FA5}">
                      <a16:colId xmlns:a16="http://schemas.microsoft.com/office/drawing/2014/main" val="20000"/>
                    </a:ext>
                  </a:extLst>
                </a:gridCol>
                <a:gridCol w="3415625">
                  <a:extLst>
                    <a:ext uri="{9D8B030D-6E8A-4147-A177-3AD203B41FA5}">
                      <a16:colId xmlns:a16="http://schemas.microsoft.com/office/drawing/2014/main" val="20001"/>
                    </a:ext>
                  </a:extLst>
                </a:gridCol>
                <a:gridCol w="2456425">
                  <a:extLst>
                    <a:ext uri="{9D8B030D-6E8A-4147-A177-3AD203B41FA5}">
                      <a16:colId xmlns:a16="http://schemas.microsoft.com/office/drawing/2014/main" val="20002"/>
                    </a:ext>
                  </a:extLst>
                </a:gridCol>
              </a:tblGrid>
              <a:tr h="333550">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Presenting Instructional Content</a:t>
                      </a:r>
                      <a:endParaRPr sz="12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Lesson Structure and Pacing</a:t>
                      </a:r>
                      <a:endParaRPr sz="12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Environment</a:t>
                      </a:r>
                      <a:endParaRPr sz="12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778175">
                <a:tc rowSpan="7">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The retell sticks provided students with </a:t>
                      </a:r>
                      <a:r>
                        <a:rPr lang="en" sz="1000" b="1" u="none" strike="noStrike" cap="none">
                          <a:solidFill>
                            <a:srgbClr val="4E4E51"/>
                          </a:solidFill>
                          <a:latin typeface="Public Sans"/>
                          <a:ea typeface="Public Sans"/>
                          <a:cs typeface="Public Sans"/>
                          <a:sym typeface="Public Sans"/>
                        </a:rPr>
                        <a:t>labels for the concept </a:t>
                      </a:r>
                      <a:r>
                        <a:rPr lang="en" sz="1000" u="none" strike="noStrike" cap="none">
                          <a:solidFill>
                            <a:srgbClr val="4E4E51"/>
                          </a:solidFill>
                          <a:latin typeface="Public Sans"/>
                          <a:ea typeface="Public Sans"/>
                          <a:cs typeface="Public Sans"/>
                          <a:sym typeface="Public Sans"/>
                        </a:rPr>
                        <a:t>of story elements</a:t>
                      </a:r>
                      <a:r>
                        <a:rPr lang="en" sz="1000" b="1" u="none" strike="noStrike" cap="none">
                          <a:solidFill>
                            <a:srgbClr val="4E4E51"/>
                          </a:solidFill>
                          <a:latin typeface="Public Sans"/>
                          <a:ea typeface="Public Sans"/>
                          <a:cs typeface="Public Sans"/>
                          <a:sym typeface="Public Sans"/>
                        </a:rPr>
                        <a:t> </a:t>
                      </a:r>
                      <a:r>
                        <a:rPr lang="en" sz="1000" u="none" strike="noStrike" cap="none">
                          <a:solidFill>
                            <a:srgbClr val="4E4E51"/>
                          </a:solidFill>
                          <a:latin typeface="Public Sans"/>
                          <a:ea typeface="Public Sans"/>
                          <a:cs typeface="Public Sans"/>
                          <a:sym typeface="Public Sans"/>
                        </a:rPr>
                        <a:t>(place, characters, problem, solution). Students were able to use these labels to guide their identification of the 4 story elements for </a:t>
                      </a:r>
                      <a:r>
                        <a:rPr lang="en" sz="1000" i="1" u="none" strike="noStrike" cap="none">
                          <a:solidFill>
                            <a:srgbClr val="4E4E51"/>
                          </a:solidFill>
                          <a:latin typeface="Public Sans"/>
                          <a:ea typeface="Public Sans"/>
                          <a:cs typeface="Public Sans"/>
                          <a:sym typeface="Public Sans"/>
                        </a:rPr>
                        <a:t>Leo the Late Bloomer.</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There is evidence of modeling by the teacher to demonstrate her performance expectations </a:t>
                      </a:r>
                      <a:r>
                        <a:rPr lang="en" sz="1000" u="none" strike="noStrike" cap="none">
                          <a:solidFill>
                            <a:srgbClr val="4E4E51"/>
                          </a:solidFill>
                          <a:latin typeface="Public Sans"/>
                          <a:ea typeface="Public Sans"/>
                          <a:cs typeface="Public Sans"/>
                          <a:sym typeface="Public Sans"/>
                        </a:rPr>
                        <a:t>when she states that she pulled Kylie up and they went through the activity together. </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teacher also uses concise communication when she says,</a:t>
                      </a:r>
                      <a:r>
                        <a:rPr lang="en" sz="1000" u="none" strike="noStrike" cap="none">
                          <a:solidFill>
                            <a:srgbClr val="4E4E51"/>
                          </a:solidFill>
                          <a:latin typeface="Public Sans"/>
                          <a:ea typeface="Public Sans"/>
                          <a:cs typeface="Public Sans"/>
                          <a:sym typeface="Public Sans"/>
                        </a:rPr>
                        <a:t> “In a minute you're going to show me how this works again… We’ll pull a stick out and whatever we pull out we will name what element that is and then we will talk about that element from our story, </a:t>
                      </a:r>
                      <a:r>
                        <a:rPr lang="en" sz="1000" i="1" u="none" strike="noStrike" cap="none">
                          <a:solidFill>
                            <a:srgbClr val="4E4E51"/>
                          </a:solidFill>
                          <a:latin typeface="Public Sans"/>
                          <a:ea typeface="Public Sans"/>
                          <a:cs typeface="Public Sans"/>
                          <a:sym typeface="Public Sans"/>
                        </a:rPr>
                        <a:t>Leo the Late Bloomer</a:t>
                      </a:r>
                      <a:r>
                        <a:rPr lang="en" sz="1000" u="none" strike="noStrike" cap="none">
                          <a:solidFill>
                            <a:srgbClr val="4E4E51"/>
                          </a:solidFill>
                          <a:latin typeface="Public Sans"/>
                          <a:ea typeface="Public Sans"/>
                          <a:cs typeface="Public Sans"/>
                          <a:sym typeface="Public Sans"/>
                        </a:rPr>
                        <a:t>.”</a:t>
                      </a:r>
                      <a:endParaRPr sz="1000"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7">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lesson’s structure has time for reflection to ensure student understanding when the teacher says… </a:t>
                      </a:r>
                      <a:r>
                        <a:rPr lang="en" sz="1000" u="none" strike="noStrike" cap="none">
                          <a:solidFill>
                            <a:srgbClr val="4E4E51"/>
                          </a:solidFill>
                          <a:latin typeface="Public Sans"/>
                          <a:ea typeface="Public Sans"/>
                          <a:cs typeface="Public Sans"/>
                          <a:sym typeface="Public Sans"/>
                        </a:rPr>
                        <a:t>“Today I introduced the sticks to you…Were they helpful? [S: Yes] Why do you think we used those sticks? [S: To remember the story-the setting, the characters, the problem, and the solution] Very good, Kylie…Whenever we drew a stick out, it helped us to recall the element from the story… That picture is a visual for our brain.”</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Pacing is appropriate and sometimes provides opportunities for students who progress at different learning rates.</a:t>
                      </a:r>
                      <a:endParaRPr sz="10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Students worked in pairs.</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Boy S: “I got the place.” (Pauses)</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Girl S: “You got the place, right. So, where are they at?”</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Boy S: “They was at the jungle… My dogs go to the woods.”</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E4E51"/>
                          </a:solidFill>
                          <a:latin typeface="Public Sans"/>
                          <a:ea typeface="Public Sans"/>
                          <a:cs typeface="Public Sans"/>
                          <a:sym typeface="Public Sans"/>
                        </a:rPr>
                        <a:t>Girl S: “No, no, no, not that story. This story… They live in the jungle.”</a:t>
                      </a: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Routines for distributing materials are efficient </a:t>
                      </a:r>
                      <a:r>
                        <a:rPr lang="en" sz="1000" u="none" strike="noStrike" cap="none">
                          <a:solidFill>
                            <a:srgbClr val="4E4E51"/>
                          </a:solidFill>
                          <a:latin typeface="Public Sans"/>
                          <a:ea typeface="Public Sans"/>
                          <a:cs typeface="Public Sans"/>
                          <a:sym typeface="Public Sans"/>
                        </a:rPr>
                        <a:t>by having the retell sticks prepared in individual bags and placed on the tables for students.</a:t>
                      </a:r>
                      <a:endParaRPr sz="10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7">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classroom is organized to promote learning for all students </a:t>
                      </a:r>
                      <a:r>
                        <a:rPr lang="en" sz="1000" u="none" strike="noStrike" cap="none">
                          <a:solidFill>
                            <a:srgbClr val="4E4E51"/>
                          </a:solidFill>
                          <a:latin typeface="Public Sans"/>
                          <a:ea typeface="Public Sans"/>
                          <a:cs typeface="Public Sans"/>
                          <a:sym typeface="Public Sans"/>
                        </a:rPr>
                        <a:t>when students work in pairs to pull a stick, name the element, and talk about that element from the story, </a:t>
                      </a:r>
                      <a:r>
                        <a:rPr lang="en" sz="1000" i="1" u="none" strike="noStrike" cap="none">
                          <a:solidFill>
                            <a:srgbClr val="4E4E51"/>
                          </a:solidFill>
                          <a:latin typeface="Public Sans"/>
                          <a:ea typeface="Public Sans"/>
                          <a:cs typeface="Public Sans"/>
                          <a:sym typeface="Public Sans"/>
                        </a:rPr>
                        <a:t>Leo the Late Bloomer.</a:t>
                      </a:r>
                      <a:endParaRPr sz="1000" i="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4E4E51"/>
                          </a:solidFill>
                          <a:latin typeface="Public Sans"/>
                          <a:ea typeface="Public Sans"/>
                          <a:cs typeface="Public Sans"/>
                          <a:sym typeface="Public Sans"/>
                        </a:rPr>
                        <a:t>The classroom has supplies, equipment, and resources accessible to provide opportunities for students </a:t>
                      </a:r>
                      <a:r>
                        <a:rPr lang="en" sz="1000" u="none" strike="noStrike" cap="none">
                          <a:solidFill>
                            <a:srgbClr val="4E4E51"/>
                          </a:solidFill>
                          <a:latin typeface="Public Sans"/>
                          <a:ea typeface="Public Sans"/>
                          <a:cs typeface="Public Sans"/>
                          <a:sym typeface="Public Sans"/>
                        </a:rPr>
                        <a:t>by having the retell sticks prepared in individual bags, as well as the retell rope visible in the front of the class, to assist students with retelling the story.</a:t>
                      </a:r>
                      <a:endParaRPr sz="1000" b="1" u="none" strike="noStrike" cap="none">
                        <a:solidFill>
                          <a:srgbClr val="4E4E51"/>
                        </a:solidFill>
                        <a:latin typeface="Public Sans"/>
                        <a:ea typeface="Public Sans"/>
                        <a:cs typeface="Public Sans"/>
                        <a:sym typeface="Public Sans"/>
                      </a:endParaRPr>
                    </a:p>
                  </a:txBody>
                  <a:tcPr marL="91425" marR="91425" marT="91425" marB="91425">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239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866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3925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523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66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34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eeb58b9af1_0_39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575" name="Google Shape;575;g2eeb58b9af1_0_399"/>
          <p:cNvSpPr txBox="1"/>
          <p:nvPr/>
        </p:nvSpPr>
        <p:spPr>
          <a:xfrm>
            <a:off x="668100" y="1806900"/>
            <a:ext cx="4666500" cy="25431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Clip time</a:t>
            </a:r>
            <a:r>
              <a:rPr lang="en" sz="1800" b="0" i="0" u="none" strike="noStrike" cap="none">
                <a:solidFill>
                  <a:schemeClr val="dk2"/>
                </a:solidFill>
                <a:latin typeface="Public Sans"/>
                <a:ea typeface="Public Sans"/>
                <a:cs typeface="Public Sans"/>
                <a:sym typeface="Public Sans"/>
              </a:rPr>
              <a:t>: 2:41</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Content</a:t>
            </a:r>
            <a:r>
              <a:rPr lang="en" sz="1800" b="0" i="0" u="none" strike="noStrike" cap="none">
                <a:solidFill>
                  <a:schemeClr val="dk2"/>
                </a:solidFill>
                <a:latin typeface="Public Sans"/>
                <a:ea typeface="Public Sans"/>
                <a:cs typeface="Public Sans"/>
                <a:sym typeface="Public Sans"/>
              </a:rPr>
              <a:t>: High School Welding</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Modality</a:t>
            </a:r>
            <a:r>
              <a:rPr lang="en" sz="1800" b="0" i="0" u="none" strike="noStrike" cap="none">
                <a:solidFill>
                  <a:schemeClr val="dk2"/>
                </a:solidFill>
                <a:latin typeface="Public Sans"/>
                <a:ea typeface="Public Sans"/>
                <a:cs typeface="Public Sans"/>
                <a:sym typeface="Public Sans"/>
              </a:rPr>
              <a:t>: In Person</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162"/>
              <a:buFont typeface="Arial"/>
              <a:buNone/>
            </a:pPr>
            <a:r>
              <a:rPr lang="en" sz="1800" b="1" i="0" u="none" strike="noStrike" cap="none">
                <a:solidFill>
                  <a:schemeClr val="dk2"/>
                </a:solidFill>
                <a:latin typeface="Public Sans"/>
                <a:ea typeface="Public Sans"/>
                <a:cs typeface="Public Sans"/>
                <a:sym typeface="Public Sans"/>
              </a:rPr>
              <a:t>Your Role</a:t>
            </a:r>
            <a:r>
              <a:rPr lang="en" sz="1800" b="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b="0" i="0" u="none" strike="noStrike" cap="none">
                <a:solidFill>
                  <a:schemeClr val="dk2"/>
                </a:solidFill>
                <a:latin typeface="Public Sans"/>
                <a:ea typeface="Public Sans"/>
                <a:cs typeface="Public Sans"/>
                <a:sym typeface="Public Sans"/>
              </a:rPr>
              <a:t>Gather </a:t>
            </a:r>
            <a:r>
              <a:rPr lang="en" sz="1800">
                <a:solidFill>
                  <a:schemeClr val="dk2"/>
                </a:solidFill>
                <a:latin typeface="Public Sans"/>
                <a:ea typeface="Public Sans"/>
                <a:cs typeface="Public Sans"/>
                <a:sym typeface="Public Sans"/>
              </a:rPr>
              <a:t>teacher </a:t>
            </a:r>
            <a:r>
              <a:rPr lang="en" sz="1800" b="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Questioning</a:t>
            </a:r>
            <a:r>
              <a:rPr lang="en" sz="1800" b="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Academic Feedback</a:t>
            </a:r>
            <a:r>
              <a:rPr lang="en" sz="1800" b="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Respectful C</a:t>
            </a:r>
            <a:r>
              <a:rPr lang="en" sz="1800" b="1">
                <a:solidFill>
                  <a:schemeClr val="dk2"/>
                </a:solidFill>
                <a:latin typeface="Public Sans"/>
                <a:ea typeface="Public Sans"/>
                <a:cs typeface="Public Sans"/>
                <a:sym typeface="Public Sans"/>
              </a:rPr>
              <a:t>onditions.</a:t>
            </a:r>
            <a:endParaRPr sz="1800" b="0" i="0" u="none" strike="noStrike" cap="none">
              <a:solidFill>
                <a:schemeClr val="dk2"/>
              </a:solidFill>
              <a:latin typeface="Public Sans"/>
              <a:ea typeface="Public Sans"/>
              <a:cs typeface="Public Sans"/>
              <a:sym typeface="Public Sans"/>
            </a:endParaRPr>
          </a:p>
        </p:txBody>
      </p:sp>
      <p:sp>
        <p:nvSpPr>
          <p:cNvPr id="576" name="Google Shape;576;g2eeb58b9af1_0_399"/>
          <p:cNvSpPr txBox="1"/>
          <p:nvPr/>
        </p:nvSpPr>
        <p:spPr>
          <a:xfrm>
            <a:off x="430150" y="476500"/>
            <a:ext cx="8287800" cy="11442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385463"/>
              </a:buClr>
              <a:buSzPts val="3802"/>
              <a:buFont typeface="Calibri"/>
              <a:buNone/>
            </a:pPr>
            <a:r>
              <a:rPr lang="en" sz="2400" b="1" i="0" strike="noStrike" cap="none">
                <a:solidFill>
                  <a:schemeClr val="dk1"/>
                </a:solidFill>
                <a:latin typeface="Public Sans"/>
                <a:ea typeface="Public Sans"/>
                <a:cs typeface="Public Sans"/>
                <a:sym typeface="Public Sans"/>
              </a:rPr>
              <a:t>Observe a </a:t>
            </a:r>
            <a:r>
              <a:rPr lang="en" sz="2400" b="1">
                <a:solidFill>
                  <a:schemeClr val="dk1"/>
                </a:solidFill>
                <a:latin typeface="Public Sans"/>
                <a:ea typeface="Public Sans"/>
                <a:cs typeface="Public Sans"/>
                <a:sym typeface="Public Sans"/>
              </a:rPr>
              <a:t>V</a:t>
            </a:r>
            <a:r>
              <a:rPr lang="en" sz="2400" b="1" i="0" strike="noStrike" cap="none">
                <a:solidFill>
                  <a:schemeClr val="dk1"/>
                </a:solidFill>
                <a:latin typeface="Public Sans"/>
                <a:ea typeface="Public Sans"/>
                <a:cs typeface="Public Sans"/>
                <a:sym typeface="Public Sans"/>
              </a:rPr>
              <a:t>ideo </a:t>
            </a:r>
            <a:r>
              <a:rPr lang="en" sz="2400" b="1">
                <a:solidFill>
                  <a:schemeClr val="dk1"/>
                </a:solidFill>
                <a:latin typeface="Public Sans"/>
                <a:ea typeface="Public Sans"/>
                <a:cs typeface="Public Sans"/>
                <a:sym typeface="Public Sans"/>
              </a:rPr>
              <a:t>L</a:t>
            </a:r>
            <a:r>
              <a:rPr lang="en" sz="2400" b="1" i="0" strike="noStrike" cap="none">
                <a:solidFill>
                  <a:schemeClr val="dk1"/>
                </a:solidFill>
                <a:latin typeface="Public Sans"/>
                <a:ea typeface="Public Sans"/>
                <a:cs typeface="Public Sans"/>
                <a:sym typeface="Public Sans"/>
              </a:rPr>
              <a:t>esson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lip and </a:t>
            </a:r>
            <a:r>
              <a:rPr lang="en" sz="2400" b="1">
                <a:solidFill>
                  <a:schemeClr val="dk1"/>
                </a:solidFill>
                <a:latin typeface="Public Sans"/>
                <a:ea typeface="Public Sans"/>
                <a:cs typeface="Public Sans"/>
                <a:sym typeface="Public Sans"/>
              </a:rPr>
              <a:t>C</a:t>
            </a:r>
            <a:r>
              <a:rPr lang="en" sz="2400" b="1" i="0" strike="noStrike" cap="none">
                <a:solidFill>
                  <a:schemeClr val="dk1"/>
                </a:solidFill>
                <a:latin typeface="Public Sans"/>
                <a:ea typeface="Public Sans"/>
                <a:cs typeface="Public Sans"/>
                <a:sym typeface="Public Sans"/>
              </a:rPr>
              <a:t>apture </a:t>
            </a:r>
            <a:r>
              <a:rPr lang="en" sz="2400" b="1">
                <a:solidFill>
                  <a:schemeClr val="dk1"/>
                </a:solidFill>
                <a:latin typeface="Public Sans"/>
                <a:ea typeface="Public Sans"/>
                <a:cs typeface="Public Sans"/>
                <a:sym typeface="Public Sans"/>
              </a:rPr>
              <a:t>E</a:t>
            </a:r>
            <a:r>
              <a:rPr lang="en" sz="2400" b="1" i="0" strike="noStrike" cap="none">
                <a:solidFill>
                  <a:schemeClr val="dk1"/>
                </a:solidFill>
                <a:latin typeface="Public Sans"/>
                <a:ea typeface="Public Sans"/>
                <a:cs typeface="Public Sans"/>
                <a:sym typeface="Public Sans"/>
              </a:rPr>
              <a:t>vidence for </a:t>
            </a:r>
            <a:r>
              <a:rPr lang="en" sz="2400" b="1" i="1" strike="noStrike" cap="none">
                <a:solidFill>
                  <a:schemeClr val="dk1"/>
                </a:solidFill>
                <a:latin typeface="Public Sans"/>
                <a:ea typeface="Public Sans"/>
                <a:cs typeface="Public Sans"/>
                <a:sym typeface="Public Sans"/>
              </a:rPr>
              <a:t>Questioning, Academic Feedback, </a:t>
            </a:r>
            <a:r>
              <a:rPr lang="en" sz="2400" b="1" i="0" strike="noStrike" cap="none">
                <a:solidFill>
                  <a:schemeClr val="dk1"/>
                </a:solidFill>
                <a:latin typeface="Public Sans"/>
                <a:ea typeface="Public Sans"/>
                <a:cs typeface="Public Sans"/>
                <a:sym typeface="Public Sans"/>
              </a:rPr>
              <a:t>and</a:t>
            </a:r>
            <a:r>
              <a:rPr lang="en" sz="2400" b="1" i="1" strike="noStrike" cap="none">
                <a:solidFill>
                  <a:schemeClr val="dk1"/>
                </a:solidFill>
                <a:latin typeface="Public Sans"/>
                <a:ea typeface="Public Sans"/>
                <a:cs typeface="Public Sans"/>
                <a:sym typeface="Public Sans"/>
              </a:rPr>
              <a:t> Respectful C</a:t>
            </a:r>
            <a:r>
              <a:rPr lang="en" sz="2400" b="1" i="1">
                <a:solidFill>
                  <a:schemeClr val="dk1"/>
                </a:solidFill>
                <a:latin typeface="Public Sans"/>
                <a:ea typeface="Public Sans"/>
                <a:cs typeface="Public Sans"/>
                <a:sym typeface="Public Sans"/>
              </a:rPr>
              <a:t>onditions</a:t>
            </a:r>
            <a:endParaRPr sz="1000">
              <a:solidFill>
                <a:schemeClr val="dk1"/>
              </a:solidFill>
            </a:endParaRPr>
          </a:p>
        </p:txBody>
      </p:sp>
      <p:pic>
        <p:nvPicPr>
          <p:cNvPr id="577" name="Google Shape;577;g2eeb58b9af1_0_399" title="5. LER Teacher Training_Clip 5_QU AF RC.mp4">
            <a:hlinkClick r:id="rId3"/>
          </p:cNvPr>
          <p:cNvPicPr preferRelativeResize="0"/>
          <p:nvPr/>
        </p:nvPicPr>
        <p:blipFill>
          <a:blip r:embed="rId4">
            <a:alphaModFix/>
          </a:blip>
          <a:stretch>
            <a:fillRect/>
          </a:stretch>
        </p:blipFill>
        <p:spPr>
          <a:xfrm>
            <a:off x="5487000" y="1773100"/>
            <a:ext cx="3504600" cy="19713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edf3ecb708_0_2383"/>
          <p:cNvSpPr txBox="1">
            <a:spLocks noGrp="1"/>
          </p:cNvSpPr>
          <p:nvPr>
            <p:ph type="title"/>
          </p:nvPr>
        </p:nvSpPr>
        <p:spPr>
          <a:xfrm>
            <a:off x="311700" y="-1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Evidence for High School Welding Clip</a:t>
            </a:r>
            <a:endParaRPr/>
          </a:p>
        </p:txBody>
      </p:sp>
      <p:sp>
        <p:nvSpPr>
          <p:cNvPr id="583" name="Google Shape;583;g2edf3ecb708_0_238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27</a:t>
            </a:fld>
            <a:endParaRPr/>
          </a:p>
        </p:txBody>
      </p:sp>
      <p:graphicFrame>
        <p:nvGraphicFramePr>
          <p:cNvPr id="584" name="Google Shape;584;g2edf3ecb708_0_2383"/>
          <p:cNvGraphicFramePr/>
          <p:nvPr/>
        </p:nvGraphicFramePr>
        <p:xfrm>
          <a:off x="79975" y="556150"/>
          <a:ext cx="3000000" cy="3000000"/>
        </p:xfrm>
        <a:graphic>
          <a:graphicData uri="http://schemas.openxmlformats.org/drawingml/2006/table">
            <a:tbl>
              <a:tblPr>
                <a:noFill/>
                <a:tableStyleId>{1CDBECB9-CE08-41EC-9C08-048B5FD30E94}</a:tableStyleId>
              </a:tblPr>
              <a:tblGrid>
                <a:gridCol w="2674000">
                  <a:extLst>
                    <a:ext uri="{9D8B030D-6E8A-4147-A177-3AD203B41FA5}">
                      <a16:colId xmlns:a16="http://schemas.microsoft.com/office/drawing/2014/main" val="20000"/>
                    </a:ext>
                  </a:extLst>
                </a:gridCol>
                <a:gridCol w="2855975">
                  <a:extLst>
                    <a:ext uri="{9D8B030D-6E8A-4147-A177-3AD203B41FA5}">
                      <a16:colId xmlns:a16="http://schemas.microsoft.com/office/drawing/2014/main" val="20001"/>
                    </a:ext>
                  </a:extLst>
                </a:gridCol>
                <a:gridCol w="3487425">
                  <a:extLst>
                    <a:ext uri="{9D8B030D-6E8A-4147-A177-3AD203B41FA5}">
                      <a16:colId xmlns:a16="http://schemas.microsoft.com/office/drawing/2014/main" val="20002"/>
                    </a:ext>
                  </a:extLst>
                </a:gridCol>
              </a:tblGrid>
              <a:tr h="474425">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4E4E51"/>
                          </a:solidFill>
                          <a:latin typeface="Public Sans"/>
                          <a:ea typeface="Public Sans"/>
                          <a:cs typeface="Public Sans"/>
                          <a:sym typeface="Public Sans"/>
                        </a:rPr>
                        <a:t>Questioning</a:t>
                      </a:r>
                      <a:endParaRPr sz="15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4E4E51"/>
                          </a:solidFill>
                          <a:latin typeface="Public Sans"/>
                          <a:ea typeface="Public Sans"/>
                          <a:cs typeface="Public Sans"/>
                          <a:sym typeface="Public Sans"/>
                        </a:rPr>
                        <a:t>Academic Feedback</a:t>
                      </a:r>
                      <a:endParaRPr sz="15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rgbClr val="4E4E51"/>
                          </a:solidFill>
                          <a:latin typeface="Public Sans"/>
                          <a:ea typeface="Public Sans"/>
                          <a:cs typeface="Public Sans"/>
                          <a:sym typeface="Public Sans"/>
                        </a:rPr>
                        <a:t>Respectful Conditions</a:t>
                      </a:r>
                      <a:endParaRPr sz="15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619850">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 teacher’s questions are varied and high-quality, providing an appropriate mix of knowledge, application, analysis, and evaluation and engage students in critical thinking.</a:t>
                      </a: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“What happened right here?” S- “I ran out of stick again.” T- “You’re consistently running out of stick at the same spot. So, what does that tell you, you need to do?” S- “Go faster.” T- “Go faster. On all 3 of these…your ran out of stick, with about a half inch left.”</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(to John) “There’s Cody’s vertical ups he just did. Whose do you think is better?” John- “Mine.” T- “Yours are better. Why?”</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 teacher calls on another student (John) to engage another student’s perspective.</a:t>
                      </a: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(to John) “There’s Cody’s vertical ups he just did. Whose do you think is better?” John- “Mine.” T- “Yours are better. Why?” John- “Flatter.” T- “Not so much flatter. They are flatter. Your tie ins are good…His are V shaped more and your two stringers tie in good together.”</a:t>
                      </a:r>
                      <a:endParaRPr sz="9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Feedback is academically focused and high-quality and given during review of independent work assignments.</a:t>
                      </a: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 teacher prompts student thinking, assess each student’s progress based on student work expectations, and provide individual feedback. </a:t>
                      </a:r>
                      <a:r>
                        <a:rPr lang="en" sz="900" u="none" strike="noStrike" cap="none">
                          <a:solidFill>
                            <a:srgbClr val="4E4E51"/>
                          </a:solidFill>
                          <a:latin typeface="Public Sans"/>
                          <a:ea typeface="Public Sans"/>
                          <a:cs typeface="Public Sans"/>
                          <a:sym typeface="Public Sans"/>
                        </a:rPr>
                        <a:t>T- “What happened right here?” S- “I ran out of stick again.” T- “You’re consistently running out of stick at the same spot. So, what does that tell you, you need to do?” S- “Go faster.” T- “Go faster. On all 3 of these…your ran out of stick, with about a half inch left…Right there, you started moving too fast, too far.”</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(to John) “There’s Cody’s vertical ups he just did. Whose do you think is better?” John- “Mine.” T- “Yours are better. Why?” John- “Flatter.” T- “Not so much flatter…your tie ins are good…His are V shaped more and your two stringers tie in good together. If we were to be doing that at the welding competition a few months ago, you would have beat him at that pass. On a job site, he would have to come back and cover his up with a 3-bead cap, where yours would probably be good to go.”</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Teacher-student and student-student</a:t>
                      </a: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interactions demonstrate respect for one another</a:t>
                      </a:r>
                      <a:r>
                        <a:rPr lang="en" sz="900" u="none" strike="noStrike" cap="none">
                          <a:solidFill>
                            <a:srgbClr val="4E4E51"/>
                          </a:solidFill>
                          <a:latin typeface="Public Sans"/>
                          <a:ea typeface="Public Sans"/>
                          <a:cs typeface="Public Sans"/>
                          <a:sym typeface="Public Sans"/>
                        </a:rPr>
                        <a:t>, as the teacher evaluates student work, students evaluate their own work, and one student evaluates the work of his peer. </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“What happened right here?” S- “I ran out of stick again.” T- “You’re consistently running out of stick at the same spot. So, what does that tell you, you need to do?” S- “Go faster.” T- “Go faster. On all 3 of these…your ran out of stick, with about a half inch left…Right there, you started moving too fast, too far.”</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(to John) “There’s Cody’s vertical ups he just did. Whose do you think is better?” John- “Mine.” T- “Yours are better. Why?” John- “Flatter.” T- “Not so much flatter. Yours are flatter. Your tie ins are good…His are V shaped more and your two stringers tie in good together. If we were to be doing that at the welding competition a few months ago, you would have beat him at that pass. On a job site, he would have to come back and cover his up with a 3-bead cap, where yours would probably be good to go.”</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 teacher seeks out and is receptive to opinions of other students</a:t>
                      </a:r>
                      <a:r>
                        <a:rPr lang="en" sz="900" u="none" strike="noStrike" cap="none">
                          <a:solidFill>
                            <a:srgbClr val="4E4E51"/>
                          </a:solidFill>
                          <a:latin typeface="Public Sans"/>
                          <a:ea typeface="Public Sans"/>
                          <a:cs typeface="Public Sans"/>
                          <a:sym typeface="Public Sans"/>
                        </a:rPr>
                        <a:t> when he asks John to assess which weld was better.</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Positive relationships and interdependence characterize the classroom,</a:t>
                      </a:r>
                      <a:r>
                        <a:rPr lang="en" sz="900" u="none" strike="noStrike" cap="none">
                          <a:solidFill>
                            <a:srgbClr val="4E4E51"/>
                          </a:solidFill>
                          <a:latin typeface="Public Sans"/>
                          <a:ea typeface="Public Sans"/>
                          <a:cs typeface="Public Sans"/>
                          <a:sym typeface="Public Sans"/>
                        </a:rPr>
                        <a:t> as the teacher provides opportunities for students to assist one another. T- (to John) “You’ve got yours done. Like Cody just did, go get in a booth with somebody and assist. He just helped Trevor run a vertical up.”</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2eeb58b9af1_0_48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590" name="Google Shape;590;g2eeb58b9af1_0_481"/>
          <p:cNvSpPr txBox="1"/>
          <p:nvPr/>
        </p:nvSpPr>
        <p:spPr>
          <a:xfrm>
            <a:off x="262575" y="1934425"/>
            <a:ext cx="5115600" cy="29256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Clip time</a:t>
            </a:r>
            <a:r>
              <a:rPr lang="en" sz="1800" i="0" u="none" strike="noStrike" cap="none">
                <a:solidFill>
                  <a:schemeClr val="dk2"/>
                </a:solidFill>
                <a:latin typeface="Public Sans"/>
                <a:ea typeface="Public Sans"/>
                <a:cs typeface="Public Sans"/>
                <a:sym typeface="Public Sans"/>
              </a:rPr>
              <a:t>: 6:10</a:t>
            </a:r>
            <a:endParaRPr sz="180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Content</a:t>
            </a:r>
            <a:r>
              <a:rPr lang="en" sz="1800" i="0" u="none" strike="noStrike" cap="none">
                <a:solidFill>
                  <a:schemeClr val="dk2"/>
                </a:solidFill>
                <a:latin typeface="Public Sans"/>
                <a:ea typeface="Public Sans"/>
                <a:cs typeface="Public Sans"/>
                <a:sym typeface="Public Sans"/>
              </a:rPr>
              <a:t>: High School Math</a:t>
            </a:r>
            <a:endParaRPr sz="180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Modality</a:t>
            </a:r>
            <a:r>
              <a:rPr lang="en" sz="1800" i="0" u="none" strike="noStrike" cap="none">
                <a:solidFill>
                  <a:schemeClr val="dk2"/>
                </a:solidFill>
                <a:latin typeface="Public Sans"/>
                <a:ea typeface="Public Sans"/>
                <a:cs typeface="Public Sans"/>
                <a:sym typeface="Public Sans"/>
              </a:rPr>
              <a:t>: In Person</a:t>
            </a:r>
            <a:endParaRPr sz="180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1000"/>
              </a:spcAft>
              <a:buClr>
                <a:srgbClr val="000000"/>
              </a:buClr>
              <a:buSzPts val="2353"/>
              <a:buFont typeface="Arial"/>
              <a:buNone/>
            </a:pPr>
            <a:r>
              <a:rPr lang="en" sz="1800" b="1" i="0" u="none" strike="noStrike" cap="none">
                <a:solidFill>
                  <a:schemeClr val="dk2"/>
                </a:solidFill>
                <a:latin typeface="Public Sans"/>
                <a:ea typeface="Public Sans"/>
                <a:cs typeface="Public Sans"/>
                <a:sym typeface="Public Sans"/>
              </a:rPr>
              <a:t>Your Role</a:t>
            </a:r>
            <a:r>
              <a:rPr lang="en" sz="1800" i="0" u="none" strike="noStrike" cap="none">
                <a:solidFill>
                  <a:schemeClr val="dk2"/>
                </a:solidFill>
                <a:latin typeface="Public Sans"/>
                <a:ea typeface="Public Sans"/>
                <a:cs typeface="Public Sans"/>
                <a:sym typeface="Public Sans"/>
              </a:rPr>
              <a:t>:</a:t>
            </a:r>
            <a:r>
              <a:rPr lang="en" sz="1800" b="1" i="0" u="none" strike="noStrike" cap="none">
                <a:solidFill>
                  <a:schemeClr val="dk2"/>
                </a:solidFill>
                <a:latin typeface="Public Sans"/>
                <a:ea typeface="Public Sans"/>
                <a:cs typeface="Public Sans"/>
                <a:sym typeface="Public Sans"/>
              </a:rPr>
              <a:t> </a:t>
            </a:r>
            <a:r>
              <a:rPr lang="en" sz="1800" i="0" u="none" strike="noStrike" cap="none">
                <a:solidFill>
                  <a:schemeClr val="dk2"/>
                </a:solidFill>
                <a:latin typeface="Public Sans"/>
                <a:ea typeface="Public Sans"/>
                <a:cs typeface="Public Sans"/>
                <a:sym typeface="Public Sans"/>
              </a:rPr>
              <a:t> Gather </a:t>
            </a:r>
            <a:r>
              <a:rPr lang="en" sz="1800">
                <a:solidFill>
                  <a:schemeClr val="dk2"/>
                </a:solidFill>
                <a:latin typeface="Public Sans"/>
                <a:ea typeface="Public Sans"/>
                <a:cs typeface="Public Sans"/>
                <a:sym typeface="Public Sans"/>
              </a:rPr>
              <a:t>teacher </a:t>
            </a:r>
            <a:r>
              <a:rPr lang="en" sz="1800" i="0" u="none" strike="noStrike" cap="none">
                <a:solidFill>
                  <a:schemeClr val="dk2"/>
                </a:solidFill>
                <a:latin typeface="Public Sans"/>
                <a:ea typeface="Public Sans"/>
                <a:cs typeface="Public Sans"/>
                <a:sym typeface="Public Sans"/>
              </a:rPr>
              <a:t>and student evidence for </a:t>
            </a:r>
            <a:r>
              <a:rPr lang="en" sz="1800" b="1" i="0" u="none" strike="noStrike" cap="none">
                <a:solidFill>
                  <a:schemeClr val="dk2"/>
                </a:solidFill>
                <a:latin typeface="Public Sans"/>
                <a:ea typeface="Public Sans"/>
                <a:cs typeface="Public Sans"/>
                <a:sym typeface="Public Sans"/>
              </a:rPr>
              <a:t>Motivating Students</a:t>
            </a:r>
            <a:r>
              <a:rPr lang="en" sz="180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Grouping Students</a:t>
            </a:r>
            <a:r>
              <a:rPr lang="en" sz="1800" i="0" u="none" strike="noStrike" cap="none">
                <a:solidFill>
                  <a:schemeClr val="dk2"/>
                </a:solidFill>
                <a:latin typeface="Public Sans"/>
                <a:ea typeface="Public Sans"/>
                <a:cs typeface="Public Sans"/>
                <a:sym typeface="Public Sans"/>
              </a:rPr>
              <a:t>, </a:t>
            </a:r>
            <a:r>
              <a:rPr lang="en" sz="1800" b="1" i="0" u="none" strike="noStrike" cap="none">
                <a:solidFill>
                  <a:schemeClr val="dk2"/>
                </a:solidFill>
                <a:latin typeface="Public Sans"/>
                <a:ea typeface="Public Sans"/>
                <a:cs typeface="Public Sans"/>
                <a:sym typeface="Public Sans"/>
              </a:rPr>
              <a:t>Teacher Knowledge of Students</a:t>
            </a:r>
            <a:r>
              <a:rPr lang="en" sz="1800" i="0" u="none" strike="noStrike" cap="none">
                <a:solidFill>
                  <a:schemeClr val="dk2"/>
                </a:solidFill>
                <a:latin typeface="Public Sans"/>
                <a:ea typeface="Public Sans"/>
                <a:cs typeface="Public Sans"/>
                <a:sym typeface="Public Sans"/>
              </a:rPr>
              <a:t>, and </a:t>
            </a:r>
            <a:r>
              <a:rPr lang="en" sz="1800" b="1" i="0" u="none" strike="noStrike" cap="none">
                <a:solidFill>
                  <a:schemeClr val="dk2"/>
                </a:solidFill>
                <a:latin typeface="Public Sans"/>
                <a:ea typeface="Public Sans"/>
                <a:cs typeface="Public Sans"/>
                <a:sym typeface="Public Sans"/>
              </a:rPr>
              <a:t>Engaging Students and Managing Behavior</a:t>
            </a:r>
            <a:r>
              <a:rPr lang="en" sz="1800" i="0" u="none" strike="noStrike" cap="none">
                <a:solidFill>
                  <a:schemeClr val="dk2"/>
                </a:solidFill>
                <a:latin typeface="Public Sans"/>
                <a:ea typeface="Public Sans"/>
                <a:cs typeface="Public Sans"/>
                <a:sym typeface="Public Sans"/>
              </a:rPr>
              <a:t>.</a:t>
            </a:r>
            <a:endParaRPr sz="1800" i="0" u="none" strike="noStrike" cap="none">
              <a:solidFill>
                <a:schemeClr val="dk2"/>
              </a:solidFill>
              <a:latin typeface="Public Sans"/>
              <a:ea typeface="Public Sans"/>
              <a:cs typeface="Public Sans"/>
              <a:sym typeface="Public Sans"/>
            </a:endParaRPr>
          </a:p>
        </p:txBody>
      </p:sp>
      <p:sp>
        <p:nvSpPr>
          <p:cNvPr id="591" name="Google Shape;591;g2eeb58b9af1_0_481"/>
          <p:cNvSpPr txBox="1"/>
          <p:nvPr/>
        </p:nvSpPr>
        <p:spPr>
          <a:xfrm>
            <a:off x="535577" y="653143"/>
            <a:ext cx="8287500" cy="10443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2800"/>
              <a:buFont typeface="Calibri"/>
              <a:buNone/>
            </a:pPr>
            <a:r>
              <a:rPr lang="en" sz="2500" b="1" i="0" strike="noStrike" cap="none">
                <a:solidFill>
                  <a:schemeClr val="dk1"/>
                </a:solidFill>
                <a:latin typeface="Public Sans"/>
                <a:ea typeface="Public Sans"/>
                <a:cs typeface="Public Sans"/>
                <a:sym typeface="Public Sans"/>
              </a:rPr>
              <a:t>Observe a </a:t>
            </a:r>
            <a:r>
              <a:rPr lang="en" sz="2500" b="1">
                <a:solidFill>
                  <a:schemeClr val="dk1"/>
                </a:solidFill>
                <a:latin typeface="Public Sans"/>
                <a:ea typeface="Public Sans"/>
                <a:cs typeface="Public Sans"/>
                <a:sym typeface="Public Sans"/>
              </a:rPr>
              <a:t>V</a:t>
            </a:r>
            <a:r>
              <a:rPr lang="en" sz="2500" b="1" i="0" strike="noStrike" cap="none">
                <a:solidFill>
                  <a:schemeClr val="dk1"/>
                </a:solidFill>
                <a:latin typeface="Public Sans"/>
                <a:ea typeface="Public Sans"/>
                <a:cs typeface="Public Sans"/>
                <a:sym typeface="Public Sans"/>
              </a:rPr>
              <a:t>ideo </a:t>
            </a:r>
            <a:r>
              <a:rPr lang="en" sz="2500" b="1">
                <a:solidFill>
                  <a:schemeClr val="dk1"/>
                </a:solidFill>
                <a:latin typeface="Public Sans"/>
                <a:ea typeface="Public Sans"/>
                <a:cs typeface="Public Sans"/>
                <a:sym typeface="Public Sans"/>
              </a:rPr>
              <a:t>L</a:t>
            </a:r>
            <a:r>
              <a:rPr lang="en" sz="2500" b="1" i="0" strike="noStrike" cap="none">
                <a:solidFill>
                  <a:schemeClr val="dk1"/>
                </a:solidFill>
                <a:latin typeface="Public Sans"/>
                <a:ea typeface="Public Sans"/>
                <a:cs typeface="Public Sans"/>
                <a:sym typeface="Public Sans"/>
              </a:rPr>
              <a:t>esson </a:t>
            </a:r>
            <a:r>
              <a:rPr lang="en" sz="2500" b="1">
                <a:solidFill>
                  <a:schemeClr val="dk1"/>
                </a:solidFill>
                <a:latin typeface="Public Sans"/>
                <a:ea typeface="Public Sans"/>
                <a:cs typeface="Public Sans"/>
                <a:sym typeface="Public Sans"/>
              </a:rPr>
              <a:t>C</a:t>
            </a:r>
            <a:r>
              <a:rPr lang="en" sz="2500" b="1" i="0" strike="noStrike" cap="none">
                <a:solidFill>
                  <a:schemeClr val="dk1"/>
                </a:solidFill>
                <a:latin typeface="Public Sans"/>
                <a:ea typeface="Public Sans"/>
                <a:cs typeface="Public Sans"/>
                <a:sym typeface="Public Sans"/>
              </a:rPr>
              <a:t>lip and </a:t>
            </a:r>
            <a:r>
              <a:rPr lang="en" sz="2500" b="1">
                <a:solidFill>
                  <a:schemeClr val="dk1"/>
                </a:solidFill>
                <a:latin typeface="Public Sans"/>
                <a:ea typeface="Public Sans"/>
                <a:cs typeface="Public Sans"/>
                <a:sym typeface="Public Sans"/>
              </a:rPr>
              <a:t>C</a:t>
            </a:r>
            <a:r>
              <a:rPr lang="en" sz="2500" b="1" i="0" strike="noStrike" cap="none">
                <a:solidFill>
                  <a:schemeClr val="dk1"/>
                </a:solidFill>
                <a:latin typeface="Public Sans"/>
                <a:ea typeface="Public Sans"/>
                <a:cs typeface="Public Sans"/>
                <a:sym typeface="Public Sans"/>
              </a:rPr>
              <a:t>apture </a:t>
            </a:r>
            <a:r>
              <a:rPr lang="en" sz="2500" b="1">
                <a:solidFill>
                  <a:schemeClr val="dk1"/>
                </a:solidFill>
                <a:latin typeface="Public Sans"/>
                <a:ea typeface="Public Sans"/>
                <a:cs typeface="Public Sans"/>
                <a:sym typeface="Public Sans"/>
              </a:rPr>
              <a:t>E</a:t>
            </a:r>
            <a:r>
              <a:rPr lang="en" sz="2500" b="1" i="0" strike="noStrike" cap="none">
                <a:solidFill>
                  <a:schemeClr val="dk1"/>
                </a:solidFill>
                <a:latin typeface="Public Sans"/>
                <a:ea typeface="Public Sans"/>
                <a:cs typeface="Public Sans"/>
                <a:sym typeface="Public Sans"/>
              </a:rPr>
              <a:t>vidence for </a:t>
            </a:r>
            <a:r>
              <a:rPr lang="en" sz="2500" b="1" i="1" strike="noStrike" cap="none">
                <a:solidFill>
                  <a:schemeClr val="dk1"/>
                </a:solidFill>
                <a:latin typeface="Public Sans"/>
                <a:ea typeface="Public Sans"/>
                <a:cs typeface="Public Sans"/>
                <a:sym typeface="Public Sans"/>
              </a:rPr>
              <a:t>Motivating Students, Grouping Students, Teacher Knowledge of Students, </a:t>
            </a:r>
            <a:r>
              <a:rPr lang="en" sz="2500" b="1" i="0" strike="noStrike" cap="none">
                <a:solidFill>
                  <a:schemeClr val="dk1"/>
                </a:solidFill>
                <a:latin typeface="Public Sans"/>
                <a:ea typeface="Public Sans"/>
                <a:cs typeface="Public Sans"/>
                <a:sym typeface="Public Sans"/>
              </a:rPr>
              <a:t>and</a:t>
            </a:r>
            <a:r>
              <a:rPr lang="en" sz="2500" b="1" i="1" strike="noStrike" cap="none">
                <a:solidFill>
                  <a:schemeClr val="dk1"/>
                </a:solidFill>
                <a:latin typeface="Public Sans"/>
                <a:ea typeface="Public Sans"/>
                <a:cs typeface="Public Sans"/>
                <a:sym typeface="Public Sans"/>
              </a:rPr>
              <a:t> Engaging Students and Managing Behavior</a:t>
            </a:r>
            <a:endParaRPr sz="1300">
              <a:solidFill>
                <a:schemeClr val="dk1"/>
              </a:solidFill>
            </a:endParaRPr>
          </a:p>
        </p:txBody>
      </p:sp>
      <p:pic>
        <p:nvPicPr>
          <p:cNvPr id="592" name="Google Shape;592;g2eeb58b9af1_0_481" title="6. LER Teacher Training_Clip 6_MOT GS TKS MSMB.cc.mp4">
            <a:hlinkClick r:id="rId3"/>
          </p:cNvPr>
          <p:cNvPicPr preferRelativeResize="0"/>
          <p:nvPr/>
        </p:nvPicPr>
        <p:blipFill>
          <a:blip r:embed="rId4">
            <a:alphaModFix/>
          </a:blip>
          <a:stretch>
            <a:fillRect/>
          </a:stretch>
        </p:blipFill>
        <p:spPr>
          <a:xfrm>
            <a:off x="5201950" y="1794125"/>
            <a:ext cx="3849725" cy="2165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edf3ecb708_0_2423"/>
          <p:cNvSpPr txBox="1">
            <a:spLocks noGrp="1"/>
          </p:cNvSpPr>
          <p:nvPr>
            <p:ph type="title"/>
          </p:nvPr>
        </p:nvSpPr>
        <p:spPr>
          <a:xfrm>
            <a:off x="311700" y="-883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Evidence for High School Math Clip</a:t>
            </a:r>
            <a:endParaRPr/>
          </a:p>
        </p:txBody>
      </p:sp>
      <p:sp>
        <p:nvSpPr>
          <p:cNvPr id="598" name="Google Shape;598;g2edf3ecb708_0_242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29</a:t>
            </a:fld>
            <a:endParaRPr/>
          </a:p>
        </p:txBody>
      </p:sp>
      <p:graphicFrame>
        <p:nvGraphicFramePr>
          <p:cNvPr id="599" name="Google Shape;599;g2edf3ecb708_0_2423"/>
          <p:cNvGraphicFramePr/>
          <p:nvPr/>
        </p:nvGraphicFramePr>
        <p:xfrm>
          <a:off x="76700" y="491350"/>
          <a:ext cx="3000000" cy="3000000"/>
        </p:xfrm>
        <a:graphic>
          <a:graphicData uri="http://schemas.openxmlformats.org/drawingml/2006/table">
            <a:tbl>
              <a:tblPr>
                <a:noFill/>
                <a:tableStyleId>{1CDBECB9-CE08-41EC-9C08-048B5FD30E94}</a:tableStyleId>
              </a:tblPr>
              <a:tblGrid>
                <a:gridCol w="2266825">
                  <a:extLst>
                    <a:ext uri="{9D8B030D-6E8A-4147-A177-3AD203B41FA5}">
                      <a16:colId xmlns:a16="http://schemas.microsoft.com/office/drawing/2014/main" val="20000"/>
                    </a:ext>
                  </a:extLst>
                </a:gridCol>
                <a:gridCol w="2266825">
                  <a:extLst>
                    <a:ext uri="{9D8B030D-6E8A-4147-A177-3AD203B41FA5}">
                      <a16:colId xmlns:a16="http://schemas.microsoft.com/office/drawing/2014/main" val="20001"/>
                    </a:ext>
                  </a:extLst>
                </a:gridCol>
                <a:gridCol w="2266825">
                  <a:extLst>
                    <a:ext uri="{9D8B030D-6E8A-4147-A177-3AD203B41FA5}">
                      <a16:colId xmlns:a16="http://schemas.microsoft.com/office/drawing/2014/main" val="20002"/>
                    </a:ext>
                  </a:extLst>
                </a:gridCol>
                <a:gridCol w="2266825">
                  <a:extLst>
                    <a:ext uri="{9D8B030D-6E8A-4147-A177-3AD203B41FA5}">
                      <a16:colId xmlns:a16="http://schemas.microsoft.com/office/drawing/2014/main" val="20003"/>
                    </a:ext>
                  </a:extLst>
                </a:gridCol>
              </a:tblGrid>
              <a:tr h="497500">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Motivating Students</a:t>
                      </a:r>
                      <a:endParaRPr sz="12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Grouping Students</a:t>
                      </a:r>
                      <a:endParaRPr sz="12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Teacher Knowledge of Students</a:t>
                      </a:r>
                      <a:endParaRPr sz="12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rgbClr val="4E4E51"/>
                          </a:solidFill>
                          <a:latin typeface="Public Sans"/>
                          <a:ea typeface="Public Sans"/>
                          <a:cs typeface="Public Sans"/>
                          <a:sym typeface="Public Sans"/>
                        </a:rPr>
                        <a:t>Engaging Students and Managing Behavior</a:t>
                      </a:r>
                      <a:endParaRPr sz="12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1457500">
                <a:tc rowSpan="3">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There is evidence that the teacher organizes the content so that it is personally meaningful and relevant when she says, </a:t>
                      </a:r>
                      <a:r>
                        <a:rPr lang="en" sz="900" u="none" strike="noStrike" cap="none">
                          <a:solidFill>
                            <a:srgbClr val="4E4E51"/>
                          </a:solidFill>
                          <a:latin typeface="Public Sans"/>
                          <a:ea typeface="Public Sans"/>
                          <a:cs typeface="Public Sans"/>
                          <a:sym typeface="Public Sans"/>
                        </a:rPr>
                        <a:t>“Today our goal was to apply what we learned previously about adding, subtracting, multiplying, and dividing to polynomials in order to solve those real world problems.”</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 teacher develops learning experiences where inquiry, curiosity, and exploration are valued by</a:t>
                      </a:r>
                      <a:r>
                        <a:rPr lang="en" sz="900" u="none" strike="noStrike" cap="none">
                          <a:solidFill>
                            <a:srgbClr val="4E4E51"/>
                          </a:solidFill>
                          <a:latin typeface="Public Sans"/>
                          <a:ea typeface="Public Sans"/>
                          <a:cs typeface="Public Sans"/>
                          <a:sym typeface="Public Sans"/>
                        </a:rPr>
                        <a:t> having students engage in partner conversation for Part A questions. Table groups record their answers for Part A questions on chart paper. Students then engage in a gallery walk to provide feedback to their classmates.</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The teacher (and students) reinforce and reward effort…</a:t>
                      </a: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T: “We’re going to have to reboot a little bit because y’all struggled with this first problem just a little bit, which is good, struggle is good…”</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120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S to S: “I noticed that you guys showed all of your work. Good job!”</a:t>
                      </a:r>
                      <a:endParaRPr sz="900" b="1"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Teacher sets expectations that are understood by students when she says, </a:t>
                      </a:r>
                      <a:r>
                        <a:rPr lang="en" sz="900" u="none" strike="noStrike" cap="none">
                          <a:solidFill>
                            <a:srgbClr val="4E4E51"/>
                          </a:solidFill>
                          <a:latin typeface="Public Sans"/>
                          <a:ea typeface="Public Sans"/>
                          <a:cs typeface="Public Sans"/>
                          <a:sym typeface="Public Sans"/>
                        </a:rPr>
                        <a:t>“In a minute you’re going to rotate to the other groups’ work…and we’re going to evaluate their work against our work. We’re going to think about what we see in their work that we might not see in ours. We want to pay attention to strategies they used, and we want to provide them with some feedback.”</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4E4E51"/>
                          </a:solidFill>
                          <a:latin typeface="Public Sans"/>
                          <a:ea typeface="Public Sans"/>
                          <a:cs typeface="Public Sans"/>
                          <a:sym typeface="Public Sans"/>
                        </a:rPr>
                        <a:t>When working in partnerships, a student asked another student, “Why don’t you just multiply this and this? It’s still length times width,” </a:t>
                      </a:r>
                      <a:r>
                        <a:rPr lang="en" sz="900" b="1" u="none" strike="noStrike" cap="none">
                          <a:solidFill>
                            <a:srgbClr val="4E4E51"/>
                          </a:solidFill>
                          <a:latin typeface="Public Sans"/>
                          <a:ea typeface="Public Sans"/>
                          <a:cs typeface="Public Sans"/>
                          <a:sym typeface="Public Sans"/>
                        </a:rPr>
                        <a:t>showing that students take responsibility for their roles, tasks, and group work expectations so they can have meaningful and productive collaboration.</a:t>
                      </a: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b="1"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Students participating in groups are held accountable for group work when the teacher says,</a:t>
                      </a:r>
                      <a:r>
                        <a:rPr lang="en" sz="900" u="none" strike="noStrike" cap="none">
                          <a:solidFill>
                            <a:srgbClr val="4E4E51"/>
                          </a:solidFill>
                          <a:latin typeface="Public Sans"/>
                          <a:ea typeface="Public Sans"/>
                          <a:cs typeface="Public Sans"/>
                          <a:sym typeface="Public Sans"/>
                        </a:rPr>
                        <a:t> “Each person is going to provide at least 2 pieces of feedback.” Students rotated during the gallery walk and used feedback stems to provide feedback to other groups on sticky notes.</a:t>
                      </a:r>
                      <a:endParaRPr sz="9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Teacher practices display understanding of students’ anticipated learning abilities and needs. </a:t>
                      </a:r>
                      <a:r>
                        <a:rPr lang="en" sz="900" u="none" strike="noStrike" cap="none">
                          <a:solidFill>
                            <a:srgbClr val="4E4E51"/>
                          </a:solidFill>
                          <a:latin typeface="Public Sans"/>
                          <a:ea typeface="Public Sans"/>
                          <a:cs typeface="Public Sans"/>
                          <a:sym typeface="Public Sans"/>
                        </a:rPr>
                        <a:t>As students are working together, the teacher is walking around assisting students. She says, “Go ahead and pause where you are. We’re going to have to reboot a little bit because y’all struggled with this first problem just a little bit, which is good, struggle is good…We’re applying different strategies, but you can’t forget the things, the methods that we’ve learned. After you multiply, then you have to combine like sums. You’re adding. You have to remember all the things that we did because you’re putting them all together.”</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Teacher provides differentiated instructional supports as evidenced when she says, </a:t>
                      </a:r>
                      <a:r>
                        <a:rPr lang="en" sz="900" u="none" strike="noStrike" cap="none">
                          <a:solidFill>
                            <a:srgbClr val="4E4E51"/>
                          </a:solidFill>
                          <a:latin typeface="Public Sans"/>
                          <a:ea typeface="Public Sans"/>
                          <a:cs typeface="Public Sans"/>
                          <a:sym typeface="Public Sans"/>
                        </a:rPr>
                        <a:t>“And then we want to provide them with some feedback. So, you can use the [feedback] stems, but in no way are you obligated to include every stem. Each person is going to provide at least 2 pieces of feedback.”</a:t>
                      </a:r>
                      <a:endParaRPr sz="15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Students are mostly engaged in behaviors that optimize learning and increase time on task as evidenced </a:t>
                      </a:r>
                      <a:r>
                        <a:rPr lang="en" sz="900" u="none" strike="noStrike" cap="none">
                          <a:solidFill>
                            <a:srgbClr val="4E4E51"/>
                          </a:solidFill>
                          <a:latin typeface="Public Sans"/>
                          <a:ea typeface="Public Sans"/>
                          <a:cs typeface="Public Sans"/>
                          <a:sym typeface="Public Sans"/>
                        </a:rPr>
                        <a:t>when students engage in partner discussions and contribute feedback during the gallery walk. Sample feedback provided by students:</a:t>
                      </a:r>
                      <a:endParaRPr sz="900" u="none" strike="noStrike" cap="none">
                        <a:solidFill>
                          <a:srgbClr val="4E4E51"/>
                        </a:solidFill>
                        <a:latin typeface="Public Sans"/>
                        <a:ea typeface="Public Sans"/>
                        <a:cs typeface="Public Sans"/>
                        <a:sym typeface="Public Sans"/>
                      </a:endParaRPr>
                    </a:p>
                    <a:p>
                      <a:pPr marL="457200" marR="0" lvl="0" indent="-285750" algn="l" rtl="0">
                        <a:lnSpc>
                          <a:spcPct val="100000"/>
                        </a:lnSpc>
                        <a:spcBef>
                          <a:spcPts val="0"/>
                        </a:spcBef>
                        <a:spcAft>
                          <a:spcPts val="0"/>
                        </a:spcAft>
                        <a:buClr>
                          <a:srgbClr val="4E4E51"/>
                        </a:buClr>
                        <a:buSzPts val="900"/>
                        <a:buFont typeface="Public Sans"/>
                        <a:buChar char="●"/>
                      </a:pPr>
                      <a:r>
                        <a:rPr lang="en" sz="900" u="none" strike="noStrike" cap="none">
                          <a:solidFill>
                            <a:srgbClr val="4E4E51"/>
                          </a:solidFill>
                          <a:latin typeface="Public Sans"/>
                          <a:ea typeface="Public Sans"/>
                          <a:cs typeface="Public Sans"/>
                          <a:sym typeface="Public Sans"/>
                        </a:rPr>
                        <a:t>“I noticed the steps weren’t clearly shown.”</a:t>
                      </a:r>
                      <a:endParaRPr sz="900" u="none" strike="noStrike" cap="none">
                        <a:solidFill>
                          <a:srgbClr val="4E4E51"/>
                        </a:solidFill>
                        <a:latin typeface="Public Sans"/>
                        <a:ea typeface="Public Sans"/>
                        <a:cs typeface="Public Sans"/>
                        <a:sym typeface="Public Sans"/>
                      </a:endParaRPr>
                    </a:p>
                    <a:p>
                      <a:pPr marL="457200" marR="0" lvl="0" indent="-285750" algn="l" rtl="0">
                        <a:lnSpc>
                          <a:spcPct val="100000"/>
                        </a:lnSpc>
                        <a:spcBef>
                          <a:spcPts val="0"/>
                        </a:spcBef>
                        <a:spcAft>
                          <a:spcPts val="0"/>
                        </a:spcAft>
                        <a:buClr>
                          <a:srgbClr val="4E4E51"/>
                        </a:buClr>
                        <a:buSzPts val="900"/>
                        <a:buFont typeface="Public Sans"/>
                        <a:buChar char="●"/>
                      </a:pPr>
                      <a:r>
                        <a:rPr lang="en" sz="900" u="none" strike="noStrike" cap="none">
                          <a:solidFill>
                            <a:srgbClr val="4E4E51"/>
                          </a:solidFill>
                          <a:latin typeface="Public Sans"/>
                          <a:ea typeface="Public Sans"/>
                          <a:cs typeface="Public Sans"/>
                          <a:sym typeface="Public Sans"/>
                        </a:rPr>
                        <a:t>“You could have also used the distributive property to find the area in Part B.”</a:t>
                      </a:r>
                      <a:endParaRPr sz="900" u="none" strike="noStrike" cap="none">
                        <a:solidFill>
                          <a:srgbClr val="4E4E51"/>
                        </a:solidFill>
                        <a:latin typeface="Public Sans"/>
                        <a:ea typeface="Public Sans"/>
                        <a:cs typeface="Public Sans"/>
                        <a:sym typeface="Public Sans"/>
                      </a:endParaRPr>
                    </a:p>
                    <a:p>
                      <a:pPr marL="457200" marR="0" lvl="0" indent="-285750" algn="l" rtl="0">
                        <a:lnSpc>
                          <a:spcPct val="100000"/>
                        </a:lnSpc>
                        <a:spcBef>
                          <a:spcPts val="0"/>
                        </a:spcBef>
                        <a:spcAft>
                          <a:spcPts val="0"/>
                        </a:spcAft>
                        <a:buClr>
                          <a:srgbClr val="4E4E51"/>
                        </a:buClr>
                        <a:buSzPts val="900"/>
                        <a:buFont typeface="Public Sans"/>
                        <a:buChar char="●"/>
                      </a:pPr>
                      <a:r>
                        <a:rPr lang="en" sz="900" u="none" strike="noStrike" cap="none">
                          <a:solidFill>
                            <a:srgbClr val="4E4E51"/>
                          </a:solidFill>
                          <a:latin typeface="Public Sans"/>
                          <a:ea typeface="Public Sans"/>
                          <a:cs typeface="Public Sans"/>
                          <a:sym typeface="Public Sans"/>
                        </a:rPr>
                        <a:t>“What is another method you could have used to find the perimeter?”</a:t>
                      </a: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4E4E5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4E4E51"/>
                          </a:solidFill>
                          <a:latin typeface="Public Sans"/>
                          <a:ea typeface="Public Sans"/>
                          <a:cs typeface="Public Sans"/>
                          <a:sym typeface="Public Sans"/>
                        </a:rPr>
                        <a:t>Teacher establishes rules for learning and behavior when she says, </a:t>
                      </a:r>
                      <a:r>
                        <a:rPr lang="en" sz="900" u="none" strike="noStrike" cap="none">
                          <a:solidFill>
                            <a:srgbClr val="4E4E51"/>
                          </a:solidFill>
                          <a:latin typeface="Public Sans"/>
                          <a:ea typeface="Public Sans"/>
                          <a:cs typeface="Public Sans"/>
                          <a:sym typeface="Public Sans"/>
                        </a:rPr>
                        <a:t>“In a minute you’re going to rotate to the other groups’ work… and we’re going to evaluate their work against our work. We’re going to think about what we see in their work that we might not see in ours. We want to pay attention to strategies they used, and we want to provide them with some feedback…include vocabulary we’ve been talking about…”</a:t>
                      </a:r>
                      <a:endParaRPr sz="1500" u="none" strike="noStrike" cap="none">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3573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329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edf3ecb708_0_1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Objectives</a:t>
            </a:r>
            <a:endParaRPr>
              <a:solidFill>
                <a:schemeClr val="dk1"/>
              </a:solidFill>
            </a:endParaRPr>
          </a:p>
        </p:txBody>
      </p:sp>
      <p:sp>
        <p:nvSpPr>
          <p:cNvPr id="380" name="Google Shape;380;g2edf3ecb708_0_15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b="1">
                <a:solidFill>
                  <a:schemeClr val="dk2"/>
                </a:solidFill>
              </a:rPr>
              <a:t>Construct knowledge</a:t>
            </a:r>
            <a:r>
              <a:rPr lang="en">
                <a:solidFill>
                  <a:schemeClr val="dk2"/>
                </a:solidFill>
              </a:rPr>
              <a:t> of the </a:t>
            </a:r>
            <a:r>
              <a:rPr lang="en" b="1">
                <a:solidFill>
                  <a:schemeClr val="dk2"/>
                </a:solidFill>
              </a:rPr>
              <a:t>Louisiana Educator Rubric</a:t>
            </a:r>
            <a:r>
              <a:rPr lang="en">
                <a:solidFill>
                  <a:schemeClr val="dk2"/>
                </a:solidFill>
              </a:rPr>
              <a:t> to develop a foundational understanding and working knowledge of the indicators and descriptors.</a:t>
            </a:r>
            <a:endParaRPr>
              <a:solidFill>
                <a:schemeClr val="dk2"/>
              </a:solidFill>
            </a:endParaRPr>
          </a:p>
          <a:p>
            <a:pPr marL="457200" lvl="0" indent="-342900" algn="l" rtl="0">
              <a:lnSpc>
                <a:spcPct val="100000"/>
              </a:lnSpc>
              <a:spcBef>
                <a:spcPts val="1000"/>
              </a:spcBef>
              <a:spcAft>
                <a:spcPts val="0"/>
              </a:spcAft>
              <a:buClr>
                <a:schemeClr val="dk2"/>
              </a:buClr>
              <a:buSzPts val="1800"/>
              <a:buFont typeface="Calibri"/>
              <a:buChar char="●"/>
            </a:pPr>
            <a:r>
              <a:rPr lang="en" b="1">
                <a:solidFill>
                  <a:schemeClr val="dk2"/>
                </a:solidFill>
              </a:rPr>
              <a:t>Examine </a:t>
            </a:r>
            <a:r>
              <a:rPr lang="en">
                <a:solidFill>
                  <a:schemeClr val="dk2"/>
                </a:solidFill>
              </a:rPr>
              <a:t>the Pre-Conference, Post-Conference, and Coaching and Support Cycle </a:t>
            </a:r>
            <a:r>
              <a:rPr lang="en" b="1">
                <a:solidFill>
                  <a:schemeClr val="dk2"/>
                </a:solidFill>
              </a:rPr>
              <a:t>evaluation components</a:t>
            </a:r>
            <a:r>
              <a:rPr lang="en">
                <a:solidFill>
                  <a:schemeClr val="dk2"/>
                </a:solidFill>
              </a:rPr>
              <a:t>.</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b="1">
                <a:solidFill>
                  <a:schemeClr val="dk2"/>
                </a:solidFill>
              </a:rPr>
              <a:t>Apply connections</a:t>
            </a:r>
            <a:r>
              <a:rPr lang="en">
                <a:solidFill>
                  <a:schemeClr val="dk2"/>
                </a:solidFill>
              </a:rPr>
              <a:t> between evidence and the Louisiana Educator Rubric to </a:t>
            </a:r>
            <a:r>
              <a:rPr lang="en" b="1">
                <a:solidFill>
                  <a:schemeClr val="dk2"/>
                </a:solidFill>
              </a:rPr>
              <a:t>define instructional effectiveness</a:t>
            </a:r>
            <a:r>
              <a:rPr lang="en">
                <a:solidFill>
                  <a:schemeClr val="dk2"/>
                </a:solidFill>
              </a:rPr>
              <a:t>.</a:t>
            </a:r>
            <a:endParaRPr>
              <a:solidFill>
                <a:schemeClr val="dk2"/>
              </a:solidFill>
            </a:endParaRPr>
          </a:p>
          <a:p>
            <a:pPr marL="114300" lvl="0" indent="0" algn="l" rtl="0">
              <a:lnSpc>
                <a:spcPct val="90000"/>
              </a:lnSpc>
              <a:spcBef>
                <a:spcPts val="1000"/>
              </a:spcBef>
              <a:spcAft>
                <a:spcPts val="0"/>
              </a:spcAft>
              <a:buSzPts val="1800"/>
              <a:buNone/>
            </a:pPr>
            <a:endParaRPr b="1"/>
          </a:p>
        </p:txBody>
      </p:sp>
      <p:sp>
        <p:nvSpPr>
          <p:cNvPr id="381" name="Google Shape;381;g2edf3ecb708_0_15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edf3ecb708_0_334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30</a:t>
            </a:fld>
            <a:endParaRPr/>
          </a:p>
        </p:txBody>
      </p:sp>
      <p:sp>
        <p:nvSpPr>
          <p:cNvPr id="605" name="Google Shape;605;g2edf3ecb708_0_3348"/>
          <p:cNvSpPr txBox="1"/>
          <p:nvPr/>
        </p:nvSpPr>
        <p:spPr>
          <a:xfrm>
            <a:off x="539108" y="1138443"/>
            <a:ext cx="8214600" cy="32616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434343"/>
                </a:solidFill>
                <a:latin typeface="Public Sans"/>
                <a:ea typeface="Public Sans"/>
                <a:cs typeface="Public Sans"/>
                <a:sym typeface="Public Sans"/>
              </a:rPr>
              <a:t>Reflecting on what you learned today about the indicators from the Instruction and Environment domains, identify a rubric indicator that is a strength and a rubric indicator that is a challenge for you. On your working copy of the rubric:</a:t>
            </a:r>
            <a:endParaRPr sz="1800" b="0" i="0" u="none" strike="noStrike" cap="none">
              <a:solidFill>
                <a:srgbClr val="434343"/>
              </a:solidFill>
              <a:latin typeface="Public Sans"/>
              <a:ea typeface="Public Sans"/>
              <a:cs typeface="Public Sans"/>
              <a:sym typeface="Public Sans"/>
            </a:endParaRPr>
          </a:p>
          <a:p>
            <a:pPr marL="285750" marR="0" lvl="0" indent="-209550" algn="l" rtl="0">
              <a:lnSpc>
                <a:spcPct val="100000"/>
              </a:lnSpc>
              <a:spcBef>
                <a:spcPts val="1000"/>
              </a:spcBef>
              <a:spcAft>
                <a:spcPts val="0"/>
              </a:spcAft>
              <a:buClr>
                <a:srgbClr val="434343"/>
              </a:buClr>
              <a:buSzPts val="1600"/>
              <a:buFont typeface="Calibri"/>
              <a:buChar char="●"/>
            </a:pPr>
            <a:r>
              <a:rPr lang="en" sz="1800" b="0" i="0" u="none" strike="noStrike" cap="none">
                <a:solidFill>
                  <a:srgbClr val="434343"/>
                </a:solidFill>
                <a:latin typeface="Public Sans"/>
                <a:ea typeface="Public Sans"/>
                <a:cs typeface="Public Sans"/>
                <a:sym typeface="Public Sans"/>
              </a:rPr>
              <a:t>Draw a </a:t>
            </a:r>
            <a:r>
              <a:rPr lang="en" sz="1800" b="1" i="1" u="none" strike="noStrike" cap="none">
                <a:solidFill>
                  <a:srgbClr val="434343"/>
                </a:solidFill>
                <a:latin typeface="Public Sans"/>
                <a:ea typeface="Public Sans"/>
                <a:cs typeface="Public Sans"/>
                <a:sym typeface="Public Sans"/>
              </a:rPr>
              <a:t>star</a:t>
            </a:r>
            <a:r>
              <a:rPr lang="en" sz="1800" b="0" i="0" u="none" strike="noStrike" cap="none">
                <a:solidFill>
                  <a:srgbClr val="434343"/>
                </a:solidFill>
                <a:latin typeface="Public Sans"/>
                <a:ea typeface="Public Sans"/>
                <a:cs typeface="Public Sans"/>
                <a:sym typeface="Public Sans"/>
              </a:rPr>
              <a:t> next to the indicator which represents your strength.</a:t>
            </a:r>
            <a:endParaRPr sz="1800" b="0" i="0" u="none" strike="noStrike" cap="none">
              <a:solidFill>
                <a:srgbClr val="434343"/>
              </a:solidFill>
              <a:latin typeface="Public Sans"/>
              <a:ea typeface="Public Sans"/>
              <a:cs typeface="Public Sans"/>
              <a:sym typeface="Public Sans"/>
            </a:endParaRPr>
          </a:p>
          <a:p>
            <a:pPr marL="285750" marR="0" lvl="0" indent="-209550" algn="l" rtl="0">
              <a:lnSpc>
                <a:spcPct val="100000"/>
              </a:lnSpc>
              <a:spcBef>
                <a:spcPts val="1000"/>
              </a:spcBef>
              <a:spcAft>
                <a:spcPts val="0"/>
              </a:spcAft>
              <a:buClr>
                <a:srgbClr val="434343"/>
              </a:buClr>
              <a:buSzPts val="1600"/>
              <a:buFont typeface="Calibri"/>
              <a:buChar char="●"/>
            </a:pPr>
            <a:r>
              <a:rPr lang="en" sz="1800" b="0" i="0" u="none" strike="noStrike" cap="none">
                <a:solidFill>
                  <a:srgbClr val="434343"/>
                </a:solidFill>
                <a:latin typeface="Public Sans"/>
                <a:ea typeface="Public Sans"/>
                <a:cs typeface="Public Sans"/>
                <a:sym typeface="Public Sans"/>
              </a:rPr>
              <a:t>Draw a </a:t>
            </a:r>
            <a:r>
              <a:rPr lang="en" sz="1800" b="1" i="1" u="none" strike="noStrike" cap="none">
                <a:solidFill>
                  <a:srgbClr val="434343"/>
                </a:solidFill>
                <a:latin typeface="Public Sans"/>
                <a:ea typeface="Public Sans"/>
                <a:cs typeface="Public Sans"/>
                <a:sym typeface="Public Sans"/>
              </a:rPr>
              <a:t>delta (triangle) </a:t>
            </a:r>
            <a:r>
              <a:rPr lang="en" sz="1800" b="0" i="0" u="none" strike="noStrike" cap="none">
                <a:solidFill>
                  <a:srgbClr val="434343"/>
                </a:solidFill>
                <a:latin typeface="Public Sans"/>
                <a:ea typeface="Public Sans"/>
                <a:cs typeface="Public Sans"/>
                <a:sym typeface="Public Sans"/>
              </a:rPr>
              <a:t>next to the indicator which is most challenging for you.</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a:p>
            <a:pPr marL="457200" marR="0" lvl="0" indent="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606" name="Google Shape;606;g2edf3ecb708_0_3348"/>
          <p:cNvSpPr txBox="1"/>
          <p:nvPr/>
        </p:nvSpPr>
        <p:spPr>
          <a:xfrm>
            <a:off x="539108" y="346069"/>
            <a:ext cx="8283900" cy="9102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chemeClr val="lt2"/>
              </a:buClr>
              <a:buSzPts val="4400"/>
              <a:buFont typeface="Calibri"/>
              <a:buNone/>
            </a:pPr>
            <a:r>
              <a:rPr lang="en" sz="2800" b="1" i="0" u="none" strike="noStrike" cap="none">
                <a:solidFill>
                  <a:schemeClr val="dk1"/>
                </a:solidFill>
                <a:latin typeface="Public Sans"/>
                <a:ea typeface="Public Sans"/>
                <a:cs typeface="Public Sans"/>
                <a:sym typeface="Public Sans"/>
              </a:rPr>
              <a:t>Reflect and Connect</a:t>
            </a:r>
            <a:endParaRPr sz="1400" b="0" i="0" u="none" strike="noStrike" cap="none">
              <a:solidFill>
                <a:srgbClr val="000000"/>
              </a:solidFill>
              <a:latin typeface="Public Sans"/>
              <a:ea typeface="Public Sans"/>
              <a:cs typeface="Public Sans"/>
              <a:sym typeface="Public Sans"/>
            </a:endParaRPr>
          </a:p>
          <a:p>
            <a:pPr marL="0" marR="0" lvl="0" indent="0" algn="ctr" rtl="0">
              <a:lnSpc>
                <a:spcPct val="90000"/>
              </a:lnSpc>
              <a:spcBef>
                <a:spcPts val="0"/>
              </a:spcBef>
              <a:spcAft>
                <a:spcPts val="0"/>
              </a:spcAft>
              <a:buClr>
                <a:srgbClr val="385463"/>
              </a:buClr>
              <a:buSzPts val="4400"/>
              <a:buFont typeface="Calibri"/>
              <a:buNone/>
            </a:pPr>
            <a:endParaRPr sz="2800" b="1" i="0" u="none" strike="noStrike" cap="none">
              <a:solidFill>
                <a:srgbClr val="385463"/>
              </a:solidFill>
              <a:latin typeface="Public Sans"/>
              <a:ea typeface="Public Sans"/>
              <a:cs typeface="Public Sans"/>
              <a:sym typeface="Public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The POP Cycle </a:t>
            </a:r>
            <a:endParaRPr>
              <a:solidFill>
                <a:schemeClr val="dk1"/>
              </a:solidFill>
            </a:endParaRPr>
          </a:p>
          <a:p>
            <a:pPr marL="0" lvl="0" indent="0" algn="l" rtl="0">
              <a:lnSpc>
                <a:spcPct val="100000"/>
              </a:lnSpc>
              <a:spcBef>
                <a:spcPts val="0"/>
              </a:spcBef>
              <a:spcAft>
                <a:spcPts val="0"/>
              </a:spcAft>
              <a:buSzPts val="3200"/>
              <a:buNone/>
            </a:pPr>
            <a:endParaRPr>
              <a:solidFill>
                <a:schemeClr val="dk1"/>
              </a:solidFill>
            </a:endParaRPr>
          </a:p>
        </p:txBody>
      </p:sp>
      <p:sp>
        <p:nvSpPr>
          <p:cNvPr id="612" name="Google Shape;612;p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79abfe882b_0_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32</a:t>
            </a:fld>
            <a:endParaRPr/>
          </a:p>
        </p:txBody>
      </p:sp>
      <p:sp>
        <p:nvSpPr>
          <p:cNvPr id="618" name="Google Shape;618;g279abfe882b_0_0"/>
          <p:cNvSpPr txBox="1"/>
          <p:nvPr/>
        </p:nvSpPr>
        <p:spPr>
          <a:xfrm>
            <a:off x="392300" y="206409"/>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The POP Cycle for the Announced Observation</a:t>
            </a:r>
            <a:endParaRPr sz="1400" b="0" i="0" u="none" strike="noStrike" cap="none">
              <a:solidFill>
                <a:schemeClr val="dk1"/>
              </a:solidFill>
              <a:latin typeface="Arial"/>
              <a:ea typeface="Arial"/>
              <a:cs typeface="Arial"/>
              <a:sym typeface="Arial"/>
            </a:endParaRPr>
          </a:p>
        </p:txBody>
      </p:sp>
      <p:grpSp>
        <p:nvGrpSpPr>
          <p:cNvPr id="619" name="Google Shape;619;g279abfe882b_0_0"/>
          <p:cNvGrpSpPr/>
          <p:nvPr/>
        </p:nvGrpSpPr>
        <p:grpSpPr>
          <a:xfrm>
            <a:off x="310156" y="1077334"/>
            <a:ext cx="8066473" cy="3141229"/>
            <a:chOff x="939107" y="454267"/>
            <a:chExt cx="8637406" cy="3723600"/>
          </a:xfrm>
        </p:grpSpPr>
        <p:sp>
          <p:nvSpPr>
            <p:cNvPr id="620" name="Google Shape;620;g279abfe882b_0_0"/>
            <p:cNvSpPr/>
            <p:nvPr/>
          </p:nvSpPr>
          <p:spPr>
            <a:xfrm>
              <a:off x="6937113" y="996413"/>
              <a:ext cx="2639400" cy="2640000"/>
            </a:xfrm>
            <a:prstGeom prst="ellipse">
              <a:avLst/>
            </a:prstGeom>
            <a:solidFill>
              <a:srgbClr val="F1A55D"/>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1" name="Google Shape;621;g279abfe882b_0_0"/>
            <p:cNvSpPr/>
            <p:nvPr/>
          </p:nvSpPr>
          <p:spPr>
            <a:xfrm>
              <a:off x="7024752" y="1084427"/>
              <a:ext cx="2464200" cy="2463900"/>
            </a:xfrm>
            <a:prstGeom prst="ellipse">
              <a:avLst/>
            </a:prstGeom>
            <a:solidFill>
              <a:srgbClr val="FFFFFF">
                <a:alpha val="88235"/>
              </a:srgbClr>
            </a:solidFill>
            <a:ln w="12700" cap="flat" cmpd="sng">
              <a:solidFill>
                <a:srgbClr val="F1A55D"/>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2" name="Google Shape;622;g279abfe882b_0_0"/>
            <p:cNvSpPr txBox="1"/>
            <p:nvPr/>
          </p:nvSpPr>
          <p:spPr>
            <a:xfrm>
              <a:off x="7377025"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ost- Conference</a:t>
              </a:r>
              <a:endParaRPr sz="1100" b="0" i="0" u="none" strike="noStrike" cap="none">
                <a:solidFill>
                  <a:schemeClr val="dk2"/>
                </a:solidFill>
                <a:latin typeface="Calibri"/>
                <a:ea typeface="Calibri"/>
                <a:cs typeface="Calibri"/>
                <a:sym typeface="Calibri"/>
              </a:endParaRPr>
            </a:p>
          </p:txBody>
        </p:sp>
        <p:sp>
          <p:nvSpPr>
            <p:cNvPr id="623" name="Google Shape;623;g279abfe882b_0_0"/>
            <p:cNvSpPr/>
            <p:nvPr/>
          </p:nvSpPr>
          <p:spPr>
            <a:xfrm rot="2700000">
              <a:off x="4212387" y="999576"/>
              <a:ext cx="2632983" cy="2632983"/>
            </a:xfrm>
            <a:prstGeom prst="teardrop">
              <a:avLst>
                <a:gd name="adj" fmla="val 100000"/>
              </a:avLst>
            </a:prstGeom>
            <a:solidFill>
              <a:srgbClr val="133B5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4" name="Google Shape;624;g279abfe882b_0_0"/>
            <p:cNvSpPr/>
            <p:nvPr/>
          </p:nvSpPr>
          <p:spPr>
            <a:xfrm>
              <a:off x="4296780" y="1084427"/>
              <a:ext cx="2464200" cy="2463900"/>
            </a:xfrm>
            <a:prstGeom prst="ellipse">
              <a:avLst/>
            </a:prstGeom>
            <a:solidFill>
              <a:srgbClr val="FFFFFF">
                <a:alpha val="88235"/>
              </a:srgbClr>
            </a:solidFill>
            <a:ln w="12700" cap="flat" cmpd="sng">
              <a:solidFill>
                <a:srgbClr val="133B5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5" name="Google Shape;625;g279abfe882b_0_0"/>
            <p:cNvSpPr txBox="1"/>
            <p:nvPr/>
          </p:nvSpPr>
          <p:spPr>
            <a:xfrm>
              <a:off x="4649054"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O</a:t>
              </a:r>
              <a:r>
                <a:rPr lang="en" sz="2000" b="1" i="0" u="none" strike="noStrike" cap="none">
                  <a:solidFill>
                    <a:schemeClr val="dk2"/>
                  </a:solidFill>
                  <a:latin typeface="Calibri"/>
                  <a:ea typeface="Calibri"/>
                  <a:cs typeface="Calibri"/>
                  <a:sym typeface="Calibri"/>
                </a:rPr>
                <a:t>bservation</a:t>
              </a:r>
              <a:endParaRPr sz="1100" b="0" i="0" u="none" strike="noStrike" cap="none">
                <a:solidFill>
                  <a:schemeClr val="dk2"/>
                </a:solidFill>
                <a:latin typeface="Calibri"/>
                <a:ea typeface="Calibri"/>
                <a:cs typeface="Calibri"/>
                <a:sym typeface="Calibri"/>
              </a:endParaRPr>
            </a:p>
          </p:txBody>
        </p:sp>
        <p:sp>
          <p:nvSpPr>
            <p:cNvPr id="626" name="Google Shape;626;g279abfe882b_0_0"/>
            <p:cNvSpPr/>
            <p:nvPr/>
          </p:nvSpPr>
          <p:spPr>
            <a:xfrm rot="2700000">
              <a:off x="1484416" y="999576"/>
              <a:ext cx="2632983" cy="2632983"/>
            </a:xfrm>
            <a:prstGeom prst="teardrop">
              <a:avLst>
                <a:gd name="adj" fmla="val 100000"/>
              </a:avLst>
            </a:prstGeom>
            <a:solidFill>
              <a:srgbClr val="59A3E9"/>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7" name="Google Shape;627;g279abfe882b_0_0"/>
            <p:cNvSpPr/>
            <p:nvPr/>
          </p:nvSpPr>
          <p:spPr>
            <a:xfrm>
              <a:off x="1568809" y="1084427"/>
              <a:ext cx="2464200" cy="2463900"/>
            </a:xfrm>
            <a:prstGeom prst="ellipse">
              <a:avLst/>
            </a:prstGeom>
            <a:solidFill>
              <a:srgbClr val="FFFFFF">
                <a:alpha val="88235"/>
              </a:srgbClr>
            </a:solidFill>
            <a:ln w="12700" cap="flat" cmpd="sng">
              <a:solidFill>
                <a:srgbClr val="59A3E9"/>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8" name="Google Shape;628;g279abfe882b_0_0"/>
            <p:cNvSpPr txBox="1"/>
            <p:nvPr/>
          </p:nvSpPr>
          <p:spPr>
            <a:xfrm>
              <a:off x="1756426" y="1436494"/>
              <a:ext cx="21429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re-Conference</a:t>
              </a:r>
              <a:endParaRPr sz="2000" b="1" i="0" u="none" strike="noStrike" cap="none">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dk2"/>
                  </a:solidFill>
                  <a:latin typeface="Calibri"/>
                  <a:ea typeface="Calibri"/>
                  <a:cs typeface="Calibri"/>
                  <a:sym typeface="Calibri"/>
                </a:rPr>
                <a:t>or</a:t>
              </a:r>
              <a:endParaRPr sz="2000" b="1" i="0" u="none" strike="noStrike" cap="none">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review the Lesson Plan</a:t>
              </a:r>
              <a:endParaRPr sz="2000" b="1" i="0" u="none" strike="noStrike" cap="none">
                <a:solidFill>
                  <a:schemeClr val="dk2"/>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279abfe882b_0_35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33</a:t>
            </a:fld>
            <a:endParaRPr/>
          </a:p>
        </p:txBody>
      </p:sp>
      <p:grpSp>
        <p:nvGrpSpPr>
          <p:cNvPr id="634" name="Google Shape;634;g279abfe882b_0_356"/>
          <p:cNvGrpSpPr/>
          <p:nvPr/>
        </p:nvGrpSpPr>
        <p:grpSpPr>
          <a:xfrm>
            <a:off x="599864" y="1160845"/>
            <a:ext cx="7782878" cy="3130924"/>
            <a:chOff x="373720" y="-29560"/>
            <a:chExt cx="10141879" cy="4174565"/>
          </a:xfrm>
        </p:grpSpPr>
        <p:sp>
          <p:nvSpPr>
            <p:cNvPr id="635" name="Google Shape;635;g279abfe882b_0_356"/>
            <p:cNvSpPr/>
            <p:nvPr/>
          </p:nvSpPr>
          <p:spPr>
            <a:xfrm rot="5400000">
              <a:off x="5299499" y="-4126274"/>
              <a:ext cx="1085400" cy="9346800"/>
            </a:xfrm>
            <a:prstGeom prst="round2SameRect">
              <a:avLst>
                <a:gd name="adj1" fmla="val 16667"/>
                <a:gd name="adj2" fmla="val 0"/>
              </a:avLst>
            </a:prstGeom>
            <a:solidFill>
              <a:srgbClr val="FFFFFF">
                <a:alpha val="88627"/>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36" name="Google Shape;636;g279abfe882b_0_356"/>
            <p:cNvSpPr txBox="1"/>
            <p:nvPr/>
          </p:nvSpPr>
          <p:spPr>
            <a:xfrm>
              <a:off x="373720" y="-29560"/>
              <a:ext cx="10089000" cy="1146000"/>
            </a:xfrm>
            <a:prstGeom prst="rect">
              <a:avLst/>
            </a:prstGeom>
            <a:noFill/>
            <a:ln>
              <a:noFill/>
            </a:ln>
          </p:spPr>
          <p:txBody>
            <a:bodyPr spcFirstLastPara="1" wrap="square" lIns="96000" tIns="8550" rIns="8550" bIns="8550" anchor="ctr" anchorCtr="0">
              <a:noAutofit/>
            </a:bodyPr>
            <a:lstStyle/>
            <a:p>
              <a:pPr marL="914400" marR="0" lvl="1" indent="-314325" algn="l" rtl="0">
                <a:lnSpc>
                  <a:spcPct val="90000"/>
                </a:lnSpc>
                <a:spcBef>
                  <a:spcPts val="0"/>
                </a:spcBef>
                <a:spcAft>
                  <a:spcPts val="0"/>
                </a:spcAft>
                <a:buClr>
                  <a:schemeClr val="dk2"/>
                </a:buClr>
                <a:buSzPts val="1350"/>
                <a:buFont typeface="Calibri"/>
                <a:buChar char="•"/>
              </a:pPr>
              <a:r>
                <a:rPr lang="en" sz="1350" b="0" i="0" u="none" strike="noStrike" cap="none">
                  <a:solidFill>
                    <a:schemeClr val="dk2"/>
                  </a:solidFill>
                  <a:latin typeface="Public Sans"/>
                  <a:ea typeface="Public Sans"/>
                  <a:cs typeface="Public Sans"/>
                  <a:sym typeface="Public Sans"/>
                </a:rPr>
                <a:t>It provides an opportunity for the observer to ask questions and begin collecting preliminary evidence for the upcoming lesson.</a:t>
              </a:r>
              <a:endParaRPr sz="1350" b="0" i="0" u="none" strike="noStrike" cap="none">
                <a:solidFill>
                  <a:schemeClr val="dk2"/>
                </a:solidFill>
                <a:latin typeface="Public Sans"/>
                <a:ea typeface="Public Sans"/>
                <a:cs typeface="Public Sans"/>
                <a:sym typeface="Public Sans"/>
              </a:endParaRPr>
            </a:p>
            <a:p>
              <a:pPr marL="914400" marR="0" lvl="1" indent="-314325" algn="l" rtl="0">
                <a:lnSpc>
                  <a:spcPct val="90000"/>
                </a:lnSpc>
                <a:spcBef>
                  <a:spcPts val="0"/>
                </a:spcBef>
                <a:spcAft>
                  <a:spcPts val="0"/>
                </a:spcAft>
                <a:buClr>
                  <a:schemeClr val="dk2"/>
                </a:buClr>
                <a:buSzPts val="1350"/>
                <a:buFont typeface="Calibri"/>
                <a:buChar char="•"/>
              </a:pPr>
              <a:r>
                <a:rPr lang="en" sz="1350" b="0" i="0" u="none" strike="noStrike" cap="none">
                  <a:solidFill>
                    <a:schemeClr val="dk2"/>
                  </a:solidFill>
                  <a:latin typeface="Public Sans"/>
                  <a:ea typeface="Public Sans"/>
                  <a:cs typeface="Public Sans"/>
                  <a:sym typeface="Public Sans"/>
                </a:rPr>
                <a:t>It allows the observer to begin coaching and address any issues that may negatively impact the lesson.</a:t>
              </a:r>
              <a:endParaRPr sz="1350" b="0" i="0" u="none" strike="noStrike" cap="none">
                <a:solidFill>
                  <a:schemeClr val="dk2"/>
                </a:solidFill>
                <a:latin typeface="Public Sans"/>
                <a:ea typeface="Public Sans"/>
                <a:cs typeface="Public Sans"/>
                <a:sym typeface="Public Sans"/>
              </a:endParaRPr>
            </a:p>
          </p:txBody>
        </p:sp>
        <p:sp>
          <p:nvSpPr>
            <p:cNvPr id="637" name="Google Shape;637;g279abfe882b_0_356"/>
            <p:cNvSpPr/>
            <p:nvPr/>
          </p:nvSpPr>
          <p:spPr>
            <a:xfrm rot="5400000">
              <a:off x="5299499" y="-2649484"/>
              <a:ext cx="1085400" cy="9346800"/>
            </a:xfrm>
            <a:prstGeom prst="round2SameRect">
              <a:avLst>
                <a:gd name="adj1" fmla="val 16667"/>
                <a:gd name="adj2" fmla="val 0"/>
              </a:avLst>
            </a:prstGeom>
            <a:solidFill>
              <a:srgbClr val="FFFFFF">
                <a:alpha val="88627"/>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38" name="Google Shape;638;g279abfe882b_0_356"/>
            <p:cNvSpPr txBox="1"/>
            <p:nvPr/>
          </p:nvSpPr>
          <p:spPr>
            <a:xfrm>
              <a:off x="431922" y="1534197"/>
              <a:ext cx="10030800" cy="979500"/>
            </a:xfrm>
            <a:prstGeom prst="rect">
              <a:avLst/>
            </a:prstGeom>
            <a:noFill/>
            <a:ln>
              <a:noFill/>
            </a:ln>
          </p:spPr>
          <p:txBody>
            <a:bodyPr spcFirstLastPara="1" wrap="square" lIns="96000" tIns="8550" rIns="8550" bIns="8550" anchor="ctr" anchorCtr="0">
              <a:noAutofit/>
            </a:bodyPr>
            <a:lstStyle/>
            <a:p>
              <a:pPr marL="914400" marR="0" lvl="1" indent="-314325" algn="l" rtl="0">
                <a:lnSpc>
                  <a:spcPct val="90000"/>
                </a:lnSpc>
                <a:spcBef>
                  <a:spcPts val="0"/>
                </a:spcBef>
                <a:spcAft>
                  <a:spcPts val="0"/>
                </a:spcAft>
                <a:buClr>
                  <a:schemeClr val="dk2"/>
                </a:buClr>
                <a:buSzPts val="1350"/>
                <a:buFont typeface="Calibri"/>
                <a:buChar char="•"/>
              </a:pPr>
              <a:r>
                <a:rPr lang="en" sz="1350" b="0" i="0" u="none" strike="noStrike" cap="none">
                  <a:solidFill>
                    <a:schemeClr val="dk2"/>
                  </a:solidFill>
                  <a:latin typeface="Public Sans"/>
                  <a:ea typeface="Public Sans"/>
                  <a:cs typeface="Public Sans"/>
                  <a:sym typeface="Public Sans"/>
                </a:rPr>
                <a:t>For announced observations, the observer schedules the pre-conference with the teacher  2-3 days prior to the lesson observation.</a:t>
              </a:r>
              <a:endParaRPr sz="1350" b="0" i="0" u="none" strike="noStrike" cap="none">
                <a:solidFill>
                  <a:schemeClr val="dk2"/>
                </a:solidFill>
                <a:latin typeface="Public Sans"/>
                <a:ea typeface="Public Sans"/>
                <a:cs typeface="Public Sans"/>
                <a:sym typeface="Public Sans"/>
              </a:endParaRPr>
            </a:p>
            <a:p>
              <a:pPr marL="914400" marR="0" lvl="1" indent="-314325" algn="l" rtl="0">
                <a:lnSpc>
                  <a:spcPct val="90000"/>
                </a:lnSpc>
                <a:spcBef>
                  <a:spcPts val="0"/>
                </a:spcBef>
                <a:spcAft>
                  <a:spcPts val="0"/>
                </a:spcAft>
                <a:buClr>
                  <a:schemeClr val="dk2"/>
                </a:buClr>
                <a:buSzPts val="1350"/>
                <a:buFont typeface="Calibri"/>
                <a:buChar char="•"/>
              </a:pPr>
              <a:r>
                <a:rPr lang="en" sz="1350" b="0" i="0" u="none" strike="noStrike" cap="none">
                  <a:solidFill>
                    <a:schemeClr val="dk2"/>
                  </a:solidFill>
                  <a:latin typeface="Public Sans"/>
                  <a:ea typeface="Public Sans"/>
                  <a:cs typeface="Public Sans"/>
                  <a:sym typeface="Public Sans"/>
                </a:rPr>
                <a:t>The pre-conference usually lasts 10-20 minutes.</a:t>
              </a:r>
              <a:endParaRPr sz="1350" b="0" i="0" u="none" strike="noStrike" cap="none">
                <a:solidFill>
                  <a:schemeClr val="dk2"/>
                </a:solidFill>
                <a:latin typeface="Public Sans"/>
                <a:ea typeface="Public Sans"/>
                <a:cs typeface="Public Sans"/>
                <a:sym typeface="Public Sans"/>
              </a:endParaRPr>
            </a:p>
          </p:txBody>
        </p:sp>
        <p:sp>
          <p:nvSpPr>
            <p:cNvPr id="639" name="Google Shape;639;g279abfe882b_0_356"/>
            <p:cNvSpPr/>
            <p:nvPr/>
          </p:nvSpPr>
          <p:spPr>
            <a:xfrm rot="5400000">
              <a:off x="5299499" y="-1071095"/>
              <a:ext cx="1085400" cy="9346800"/>
            </a:xfrm>
            <a:prstGeom prst="round2SameRect">
              <a:avLst>
                <a:gd name="adj1" fmla="val 16667"/>
                <a:gd name="adj2" fmla="val 0"/>
              </a:avLst>
            </a:prstGeom>
            <a:solidFill>
              <a:srgbClr val="FFFFFF">
                <a:alpha val="88627"/>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40" name="Google Shape;640;g279abfe882b_0_356"/>
            <p:cNvSpPr txBox="1"/>
            <p:nvPr/>
          </p:nvSpPr>
          <p:spPr>
            <a:xfrm>
              <a:off x="431922" y="3059564"/>
              <a:ext cx="9814500" cy="979500"/>
            </a:xfrm>
            <a:prstGeom prst="rect">
              <a:avLst/>
            </a:prstGeom>
            <a:noFill/>
            <a:ln>
              <a:noFill/>
            </a:ln>
          </p:spPr>
          <p:txBody>
            <a:bodyPr spcFirstLastPara="1" wrap="square" lIns="96000" tIns="8550" rIns="8550" bIns="8550" anchor="ctr" anchorCtr="0">
              <a:noAutofit/>
            </a:bodyPr>
            <a:lstStyle/>
            <a:p>
              <a:pPr marL="914400" marR="0" lvl="1" indent="-314325" algn="l" rtl="0">
                <a:lnSpc>
                  <a:spcPct val="90000"/>
                </a:lnSpc>
                <a:spcBef>
                  <a:spcPts val="0"/>
                </a:spcBef>
                <a:spcAft>
                  <a:spcPts val="0"/>
                </a:spcAft>
                <a:buClr>
                  <a:schemeClr val="dk2"/>
                </a:buClr>
                <a:buSzPts val="1350"/>
                <a:buFont typeface="Calibri"/>
                <a:buChar char="•"/>
              </a:pPr>
              <a:r>
                <a:rPr lang="en" sz="1350" b="0" i="0" u="none" strike="noStrike" cap="none">
                  <a:solidFill>
                    <a:schemeClr val="dk2"/>
                  </a:solidFill>
                  <a:latin typeface="Public Sans"/>
                  <a:ea typeface="Public Sans"/>
                  <a:cs typeface="Public Sans"/>
                  <a:sym typeface="Public Sans"/>
                </a:rPr>
                <a:t>The observer analyzes the lesson plan and any supporting documents (e.g., handouts, assessments, visuals). </a:t>
              </a:r>
              <a:endParaRPr sz="1350" b="0" i="0" u="none" strike="noStrike" cap="none">
                <a:solidFill>
                  <a:schemeClr val="dk2"/>
                </a:solidFill>
                <a:latin typeface="Public Sans"/>
                <a:ea typeface="Public Sans"/>
                <a:cs typeface="Public Sans"/>
                <a:sym typeface="Public Sans"/>
              </a:endParaRPr>
            </a:p>
            <a:p>
              <a:pPr marL="914400" marR="0" lvl="1" indent="-314325" algn="l" rtl="0">
                <a:lnSpc>
                  <a:spcPct val="90000"/>
                </a:lnSpc>
                <a:spcBef>
                  <a:spcPts val="0"/>
                </a:spcBef>
                <a:spcAft>
                  <a:spcPts val="0"/>
                </a:spcAft>
                <a:buClr>
                  <a:schemeClr val="dk2"/>
                </a:buClr>
                <a:buSzPts val="1350"/>
                <a:buFont typeface="Calibri"/>
                <a:buChar char="•"/>
              </a:pPr>
              <a:r>
                <a:rPr lang="en" sz="1350" b="0" i="0" u="none" strike="noStrike" cap="none">
                  <a:solidFill>
                    <a:schemeClr val="dk2"/>
                  </a:solidFill>
                  <a:latin typeface="Public Sans"/>
                  <a:ea typeface="Public Sans"/>
                  <a:cs typeface="Public Sans"/>
                  <a:sym typeface="Public Sans"/>
                </a:rPr>
                <a:t>The observer completes the Pre-Conference Planning Template.</a:t>
              </a:r>
              <a:endParaRPr sz="1350" b="0" i="0" u="none" strike="noStrike" cap="none">
                <a:solidFill>
                  <a:schemeClr val="dk2"/>
                </a:solidFill>
                <a:latin typeface="Public Sans"/>
                <a:ea typeface="Public Sans"/>
                <a:cs typeface="Public Sans"/>
                <a:sym typeface="Public Sans"/>
              </a:endParaRPr>
            </a:p>
          </p:txBody>
        </p:sp>
      </p:grpSp>
      <p:sp>
        <p:nvSpPr>
          <p:cNvPr id="641" name="Google Shape;641;g279abfe882b_0_356"/>
          <p:cNvSpPr txBox="1"/>
          <p:nvPr/>
        </p:nvSpPr>
        <p:spPr>
          <a:xfrm>
            <a:off x="430050" y="278533"/>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667"/>
              <a:buFont typeface="Calibri"/>
              <a:buNone/>
            </a:pPr>
            <a:r>
              <a:rPr lang="en" sz="2600" b="1" i="0" u="none" strike="noStrike" cap="none">
                <a:solidFill>
                  <a:schemeClr val="dk1"/>
                </a:solidFill>
                <a:latin typeface="Public Sans"/>
                <a:ea typeface="Public Sans"/>
                <a:cs typeface="Public Sans"/>
                <a:sym typeface="Public Sans"/>
              </a:rPr>
              <a:t>The </a:t>
            </a:r>
            <a:r>
              <a:rPr lang="en" sz="2600" b="1" i="0" u="none" strike="noStrike" cap="none">
                <a:solidFill>
                  <a:schemeClr val="dk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first</a:t>
            </a:r>
            <a:r>
              <a:rPr lang="en" sz="2600" b="1" i="0" u="none" strike="noStrike" cap="none">
                <a:solidFill>
                  <a:schemeClr val="dk1"/>
                </a:solidFill>
                <a:latin typeface="Public Sans"/>
                <a:ea typeface="Public Sans"/>
                <a:cs typeface="Public Sans"/>
                <a:sym typeface="Public Sans"/>
              </a:rPr>
              <a:t> component of the POP cycle for an announced observation is the pre-conference. </a:t>
            </a:r>
            <a:endParaRPr sz="2600" b="1" i="0" u="none" strike="noStrike" cap="none">
              <a:solidFill>
                <a:schemeClr val="dk1"/>
              </a:solidFill>
              <a:latin typeface="Public Sans"/>
              <a:ea typeface="Public Sans"/>
              <a:cs typeface="Public Sans"/>
              <a:sym typeface="Public Sans"/>
            </a:endParaRPr>
          </a:p>
        </p:txBody>
      </p:sp>
      <p:sp>
        <p:nvSpPr>
          <p:cNvPr id="642" name="Google Shape;642;g279abfe882b_0_356"/>
          <p:cNvSpPr/>
          <p:nvPr/>
        </p:nvSpPr>
        <p:spPr>
          <a:xfrm rot="5400000">
            <a:off x="142150" y="1368575"/>
            <a:ext cx="1270500" cy="910800"/>
          </a:xfrm>
          <a:prstGeom prst="chevron">
            <a:avLst>
              <a:gd name="adj" fmla="val 50000"/>
            </a:avLst>
          </a:prstGeom>
          <a:solidFill>
            <a:srgbClr val="21474D"/>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43" name="Google Shape;643;g279abfe882b_0_356"/>
          <p:cNvSpPr txBox="1"/>
          <p:nvPr/>
        </p:nvSpPr>
        <p:spPr>
          <a:xfrm>
            <a:off x="321675" y="1633395"/>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Purpose</a:t>
            </a:r>
            <a:endParaRPr sz="1050" b="0" i="0" u="none" strike="noStrike" cap="none">
              <a:solidFill>
                <a:srgbClr val="000000"/>
              </a:solidFill>
              <a:latin typeface="Calibri"/>
              <a:ea typeface="Calibri"/>
              <a:cs typeface="Calibri"/>
              <a:sym typeface="Calibri"/>
            </a:endParaRPr>
          </a:p>
        </p:txBody>
      </p:sp>
      <p:sp>
        <p:nvSpPr>
          <p:cNvPr id="644" name="Google Shape;644;g279abfe882b_0_356"/>
          <p:cNvSpPr/>
          <p:nvPr/>
        </p:nvSpPr>
        <p:spPr>
          <a:xfrm rot="5400000">
            <a:off x="142150" y="2492141"/>
            <a:ext cx="1270500" cy="910800"/>
          </a:xfrm>
          <a:prstGeom prst="chevron">
            <a:avLst>
              <a:gd name="adj" fmla="val 50000"/>
            </a:avLst>
          </a:prstGeom>
          <a:solidFill>
            <a:srgbClr val="428E9B"/>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45" name="Google Shape;645;g279abfe882b_0_356"/>
          <p:cNvSpPr txBox="1"/>
          <p:nvPr/>
        </p:nvSpPr>
        <p:spPr>
          <a:xfrm>
            <a:off x="321675" y="2756962"/>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Scheduling</a:t>
            </a:r>
            <a:endParaRPr sz="1050" b="0" i="0" u="none" strike="noStrike" cap="none">
              <a:solidFill>
                <a:srgbClr val="000000"/>
              </a:solidFill>
              <a:latin typeface="Calibri"/>
              <a:ea typeface="Calibri"/>
              <a:cs typeface="Calibri"/>
              <a:sym typeface="Calibri"/>
            </a:endParaRPr>
          </a:p>
        </p:txBody>
      </p:sp>
      <p:sp>
        <p:nvSpPr>
          <p:cNvPr id="646" name="Google Shape;646;g279abfe882b_0_356"/>
          <p:cNvSpPr/>
          <p:nvPr/>
        </p:nvSpPr>
        <p:spPr>
          <a:xfrm rot="5400000">
            <a:off x="142150" y="3615709"/>
            <a:ext cx="1270500" cy="910800"/>
          </a:xfrm>
          <a:prstGeom prst="chevron">
            <a:avLst>
              <a:gd name="adj" fmla="val 50000"/>
            </a:avLst>
          </a:prstGeom>
          <a:solidFill>
            <a:srgbClr val="BD5633"/>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47" name="Google Shape;647;g279abfe882b_0_356"/>
          <p:cNvSpPr txBox="1"/>
          <p:nvPr/>
        </p:nvSpPr>
        <p:spPr>
          <a:xfrm>
            <a:off x="321675" y="3880529"/>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Planning</a:t>
            </a:r>
            <a:endParaRPr sz="1050" b="0" i="0" u="none" strike="noStrike" cap="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279abfe882b_0_7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34</a:t>
            </a:fld>
            <a:endParaRPr/>
          </a:p>
        </p:txBody>
      </p:sp>
      <p:sp>
        <p:nvSpPr>
          <p:cNvPr id="653" name="Google Shape;653;g279abfe882b_0_73"/>
          <p:cNvSpPr txBox="1"/>
          <p:nvPr/>
        </p:nvSpPr>
        <p:spPr>
          <a:xfrm>
            <a:off x="552550" y="313225"/>
            <a:ext cx="8352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000000"/>
              </a:buClr>
              <a:buSzPts val="2300"/>
              <a:buFont typeface="Calibri"/>
              <a:buNone/>
            </a:pPr>
            <a:r>
              <a:rPr lang="en" sz="2800" b="1" i="0" u="none" strike="noStrike" cap="none">
                <a:solidFill>
                  <a:schemeClr val="dk1"/>
                </a:solidFill>
                <a:latin typeface="Public Sans"/>
                <a:ea typeface="Public Sans"/>
                <a:cs typeface="Public Sans"/>
                <a:sym typeface="Public Sans"/>
              </a:rPr>
              <a:t>Steps the Teacher Takes to Prepare for a Pre-</a:t>
            </a:r>
            <a:r>
              <a:rPr lang="en" sz="2800" b="1" i="0" u="none" strike="noStrike" cap="none">
                <a:solidFill>
                  <a:schemeClr val="dk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Conference</a:t>
            </a:r>
            <a:endParaRPr sz="1400" b="0" i="0" u="none" strike="noStrike" cap="none">
              <a:solidFill>
                <a:schemeClr val="dk1"/>
              </a:solidFill>
              <a:latin typeface="Arial"/>
              <a:ea typeface="Arial"/>
              <a:cs typeface="Arial"/>
              <a:sym typeface="Arial"/>
            </a:endParaRPr>
          </a:p>
        </p:txBody>
      </p:sp>
      <p:sp>
        <p:nvSpPr>
          <p:cNvPr id="654" name="Google Shape;654;g279abfe882b_0_73"/>
          <p:cNvSpPr txBox="1"/>
          <p:nvPr/>
        </p:nvSpPr>
        <p:spPr>
          <a:xfrm>
            <a:off x="430050" y="1152825"/>
            <a:ext cx="8283900" cy="3554700"/>
          </a:xfrm>
          <a:prstGeom prst="rect">
            <a:avLst/>
          </a:prstGeom>
          <a:noFill/>
          <a:ln>
            <a:noFill/>
          </a:ln>
        </p:spPr>
        <p:txBody>
          <a:bodyPr spcFirstLastPara="1" wrap="square" lIns="68550" tIns="34275" rIns="68550" bIns="34275" anchor="t" anchorCtr="0">
            <a:normAutofit/>
          </a:bodyPr>
          <a:lstStyle/>
          <a:p>
            <a:pPr marL="457200" marR="0" lvl="0" indent="-330200" algn="l" rtl="0">
              <a:lnSpc>
                <a:spcPct val="100000"/>
              </a:lnSpc>
              <a:spcBef>
                <a:spcPts val="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Share your lesson plan ahead of time with the observer. </a:t>
            </a:r>
            <a:endParaRPr sz="1800" b="0" i="0" u="none" strike="noStrike" cap="none">
              <a:solidFill>
                <a:schemeClr val="dk2"/>
              </a:solidFill>
              <a:latin typeface="Public Sans"/>
              <a:ea typeface="Public Sans"/>
              <a:cs typeface="Public Sans"/>
              <a:sym typeface="Public Sans"/>
            </a:endParaRPr>
          </a:p>
          <a:p>
            <a:pPr marL="457200" marR="0" lvl="0" indent="-330200" algn="l" rtl="0">
              <a:lnSpc>
                <a:spcPct val="100000"/>
              </a:lnSpc>
              <a:spcBef>
                <a:spcPts val="100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Be prepared to review handouts and/or assessments that will be used during the lesson. </a:t>
            </a:r>
            <a:endParaRPr sz="1800" b="0" i="0" u="none" strike="noStrike" cap="none">
              <a:solidFill>
                <a:schemeClr val="dk2"/>
              </a:solidFill>
              <a:latin typeface="Public Sans"/>
              <a:ea typeface="Public Sans"/>
              <a:cs typeface="Public Sans"/>
              <a:sym typeface="Public Sans"/>
            </a:endParaRPr>
          </a:p>
          <a:p>
            <a:pPr marL="457200" marR="0" lvl="0" indent="-330200" algn="l" rtl="0">
              <a:lnSpc>
                <a:spcPct val="100000"/>
              </a:lnSpc>
              <a:spcBef>
                <a:spcPts val="100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Explain how the observed lesson fits within the unit or weekly lessons..</a:t>
            </a:r>
            <a:endParaRPr sz="1800" b="0" i="0" u="none" strike="noStrike" cap="none">
              <a:solidFill>
                <a:schemeClr val="dk2"/>
              </a:solidFill>
              <a:latin typeface="Public Sans"/>
              <a:ea typeface="Public Sans"/>
              <a:cs typeface="Public Sans"/>
              <a:sym typeface="Public Sans"/>
            </a:endParaRPr>
          </a:p>
          <a:p>
            <a:pPr marL="457200" marR="0" lvl="0" indent="-330200" algn="l" rtl="0">
              <a:lnSpc>
                <a:spcPct val="100000"/>
              </a:lnSpc>
              <a:spcBef>
                <a:spcPts val="100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Be prepared to share information that helped establish the need of lesson (pre-assessments, student work analysis, standards/HQIM). </a:t>
            </a:r>
            <a:endParaRPr sz="1800" b="0" i="0" u="none" strike="noStrike" cap="none">
              <a:solidFill>
                <a:schemeClr val="dk2"/>
              </a:solidFill>
              <a:latin typeface="Public Sans"/>
              <a:ea typeface="Public Sans"/>
              <a:cs typeface="Public Sans"/>
              <a:sym typeface="Public Sans"/>
            </a:endParaRPr>
          </a:p>
          <a:p>
            <a:pPr marL="165100" marR="0" lvl="0" indent="-38100" algn="l" rtl="0">
              <a:lnSpc>
                <a:spcPct val="100000"/>
              </a:lnSpc>
              <a:spcBef>
                <a:spcPts val="1000"/>
              </a:spcBef>
              <a:spcAft>
                <a:spcPts val="100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279abfe882b_0_433"/>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Introduction to the Observation</a:t>
            </a:r>
            <a:endParaRPr/>
          </a:p>
        </p:txBody>
      </p:sp>
      <p:sp>
        <p:nvSpPr>
          <p:cNvPr id="660" name="Google Shape;660;g279abfe882b_0_43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279abfe882b_0_34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36</a:t>
            </a:fld>
            <a:endParaRPr/>
          </a:p>
        </p:txBody>
      </p:sp>
      <p:sp>
        <p:nvSpPr>
          <p:cNvPr id="666" name="Google Shape;666;g279abfe882b_0_341"/>
          <p:cNvSpPr txBox="1"/>
          <p:nvPr/>
        </p:nvSpPr>
        <p:spPr>
          <a:xfrm>
            <a:off x="392300" y="206409"/>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The POP Cycle - The Lesson Observation</a:t>
            </a:r>
            <a:endParaRPr sz="1400" b="0" i="0" u="none" strike="noStrike" cap="none">
              <a:solidFill>
                <a:schemeClr val="dk1"/>
              </a:solidFill>
              <a:latin typeface="Arial"/>
              <a:ea typeface="Arial"/>
              <a:cs typeface="Arial"/>
              <a:sym typeface="Arial"/>
            </a:endParaRPr>
          </a:p>
        </p:txBody>
      </p:sp>
      <p:grpSp>
        <p:nvGrpSpPr>
          <p:cNvPr id="667" name="Google Shape;667;g279abfe882b_0_341"/>
          <p:cNvGrpSpPr/>
          <p:nvPr/>
        </p:nvGrpSpPr>
        <p:grpSpPr>
          <a:xfrm>
            <a:off x="310156" y="1077334"/>
            <a:ext cx="8066473" cy="3141229"/>
            <a:chOff x="939107" y="454267"/>
            <a:chExt cx="8637406" cy="3723600"/>
          </a:xfrm>
        </p:grpSpPr>
        <p:sp>
          <p:nvSpPr>
            <p:cNvPr id="668" name="Google Shape;668;g279abfe882b_0_341"/>
            <p:cNvSpPr/>
            <p:nvPr/>
          </p:nvSpPr>
          <p:spPr>
            <a:xfrm>
              <a:off x="6937113" y="996413"/>
              <a:ext cx="2639400" cy="2640000"/>
            </a:xfrm>
            <a:prstGeom prst="ellipse">
              <a:avLst/>
            </a:prstGeom>
            <a:solidFill>
              <a:srgbClr val="F1A55D"/>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69" name="Google Shape;669;g279abfe882b_0_341"/>
            <p:cNvSpPr/>
            <p:nvPr/>
          </p:nvSpPr>
          <p:spPr>
            <a:xfrm>
              <a:off x="7024752" y="1084427"/>
              <a:ext cx="2464200" cy="2463900"/>
            </a:xfrm>
            <a:prstGeom prst="ellipse">
              <a:avLst/>
            </a:prstGeom>
            <a:solidFill>
              <a:srgbClr val="FFFFFF">
                <a:alpha val="88235"/>
              </a:srgbClr>
            </a:solidFill>
            <a:ln w="12700" cap="flat" cmpd="sng">
              <a:solidFill>
                <a:srgbClr val="F1A55D"/>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0" name="Google Shape;670;g279abfe882b_0_341"/>
            <p:cNvSpPr txBox="1"/>
            <p:nvPr/>
          </p:nvSpPr>
          <p:spPr>
            <a:xfrm>
              <a:off x="7377025"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ost- Conference</a:t>
              </a:r>
              <a:endParaRPr sz="1100" b="0" i="0" u="none" strike="noStrike" cap="none">
                <a:solidFill>
                  <a:schemeClr val="dk2"/>
                </a:solidFill>
                <a:latin typeface="Calibri"/>
                <a:ea typeface="Calibri"/>
                <a:cs typeface="Calibri"/>
                <a:sym typeface="Calibri"/>
              </a:endParaRPr>
            </a:p>
          </p:txBody>
        </p:sp>
        <p:sp>
          <p:nvSpPr>
            <p:cNvPr id="671" name="Google Shape;671;g279abfe882b_0_341"/>
            <p:cNvSpPr/>
            <p:nvPr/>
          </p:nvSpPr>
          <p:spPr>
            <a:xfrm rot="2700000">
              <a:off x="4212387" y="999576"/>
              <a:ext cx="2632983" cy="2632983"/>
            </a:xfrm>
            <a:prstGeom prst="teardrop">
              <a:avLst>
                <a:gd name="adj" fmla="val 100000"/>
              </a:avLst>
            </a:prstGeom>
            <a:solidFill>
              <a:srgbClr val="133B5F"/>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2" name="Google Shape;672;g279abfe882b_0_341"/>
            <p:cNvSpPr/>
            <p:nvPr/>
          </p:nvSpPr>
          <p:spPr>
            <a:xfrm>
              <a:off x="4296780" y="1084427"/>
              <a:ext cx="2464200" cy="2463900"/>
            </a:xfrm>
            <a:prstGeom prst="ellipse">
              <a:avLst/>
            </a:prstGeom>
            <a:solidFill>
              <a:srgbClr val="FFFFFF">
                <a:alpha val="88235"/>
              </a:srgbClr>
            </a:solidFill>
            <a:ln w="12700" cap="flat" cmpd="sng">
              <a:solidFill>
                <a:srgbClr val="133B5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3" name="Google Shape;673;g279abfe882b_0_341"/>
            <p:cNvSpPr txBox="1"/>
            <p:nvPr/>
          </p:nvSpPr>
          <p:spPr>
            <a:xfrm>
              <a:off x="4649054" y="1436483"/>
              <a:ext cx="17595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O</a:t>
              </a:r>
              <a:r>
                <a:rPr lang="en" sz="2000" b="1" i="0" u="none" strike="noStrike" cap="none">
                  <a:solidFill>
                    <a:schemeClr val="dk2"/>
                  </a:solidFill>
                  <a:latin typeface="Calibri"/>
                  <a:ea typeface="Calibri"/>
                  <a:cs typeface="Calibri"/>
                  <a:sym typeface="Calibri"/>
                </a:rPr>
                <a:t>bservation</a:t>
              </a:r>
              <a:endParaRPr sz="1100" b="0" i="0" u="none" strike="noStrike" cap="none">
                <a:solidFill>
                  <a:schemeClr val="dk2"/>
                </a:solidFill>
                <a:latin typeface="Calibri"/>
                <a:ea typeface="Calibri"/>
                <a:cs typeface="Calibri"/>
                <a:sym typeface="Calibri"/>
              </a:endParaRPr>
            </a:p>
          </p:txBody>
        </p:sp>
        <p:sp>
          <p:nvSpPr>
            <p:cNvPr id="674" name="Google Shape;674;g279abfe882b_0_341"/>
            <p:cNvSpPr/>
            <p:nvPr/>
          </p:nvSpPr>
          <p:spPr>
            <a:xfrm rot="2700000">
              <a:off x="1484416" y="999576"/>
              <a:ext cx="2632983" cy="2632983"/>
            </a:xfrm>
            <a:prstGeom prst="teardrop">
              <a:avLst>
                <a:gd name="adj" fmla="val 100000"/>
              </a:avLst>
            </a:prstGeom>
            <a:solidFill>
              <a:srgbClr val="59A3E9"/>
            </a:solidFill>
            <a:ln w="12700" cap="flat" cmpd="sng">
              <a:solidFill>
                <a:srgbClr val="FFFFFF"/>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5" name="Google Shape;675;g279abfe882b_0_341"/>
            <p:cNvSpPr/>
            <p:nvPr/>
          </p:nvSpPr>
          <p:spPr>
            <a:xfrm>
              <a:off x="1568809" y="1084427"/>
              <a:ext cx="2464200" cy="2463900"/>
            </a:xfrm>
            <a:prstGeom prst="ellipse">
              <a:avLst/>
            </a:prstGeom>
            <a:solidFill>
              <a:srgbClr val="FFFFFF">
                <a:alpha val="88235"/>
              </a:srgbClr>
            </a:solidFill>
            <a:ln w="12700" cap="flat" cmpd="sng">
              <a:solidFill>
                <a:srgbClr val="59A3E9"/>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6" name="Google Shape;676;g279abfe882b_0_341"/>
            <p:cNvSpPr txBox="1"/>
            <p:nvPr/>
          </p:nvSpPr>
          <p:spPr>
            <a:xfrm>
              <a:off x="1756426" y="1436494"/>
              <a:ext cx="2142900" cy="1759800"/>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re-Conference</a:t>
              </a:r>
              <a:endParaRPr sz="2000" b="1" i="0" u="none" strike="noStrike" cap="none">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dk2"/>
                  </a:solidFill>
                  <a:latin typeface="Calibri"/>
                  <a:ea typeface="Calibri"/>
                  <a:cs typeface="Calibri"/>
                  <a:sym typeface="Calibri"/>
                </a:rPr>
                <a:t>or</a:t>
              </a:r>
              <a:endParaRPr sz="2000" b="1" i="0" u="none" strike="noStrike" cap="none">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000"/>
                <a:buFont typeface="Arial"/>
                <a:buNone/>
              </a:pPr>
              <a:r>
                <a:rPr lang="en" sz="2000" b="1" i="0" u="sng" strike="noStrike" cap="none">
                  <a:solidFill>
                    <a:schemeClr val="dk2"/>
                  </a:solidFill>
                  <a:latin typeface="Calibri"/>
                  <a:ea typeface="Calibri"/>
                  <a:cs typeface="Calibri"/>
                  <a:sym typeface="Calibri"/>
                </a:rPr>
                <a:t>P</a:t>
              </a:r>
              <a:r>
                <a:rPr lang="en" sz="2000" b="1" i="0" u="none" strike="noStrike" cap="none">
                  <a:solidFill>
                    <a:schemeClr val="dk2"/>
                  </a:solidFill>
                  <a:latin typeface="Calibri"/>
                  <a:ea typeface="Calibri"/>
                  <a:cs typeface="Calibri"/>
                  <a:sym typeface="Calibri"/>
                </a:rPr>
                <a:t>review the Lesson Plan</a:t>
              </a:r>
              <a:endParaRPr sz="2000" b="1" i="0" u="none" strike="noStrike" cap="none">
                <a:solidFill>
                  <a:schemeClr val="dk2"/>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2edf3ecb708_0_297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chemeClr val="lt1"/>
              </a:buClr>
              <a:buSzPts val="1100"/>
              <a:buFont typeface="Public Sans Medium"/>
              <a:buNone/>
            </a:pPr>
            <a:fld id="{00000000-1234-1234-1234-123412341234}" type="slidenum">
              <a:rPr lang="en"/>
              <a:t>37</a:t>
            </a:fld>
            <a:endParaRPr/>
          </a:p>
        </p:txBody>
      </p:sp>
      <p:grpSp>
        <p:nvGrpSpPr>
          <p:cNvPr id="682" name="Google Shape;682;g2edf3ecb708_0_2979"/>
          <p:cNvGrpSpPr/>
          <p:nvPr/>
        </p:nvGrpSpPr>
        <p:grpSpPr>
          <a:xfrm>
            <a:off x="1718300" y="1304651"/>
            <a:ext cx="7010100" cy="3065705"/>
            <a:chOff x="1168799" y="-44202"/>
            <a:chExt cx="9346800" cy="4087607"/>
          </a:xfrm>
        </p:grpSpPr>
        <p:sp>
          <p:nvSpPr>
            <p:cNvPr id="683" name="Google Shape;683;g2edf3ecb708_0_2979"/>
            <p:cNvSpPr/>
            <p:nvPr/>
          </p:nvSpPr>
          <p:spPr>
            <a:xfrm rot="5400000">
              <a:off x="5367449" y="-4194220"/>
              <a:ext cx="949500" cy="9346800"/>
            </a:xfrm>
            <a:prstGeom prst="round2SameRect">
              <a:avLst>
                <a:gd name="adj1" fmla="val 16667"/>
                <a:gd name="adj2" fmla="val 0"/>
              </a:avLst>
            </a:prstGeom>
            <a:solidFill>
              <a:srgbClr val="FFFFFF">
                <a:alpha val="88627"/>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84" name="Google Shape;684;g2edf3ecb708_0_2979"/>
            <p:cNvSpPr txBox="1"/>
            <p:nvPr/>
          </p:nvSpPr>
          <p:spPr>
            <a:xfrm>
              <a:off x="1168932" y="-44202"/>
              <a:ext cx="9293700" cy="979500"/>
            </a:xfrm>
            <a:prstGeom prst="rect">
              <a:avLst/>
            </a:prstGeom>
            <a:noFill/>
            <a:ln>
              <a:noFill/>
            </a:ln>
          </p:spPr>
          <p:txBody>
            <a:bodyPr spcFirstLastPara="1" wrap="square" lIns="96000" tIns="8550" rIns="8550" bIns="8550" anchor="ctr" anchorCtr="0">
              <a:noAutofit/>
            </a:bodyPr>
            <a:lstStyle/>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     Observe instruction in real time.</a:t>
              </a:r>
              <a:endParaRPr sz="1050" b="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     Observe the impact of instruction on student learning.</a:t>
              </a:r>
              <a:endParaRPr sz="1050" b="0" i="0" u="none" strike="noStrike" cap="none">
                <a:solidFill>
                  <a:schemeClr val="dk2"/>
                </a:solidFill>
                <a:latin typeface="Public Sans"/>
                <a:ea typeface="Public Sans"/>
                <a:cs typeface="Public Sans"/>
                <a:sym typeface="Public Sans"/>
              </a:endParaRPr>
            </a:p>
          </p:txBody>
        </p:sp>
        <p:sp>
          <p:nvSpPr>
            <p:cNvPr id="685" name="Google Shape;685;g2edf3ecb708_0_2979"/>
            <p:cNvSpPr/>
            <p:nvPr/>
          </p:nvSpPr>
          <p:spPr>
            <a:xfrm rot="5400000">
              <a:off x="5056049" y="-2580820"/>
              <a:ext cx="1572300" cy="9346800"/>
            </a:xfrm>
            <a:prstGeom prst="round2SameRect">
              <a:avLst>
                <a:gd name="adj1" fmla="val 16667"/>
                <a:gd name="adj2" fmla="val 0"/>
              </a:avLst>
            </a:prstGeom>
            <a:solidFill>
              <a:srgbClr val="FFFFFF">
                <a:alpha val="88627"/>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86" name="Google Shape;686;g2edf3ecb708_0_2979"/>
            <p:cNvSpPr txBox="1"/>
            <p:nvPr/>
          </p:nvSpPr>
          <p:spPr>
            <a:xfrm>
              <a:off x="1168932" y="1432597"/>
              <a:ext cx="9161700" cy="1247400"/>
            </a:xfrm>
            <a:prstGeom prst="rect">
              <a:avLst/>
            </a:prstGeom>
            <a:noFill/>
            <a:ln>
              <a:noFill/>
            </a:ln>
          </p:spPr>
          <p:txBody>
            <a:bodyPr spcFirstLastPara="1" wrap="square" lIns="96000" tIns="8550" rIns="8550" bIns="8550" anchor="ctr" anchorCtr="0">
              <a:noAutofit/>
            </a:bodyPr>
            <a:lstStyle/>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For announced observations, the observer schedules the date of the observation with the teacher.</a:t>
              </a:r>
              <a:endParaRPr sz="1350" b="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For unannounced observations, the observer determines the subject and/or class to observe and checks the school/class calendar to avoid scheduling conflicts.</a:t>
              </a:r>
              <a:endParaRPr sz="1350" b="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Observe the entire lesson.</a:t>
              </a:r>
              <a:endParaRPr sz="1350" b="0" i="0" u="none" strike="noStrike" cap="none">
                <a:solidFill>
                  <a:schemeClr val="dk2"/>
                </a:solidFill>
                <a:latin typeface="Public Sans"/>
                <a:ea typeface="Public Sans"/>
                <a:cs typeface="Public Sans"/>
                <a:sym typeface="Public Sans"/>
              </a:endParaRPr>
            </a:p>
          </p:txBody>
        </p:sp>
        <p:sp>
          <p:nvSpPr>
            <p:cNvPr id="687" name="Google Shape;687;g2edf3ecb708_0_2979"/>
            <p:cNvSpPr/>
            <p:nvPr/>
          </p:nvSpPr>
          <p:spPr>
            <a:xfrm rot="5400000">
              <a:off x="5299499" y="-1172695"/>
              <a:ext cx="1085400" cy="9346800"/>
            </a:xfrm>
            <a:prstGeom prst="round2SameRect">
              <a:avLst>
                <a:gd name="adj1" fmla="val 16667"/>
                <a:gd name="adj2" fmla="val 0"/>
              </a:avLst>
            </a:prstGeom>
            <a:solidFill>
              <a:srgbClr val="FFFFFF">
                <a:alpha val="88627"/>
              </a:srgbClr>
            </a:solidFill>
            <a:ln w="12700" cap="flat" cmpd="sng">
              <a:solidFill>
                <a:srgbClr val="000000"/>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88" name="Google Shape;688;g2edf3ecb708_0_2979"/>
            <p:cNvSpPr txBox="1"/>
            <p:nvPr/>
          </p:nvSpPr>
          <p:spPr>
            <a:xfrm>
              <a:off x="1168926" y="3010991"/>
              <a:ext cx="9293700" cy="979500"/>
            </a:xfrm>
            <a:prstGeom prst="rect">
              <a:avLst/>
            </a:prstGeom>
            <a:noFill/>
            <a:ln>
              <a:noFill/>
            </a:ln>
          </p:spPr>
          <p:txBody>
            <a:bodyPr spcFirstLastPara="1" wrap="square" lIns="96000" tIns="8550" rIns="8550" bIns="8550" anchor="ctr" anchorCtr="0">
              <a:noAutofit/>
            </a:bodyPr>
            <a:lstStyle/>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The observer reviews the lesson plan and supporting documents prior to observing the lesson.</a:t>
              </a:r>
              <a:endParaRPr sz="1050" b="0" i="0" u="none" strike="noStrike" cap="none">
                <a:solidFill>
                  <a:schemeClr val="dk2"/>
                </a:solidFill>
                <a:latin typeface="Public Sans"/>
                <a:ea typeface="Public Sans"/>
                <a:cs typeface="Public Sans"/>
                <a:sym typeface="Public Sans"/>
              </a:endParaRPr>
            </a:p>
            <a:p>
              <a:pPr marL="45720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The observer blocks out the time for the observation and plans for student artifacts to review.</a:t>
              </a:r>
              <a:endParaRPr sz="1050" b="0" i="0" u="none" strike="noStrike" cap="none">
                <a:solidFill>
                  <a:schemeClr val="dk2"/>
                </a:solidFill>
                <a:latin typeface="Public Sans"/>
                <a:ea typeface="Public Sans"/>
                <a:cs typeface="Public Sans"/>
                <a:sym typeface="Public Sans"/>
              </a:endParaRPr>
            </a:p>
          </p:txBody>
        </p:sp>
      </p:grpSp>
      <p:sp>
        <p:nvSpPr>
          <p:cNvPr id="689" name="Google Shape;689;g2edf3ecb708_0_2979"/>
          <p:cNvSpPr/>
          <p:nvPr/>
        </p:nvSpPr>
        <p:spPr>
          <a:xfrm rot="5400000">
            <a:off x="599350" y="1520975"/>
            <a:ext cx="1270500" cy="910800"/>
          </a:xfrm>
          <a:prstGeom prst="chevron">
            <a:avLst>
              <a:gd name="adj" fmla="val 50000"/>
            </a:avLst>
          </a:prstGeom>
          <a:solidFill>
            <a:srgbClr val="21474D"/>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90" name="Google Shape;690;g2edf3ecb708_0_2979"/>
          <p:cNvSpPr txBox="1"/>
          <p:nvPr/>
        </p:nvSpPr>
        <p:spPr>
          <a:xfrm>
            <a:off x="778875" y="1785795"/>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Purpose</a:t>
            </a:r>
            <a:endParaRPr sz="1050" b="0" i="0" u="none" strike="noStrike" cap="none">
              <a:solidFill>
                <a:srgbClr val="000000"/>
              </a:solidFill>
              <a:latin typeface="Calibri"/>
              <a:ea typeface="Calibri"/>
              <a:cs typeface="Calibri"/>
              <a:sym typeface="Calibri"/>
            </a:endParaRPr>
          </a:p>
        </p:txBody>
      </p:sp>
      <p:sp>
        <p:nvSpPr>
          <p:cNvPr id="691" name="Google Shape;691;g2edf3ecb708_0_2979"/>
          <p:cNvSpPr/>
          <p:nvPr/>
        </p:nvSpPr>
        <p:spPr>
          <a:xfrm rot="5400000">
            <a:off x="599350" y="2644541"/>
            <a:ext cx="1270500" cy="910800"/>
          </a:xfrm>
          <a:prstGeom prst="chevron">
            <a:avLst>
              <a:gd name="adj" fmla="val 50000"/>
            </a:avLst>
          </a:prstGeom>
          <a:solidFill>
            <a:srgbClr val="428E9B"/>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92" name="Google Shape;692;g2edf3ecb708_0_2979"/>
          <p:cNvSpPr txBox="1"/>
          <p:nvPr/>
        </p:nvSpPr>
        <p:spPr>
          <a:xfrm>
            <a:off x="778875" y="2909362"/>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Scheduling</a:t>
            </a:r>
            <a:endParaRPr sz="1050" b="0" i="0" u="none" strike="noStrike" cap="none">
              <a:solidFill>
                <a:srgbClr val="000000"/>
              </a:solidFill>
              <a:latin typeface="Calibri"/>
              <a:ea typeface="Calibri"/>
              <a:cs typeface="Calibri"/>
              <a:sym typeface="Calibri"/>
            </a:endParaRPr>
          </a:p>
        </p:txBody>
      </p:sp>
      <p:sp>
        <p:nvSpPr>
          <p:cNvPr id="693" name="Google Shape;693;g2edf3ecb708_0_2979"/>
          <p:cNvSpPr/>
          <p:nvPr/>
        </p:nvSpPr>
        <p:spPr>
          <a:xfrm rot="5400000">
            <a:off x="599350" y="3768109"/>
            <a:ext cx="1270500" cy="910800"/>
          </a:xfrm>
          <a:prstGeom prst="chevron">
            <a:avLst>
              <a:gd name="adj" fmla="val 50000"/>
            </a:avLst>
          </a:prstGeom>
          <a:solidFill>
            <a:srgbClr val="BD5633"/>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694" name="Google Shape;694;g2edf3ecb708_0_2979"/>
          <p:cNvSpPr txBox="1"/>
          <p:nvPr/>
        </p:nvSpPr>
        <p:spPr>
          <a:xfrm>
            <a:off x="778875" y="4032929"/>
            <a:ext cx="910800" cy="3813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Planning</a:t>
            </a:r>
            <a:endParaRPr sz="1050" b="0" i="0" u="none" strike="noStrike" cap="none">
              <a:solidFill>
                <a:srgbClr val="000000"/>
              </a:solidFill>
              <a:latin typeface="Calibri"/>
              <a:ea typeface="Calibri"/>
              <a:cs typeface="Calibri"/>
              <a:sym typeface="Calibri"/>
            </a:endParaRPr>
          </a:p>
        </p:txBody>
      </p:sp>
      <p:sp>
        <p:nvSpPr>
          <p:cNvPr id="695" name="Google Shape;695;g2edf3ecb708_0_2979"/>
          <p:cNvSpPr txBox="1">
            <a:spLocks noGrp="1"/>
          </p:cNvSpPr>
          <p:nvPr>
            <p:ph type="title"/>
          </p:nvPr>
        </p:nvSpPr>
        <p:spPr>
          <a:xfrm>
            <a:off x="311700" y="394500"/>
            <a:ext cx="8520600" cy="5727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rgbClr val="000000"/>
              </a:buClr>
              <a:buSzPts val="2100"/>
              <a:buFont typeface="Calibri"/>
              <a:buNone/>
            </a:pPr>
            <a:r>
              <a:rPr lang="en" sz="2900">
                <a:solidFill>
                  <a:schemeClr val="dk1"/>
                </a:solidFill>
              </a:rPr>
              <a:t>The second component of the POP Cycle is the lesson observation.</a:t>
            </a:r>
            <a:endParaRPr sz="1900" b="0">
              <a:solidFill>
                <a:schemeClr val="dk1"/>
              </a:solidFill>
            </a:endParaRPr>
          </a:p>
          <a:p>
            <a:pPr marL="0" lvl="0" indent="0" algn="l" rtl="0">
              <a:lnSpc>
                <a:spcPct val="100000"/>
              </a:lnSpc>
              <a:spcBef>
                <a:spcPts val="0"/>
              </a:spcBef>
              <a:spcAft>
                <a:spcPts val="0"/>
              </a:spcAft>
              <a:buSzPts val="21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279abfe882b_0_112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38</a:t>
            </a:fld>
            <a:endParaRPr/>
          </a:p>
        </p:txBody>
      </p:sp>
      <p:sp>
        <p:nvSpPr>
          <p:cNvPr id="701" name="Google Shape;701;g279abfe882b_0_1127"/>
          <p:cNvSpPr txBox="1"/>
          <p:nvPr/>
        </p:nvSpPr>
        <p:spPr>
          <a:xfrm>
            <a:off x="436375" y="1416175"/>
            <a:ext cx="8277600" cy="3273600"/>
          </a:xfrm>
          <a:prstGeom prst="rect">
            <a:avLst/>
          </a:prstGeom>
          <a:noFill/>
          <a:ln>
            <a:noFill/>
          </a:ln>
        </p:spPr>
        <p:txBody>
          <a:bodyPr spcFirstLastPara="1" wrap="square" lIns="68550" tIns="34275" rIns="68550" bIns="34275" anchor="t" anchorCtr="0">
            <a:normAutofit/>
          </a:bodyPr>
          <a:lstStyle/>
          <a:p>
            <a:pPr marL="457200" marR="0" lvl="0" indent="-355600" algn="l" rtl="0">
              <a:lnSpc>
                <a:spcPct val="100000"/>
              </a:lnSpc>
              <a:spcBef>
                <a:spcPts val="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Student</a:t>
            </a:r>
            <a:r>
              <a:rPr lang="en" sz="2000" b="0" i="0" u="none" strike="noStrike" cap="none">
                <a:solidFill>
                  <a:schemeClr val="dk2"/>
                </a:solidFill>
                <a:latin typeface="Public Sans"/>
                <a:ea typeface="Public Sans"/>
                <a:cs typeface="Public Sans"/>
                <a:sym typeface="Public Sans"/>
              </a:rPr>
              <a:t> evidence: What students say, do, make, and produce</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Teacher </a:t>
            </a:r>
            <a:r>
              <a:rPr lang="en" sz="2000" b="0" i="0" u="none" strike="noStrike" cap="none">
                <a:solidFill>
                  <a:schemeClr val="dk2"/>
                </a:solidFill>
                <a:latin typeface="Public Sans"/>
                <a:ea typeface="Public Sans"/>
                <a:cs typeface="Public Sans"/>
                <a:sym typeface="Public Sans"/>
              </a:rPr>
              <a:t>evidence: What the teacher says and does </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Visual</a:t>
            </a:r>
            <a:r>
              <a:rPr lang="en" sz="2000" b="0" i="0" u="none" strike="noStrike" cap="none">
                <a:solidFill>
                  <a:schemeClr val="dk2"/>
                </a:solidFill>
                <a:latin typeface="Public Sans"/>
                <a:ea typeface="Public Sans"/>
                <a:cs typeface="Public Sans"/>
                <a:sym typeface="Public Sans"/>
              </a:rPr>
              <a:t> evidence: Wording from visuals used during the lesson</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Task</a:t>
            </a:r>
            <a:r>
              <a:rPr lang="en" sz="2000" b="0" i="0" u="none" strike="noStrike" cap="none">
                <a:solidFill>
                  <a:schemeClr val="dk2"/>
                </a:solidFill>
                <a:latin typeface="Public Sans"/>
                <a:ea typeface="Public Sans"/>
                <a:cs typeface="Public Sans"/>
                <a:sym typeface="Public Sans"/>
              </a:rPr>
              <a:t> evidence: Wording from tasks or assignments in which students engage</a:t>
            </a:r>
            <a:endParaRPr sz="1600" b="0" i="0" u="none" strike="noStrike" cap="none">
              <a:solidFill>
                <a:schemeClr val="dk2"/>
              </a:solidFill>
              <a:latin typeface="Public Sans"/>
              <a:ea typeface="Public Sans"/>
              <a:cs typeface="Public Sans"/>
              <a:sym typeface="Public Sans"/>
            </a:endParaRPr>
          </a:p>
          <a:p>
            <a:pPr marL="457200" marR="0" lvl="0" indent="-355600" algn="l" rtl="0">
              <a:lnSpc>
                <a:spcPct val="100000"/>
              </a:lnSpc>
              <a:spcBef>
                <a:spcPts val="1000"/>
              </a:spcBef>
              <a:spcAft>
                <a:spcPts val="0"/>
              </a:spcAft>
              <a:buClr>
                <a:schemeClr val="dk2"/>
              </a:buClr>
              <a:buSzPts val="2000"/>
              <a:buFont typeface="Public Sans"/>
              <a:buAutoNum type="arabicPeriod"/>
            </a:pPr>
            <a:r>
              <a:rPr lang="en" sz="2000" b="1" i="0" u="none" strike="noStrike" cap="none">
                <a:solidFill>
                  <a:schemeClr val="dk2"/>
                </a:solidFill>
                <a:latin typeface="Public Sans"/>
                <a:ea typeface="Public Sans"/>
                <a:cs typeface="Public Sans"/>
                <a:sym typeface="Public Sans"/>
              </a:rPr>
              <a:t>Impact</a:t>
            </a:r>
            <a:r>
              <a:rPr lang="en" sz="2000" b="0" i="0" u="none" strike="noStrike" cap="none">
                <a:solidFill>
                  <a:schemeClr val="dk2"/>
                </a:solidFill>
                <a:latin typeface="Public Sans"/>
                <a:ea typeface="Public Sans"/>
                <a:cs typeface="Public Sans"/>
                <a:sym typeface="Public Sans"/>
              </a:rPr>
              <a:t> evidence: What impacted student mastery of the lesson objective?</a:t>
            </a:r>
            <a:endParaRPr sz="1600" b="0" i="0" u="none" strike="noStrike" cap="none">
              <a:solidFill>
                <a:schemeClr val="dk2"/>
              </a:solidFill>
              <a:latin typeface="Public Sans"/>
              <a:ea typeface="Public Sans"/>
              <a:cs typeface="Public Sans"/>
              <a:sym typeface="Public Sans"/>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702" name="Google Shape;702;g279abfe882b_0_1127"/>
          <p:cNvSpPr txBox="1"/>
          <p:nvPr/>
        </p:nvSpPr>
        <p:spPr>
          <a:xfrm>
            <a:off x="436375" y="368237"/>
            <a:ext cx="8277600" cy="9900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chemeClr val="dk1"/>
                </a:solidFill>
                <a:latin typeface="Public Sans"/>
                <a:ea typeface="Public Sans"/>
                <a:cs typeface="Public Sans"/>
                <a:sym typeface="Public Sans"/>
              </a:rPr>
              <a:t>Observers look for the 5 types of high-quality evidence.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79abfe882b_0_113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39</a:t>
            </a:fld>
            <a:endParaRPr/>
          </a:p>
        </p:txBody>
      </p:sp>
      <p:sp>
        <p:nvSpPr>
          <p:cNvPr id="708" name="Google Shape;708;g279abfe882b_0_1134"/>
          <p:cNvSpPr txBox="1"/>
          <p:nvPr/>
        </p:nvSpPr>
        <p:spPr>
          <a:xfrm>
            <a:off x="554108" y="1732312"/>
            <a:ext cx="8268900" cy="3260700"/>
          </a:xfrm>
          <a:prstGeom prst="rect">
            <a:avLst/>
          </a:prstGeom>
          <a:noFill/>
          <a:ln>
            <a:noFill/>
          </a:ln>
        </p:spPr>
        <p:txBody>
          <a:bodyPr spcFirstLastPara="1" wrap="square" lIns="68550" tIns="34275" rIns="68550" bIns="34275" anchor="t" anchorCtr="0">
            <a:normAutofit/>
          </a:bodyPr>
          <a:lstStyle/>
          <a:p>
            <a:pPr marL="457200" marR="0" lvl="0" indent="-342900" algn="l" rtl="0">
              <a:lnSpc>
                <a:spcPct val="100000"/>
              </a:lnSpc>
              <a:spcBef>
                <a:spcPts val="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Time</a:t>
            </a:r>
            <a:r>
              <a:rPr lang="en" sz="1800" b="0" i="0" u="none" strike="noStrike" cap="none">
                <a:solidFill>
                  <a:schemeClr val="dk2"/>
                </a:solidFill>
                <a:latin typeface="Public Sans"/>
                <a:ea typeface="Public Sans"/>
                <a:cs typeface="Public Sans"/>
                <a:sym typeface="Public Sans"/>
              </a:rPr>
              <a:t>: Capture the length of different segments of the lesson.</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Abbreviate</a:t>
            </a:r>
            <a:r>
              <a:rPr lang="en" sz="1800" b="0" i="0" u="none" strike="noStrike" cap="none">
                <a:solidFill>
                  <a:schemeClr val="dk2"/>
                </a:solidFill>
                <a:latin typeface="Public Sans"/>
                <a:ea typeface="Public Sans"/>
                <a:cs typeface="Public Sans"/>
                <a:sym typeface="Public Sans"/>
              </a:rPr>
              <a:t>: When necessary, abbreviate; after the lesson, write out what you abbreviated.</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Verbatim</a:t>
            </a:r>
            <a:r>
              <a:rPr lang="en" sz="1800" b="0" i="0" u="none" strike="noStrike" cap="none">
                <a:solidFill>
                  <a:schemeClr val="dk2"/>
                </a:solidFill>
                <a:latin typeface="Public Sans"/>
                <a:ea typeface="Public Sans"/>
                <a:cs typeface="Public Sans"/>
                <a:sym typeface="Public Sans"/>
              </a:rPr>
              <a:t>: Capture verbatim dialogue when possible.</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Paraphrase</a:t>
            </a:r>
            <a:r>
              <a:rPr lang="en" sz="1800" b="0" i="0" u="none" strike="noStrike" cap="none">
                <a:solidFill>
                  <a:schemeClr val="dk2"/>
                </a:solidFill>
                <a:latin typeface="Public Sans"/>
                <a:ea typeface="Public Sans"/>
                <a:cs typeface="Public Sans"/>
                <a:sym typeface="Public Sans"/>
              </a:rPr>
              <a:t>: Use parentheses to indicate paraphrasing.</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b="1" i="0" u="none" strike="noStrike" cap="none">
                <a:solidFill>
                  <a:schemeClr val="dk2"/>
                </a:solidFill>
                <a:latin typeface="Public Sans"/>
                <a:ea typeface="Public Sans"/>
                <a:cs typeface="Public Sans"/>
                <a:sym typeface="Public Sans"/>
              </a:rPr>
              <a:t>Circulate</a:t>
            </a:r>
            <a:r>
              <a:rPr lang="en" sz="1800" b="0" i="0" u="none" strike="noStrike" cap="none">
                <a:solidFill>
                  <a:schemeClr val="dk2"/>
                </a:solidFill>
                <a:latin typeface="Public Sans"/>
                <a:ea typeface="Public Sans"/>
                <a:cs typeface="Public Sans"/>
                <a:sym typeface="Public Sans"/>
              </a:rPr>
              <a:t>: Circulate as necessary to collect evidence from the teacher, students, and student work.</a:t>
            </a:r>
            <a:endParaRPr sz="1800" b="0" i="0" u="none" strike="noStrike" cap="none">
              <a:solidFill>
                <a:schemeClr val="dk2"/>
              </a:solidFill>
              <a:latin typeface="Arial"/>
              <a:ea typeface="Arial"/>
              <a:cs typeface="Arial"/>
              <a:sym typeface="Arial"/>
            </a:endParaRPr>
          </a:p>
          <a:p>
            <a:pPr marL="457200" marR="0" lvl="0" indent="-171450" algn="l" rtl="0">
              <a:lnSpc>
                <a:spcPct val="90000"/>
              </a:lnSpc>
              <a:spcBef>
                <a:spcPts val="1000"/>
              </a:spcBef>
              <a:spcAft>
                <a:spcPts val="0"/>
              </a:spcAft>
              <a:buClr>
                <a:srgbClr val="385463"/>
              </a:buClr>
              <a:buSzPts val="1800"/>
              <a:buFont typeface="Arial"/>
              <a:buNone/>
            </a:pPr>
            <a:endParaRPr sz="1800" b="0" i="0" u="none" strike="noStrike" cap="none">
              <a:solidFill>
                <a:srgbClr val="385463"/>
              </a:solidFill>
              <a:latin typeface="Calibri"/>
              <a:ea typeface="Calibri"/>
              <a:cs typeface="Calibri"/>
              <a:sym typeface="Calibri"/>
            </a:endParaRPr>
          </a:p>
        </p:txBody>
      </p:sp>
      <p:sp>
        <p:nvSpPr>
          <p:cNvPr id="709" name="Google Shape;709;g279abfe882b_0_1134"/>
          <p:cNvSpPr txBox="1"/>
          <p:nvPr/>
        </p:nvSpPr>
        <p:spPr>
          <a:xfrm>
            <a:off x="431074" y="520500"/>
            <a:ext cx="8459700" cy="910200"/>
          </a:xfrm>
          <a:prstGeom prst="rect">
            <a:avLst/>
          </a:prstGeom>
          <a:noFill/>
          <a:ln>
            <a:noFill/>
          </a:ln>
        </p:spPr>
        <p:txBody>
          <a:bodyPr spcFirstLastPara="1" wrap="square" lIns="68550" tIns="34275" rIns="68550" bIns="34275" anchor="ctr" anchorCtr="0">
            <a:noAutofit/>
          </a:bodyPr>
          <a:lstStyle/>
          <a:p>
            <a:pPr marL="0" marR="0" lvl="0" indent="0" algn="l" rtl="0">
              <a:lnSpc>
                <a:spcPct val="90000"/>
              </a:lnSpc>
              <a:spcBef>
                <a:spcPts val="0"/>
              </a:spcBef>
              <a:spcAft>
                <a:spcPts val="0"/>
              </a:spcAft>
              <a:buClr>
                <a:srgbClr val="385463"/>
              </a:buClr>
              <a:buSzPts val="1500"/>
              <a:buFont typeface="Calibri"/>
              <a:buNone/>
            </a:pPr>
            <a:r>
              <a:rPr lang="en" sz="2800" b="1" i="0" u="none" strike="noStrike" cap="none">
                <a:solidFill>
                  <a:schemeClr val="dk1"/>
                </a:solidFill>
                <a:latin typeface="Public Sans"/>
                <a:ea typeface="Public Sans"/>
                <a:cs typeface="Public Sans"/>
                <a:sym typeface="Public Sans"/>
              </a:rPr>
              <a:t>Techniques Observers Use to Contextualize Evidence and Gather What is Most Important</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edf3ecb708_0_224"/>
          <p:cNvSpPr txBox="1">
            <a:spLocks noGrp="1"/>
          </p:cNvSpPr>
          <p:nvPr>
            <p:ph type="subTitle" idx="1"/>
          </p:nvPr>
        </p:nvSpPr>
        <p:spPr>
          <a:xfrm>
            <a:off x="2763838" y="4487863"/>
            <a:ext cx="4792800" cy="3096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ct val="233332"/>
              <a:buFont typeface="Public Sans"/>
              <a:buNone/>
            </a:pPr>
            <a:endParaRPr>
              <a:latin typeface="Public Sans"/>
              <a:ea typeface="Public Sans"/>
              <a:cs typeface="Public Sans"/>
              <a:sym typeface="Public Sans"/>
            </a:endParaRPr>
          </a:p>
          <a:p>
            <a:pPr marL="171450" lvl="0" indent="-48101" algn="l" rtl="0">
              <a:lnSpc>
                <a:spcPct val="90000"/>
              </a:lnSpc>
              <a:spcBef>
                <a:spcPts val="750"/>
              </a:spcBef>
              <a:spcAft>
                <a:spcPts val="0"/>
              </a:spcAft>
              <a:buSzPct val="233332"/>
              <a:buFont typeface="Public Sans"/>
              <a:buNone/>
            </a:pPr>
            <a:endParaRPr>
              <a:latin typeface="Public Sans"/>
              <a:ea typeface="Public Sans"/>
              <a:cs typeface="Public Sans"/>
              <a:sym typeface="Public Sans"/>
            </a:endParaRPr>
          </a:p>
        </p:txBody>
      </p:sp>
      <p:sp>
        <p:nvSpPr>
          <p:cNvPr id="388" name="Google Shape;388;g2edf3ecb708_0_224"/>
          <p:cNvSpPr txBox="1"/>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FFFFFF"/>
                </a:solidFill>
                <a:latin typeface="Public Sans Medium"/>
                <a:ea typeface="Public Sans Medium"/>
                <a:cs typeface="Public Sans Medium"/>
                <a:sym typeface="Public Sans Medium"/>
              </a:rPr>
              <a:t>4</a:t>
            </a:fld>
            <a:endParaRPr sz="1100" b="0" i="0" u="none" strike="noStrike" cap="none">
              <a:solidFill>
                <a:srgbClr val="FFFFFF"/>
              </a:solidFill>
              <a:latin typeface="Public Sans Medium"/>
              <a:ea typeface="Public Sans Medium"/>
              <a:cs typeface="Public Sans Medium"/>
              <a:sym typeface="Public Sans Medium"/>
            </a:endParaRPr>
          </a:p>
        </p:txBody>
      </p:sp>
      <p:grpSp>
        <p:nvGrpSpPr>
          <p:cNvPr id="389" name="Google Shape;389;g2edf3ecb708_0_224"/>
          <p:cNvGrpSpPr/>
          <p:nvPr/>
        </p:nvGrpSpPr>
        <p:grpSpPr>
          <a:xfrm>
            <a:off x="339725" y="430125"/>
            <a:ext cx="7957889" cy="3453226"/>
            <a:chOff x="49" y="-542461"/>
            <a:chExt cx="4729800" cy="4828336"/>
          </a:xfrm>
        </p:grpSpPr>
        <p:sp>
          <p:nvSpPr>
            <p:cNvPr id="390" name="Google Shape;390;g2edf3ecb708_0_224"/>
            <p:cNvSpPr/>
            <p:nvPr/>
          </p:nvSpPr>
          <p:spPr>
            <a:xfrm>
              <a:off x="49" y="138730"/>
              <a:ext cx="4729800" cy="633000"/>
            </a:xfrm>
            <a:prstGeom prst="rect">
              <a:avLst/>
            </a:prstGeom>
            <a:solidFill>
              <a:srgbClr val="F1A55D"/>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1" name="Google Shape;391;g2edf3ecb708_0_224"/>
            <p:cNvSpPr txBox="1"/>
            <p:nvPr/>
          </p:nvSpPr>
          <p:spPr>
            <a:xfrm>
              <a:off x="49" y="-542461"/>
              <a:ext cx="4729200" cy="1124400"/>
            </a:xfrm>
            <a:prstGeom prst="rect">
              <a:avLst/>
            </a:prstGeom>
            <a:solidFill>
              <a:schemeClr val="dk1"/>
            </a:solidFill>
            <a:ln>
              <a:noFill/>
            </a:ln>
          </p:spPr>
          <p:txBody>
            <a:bodyPr spcFirstLastPara="1" wrap="square" lIns="117325" tIns="67050" rIns="117325" bIns="67050" anchor="ctr" anchorCtr="0">
              <a:noAutofit/>
            </a:bodyPr>
            <a:lstStyle/>
            <a:p>
              <a:pPr marL="0" lvl="0" indent="0" algn="ctr" rtl="0">
                <a:lnSpc>
                  <a:spcPct val="90000"/>
                </a:lnSpc>
                <a:spcBef>
                  <a:spcPts val="0"/>
                </a:spcBef>
                <a:spcAft>
                  <a:spcPts val="0"/>
                </a:spcAft>
                <a:buClr>
                  <a:schemeClr val="dk1"/>
                </a:buClr>
                <a:buSzPts val="4400"/>
                <a:buFont typeface="Public Sans"/>
                <a:buNone/>
              </a:pPr>
              <a:r>
                <a:rPr lang="en" sz="2800" b="1">
                  <a:solidFill>
                    <a:schemeClr val="lt1"/>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Agenda</a:t>
              </a:r>
              <a:endParaRPr sz="900" b="1" i="0" u="none" strike="noStrike" cap="none">
                <a:solidFill>
                  <a:schemeClr val="lt1"/>
                </a:solidFill>
                <a:latin typeface="Public Sans"/>
                <a:ea typeface="Public Sans"/>
                <a:cs typeface="Public Sans"/>
                <a:sym typeface="Public Sans"/>
              </a:endParaRPr>
            </a:p>
          </p:txBody>
        </p:sp>
        <p:sp>
          <p:nvSpPr>
            <p:cNvPr id="392" name="Google Shape;392;g2edf3ecb708_0_224"/>
            <p:cNvSpPr txBox="1"/>
            <p:nvPr/>
          </p:nvSpPr>
          <p:spPr>
            <a:xfrm>
              <a:off x="354" y="618075"/>
              <a:ext cx="4729200" cy="3667800"/>
            </a:xfrm>
            <a:prstGeom prst="rect">
              <a:avLst/>
            </a:prstGeom>
            <a:solidFill>
              <a:schemeClr val="accent2"/>
            </a:solidFill>
            <a:ln>
              <a:noFill/>
            </a:ln>
          </p:spPr>
          <p:txBody>
            <a:bodyPr spcFirstLastPara="1" wrap="square" lIns="87975" tIns="87975" rIns="117325" bIns="132000" anchor="t" anchorCtr="0">
              <a:noAutofit/>
            </a:bodyPr>
            <a:lstStyle/>
            <a:p>
              <a:pPr marL="457200" marR="0" lvl="0" indent="-342900" algn="l" rtl="0">
                <a:lnSpc>
                  <a:spcPct val="100000"/>
                </a:lnSpc>
                <a:spcBef>
                  <a:spcPts val="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Elements of an Effective Lesson </a:t>
              </a:r>
              <a:endParaRPr sz="1400" b="0" i="0" u="none" strike="noStrike" cap="none">
                <a:solidFill>
                  <a:schemeClr val="dk2"/>
                </a:solidFill>
                <a:latin typeface="Arial"/>
                <a:ea typeface="Arial"/>
                <a:cs typeface="Arial"/>
                <a:sym typeface="Arial"/>
              </a:endParaRPr>
            </a:p>
            <a:p>
              <a:pPr marL="457200" marR="0" lvl="0" indent="-342900" algn="l" rtl="0">
                <a:lnSpc>
                  <a:spcPct val="100000"/>
                </a:lnSpc>
                <a:spcBef>
                  <a:spcPts val="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Overview of the Louisiana Educator Rubric (LER)</a:t>
              </a:r>
              <a:endParaRPr sz="1800" b="0" i="0" u="none" strike="noStrike" cap="none">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LER Deep Dives for the Instruction and Environment Domains</a:t>
              </a:r>
              <a:endParaRPr sz="1800" b="0" i="0" u="none" strike="noStrike" cap="none">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The Pre-Conference</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The Post-Conference</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The Follow-Up Coaching and Support Cycle</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Bulletin Revisions and Requirements</a:t>
              </a:r>
              <a:endParaRPr sz="1800">
                <a:solidFill>
                  <a:schemeClr val="dk2"/>
                </a:solidFill>
                <a:latin typeface="Public Sans"/>
                <a:ea typeface="Public Sans"/>
                <a:cs typeface="Public Sans"/>
                <a:sym typeface="Public Sans"/>
              </a:endParaRPr>
            </a:p>
            <a:p>
              <a:pPr marL="457200" lvl="0" indent="-342900" algn="l" rtl="0">
                <a:spcBef>
                  <a:spcPts val="0"/>
                </a:spcBef>
                <a:spcAft>
                  <a:spcPts val="0"/>
                </a:spcAft>
                <a:buClr>
                  <a:schemeClr val="dk2"/>
                </a:buClr>
                <a:buSzPts val="1800"/>
                <a:buFont typeface="Public Sans"/>
                <a:buChar char="●"/>
              </a:pPr>
              <a:r>
                <a:rPr lang="en" sz="1800">
                  <a:solidFill>
                    <a:schemeClr val="dk2"/>
                  </a:solidFill>
                  <a:latin typeface="Public Sans"/>
                  <a:ea typeface="Public Sans"/>
                  <a:cs typeface="Public Sans"/>
                  <a:sym typeface="Public Sans"/>
                </a:rPr>
                <a:t>Reflection/</a:t>
              </a:r>
              <a:r>
                <a:rPr lang="en" sz="1800">
                  <a:solidFill>
                    <a:schemeClr val="dk2"/>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Closing</a:t>
              </a:r>
              <a:r>
                <a:rPr lang="en" sz="1800">
                  <a:solidFill>
                    <a:schemeClr val="dk2"/>
                  </a:solidFill>
                  <a:latin typeface="Public Sans"/>
                  <a:ea typeface="Public Sans"/>
                  <a:cs typeface="Public Sans"/>
                  <a:sym typeface="Public Sans"/>
                </a:rPr>
                <a:t>/Follow Up</a:t>
              </a:r>
              <a:endParaRPr sz="1800">
                <a:solidFill>
                  <a:schemeClr val="dk2"/>
                </a:solidFill>
                <a:latin typeface="Public Sans"/>
                <a:ea typeface="Public Sans"/>
                <a:cs typeface="Public Sans"/>
                <a:sym typeface="Public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2edf3ecb708_0_33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40</a:t>
            </a:fld>
            <a:endParaRPr/>
          </a:p>
        </p:txBody>
      </p:sp>
      <p:sp>
        <p:nvSpPr>
          <p:cNvPr id="715" name="Google Shape;715;g2edf3ecb708_0_3355"/>
          <p:cNvSpPr txBox="1"/>
          <p:nvPr/>
        </p:nvSpPr>
        <p:spPr>
          <a:xfrm>
            <a:off x="430050" y="118813"/>
            <a:ext cx="8283900" cy="9102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000000"/>
              </a:buClr>
              <a:buSzPts val="3300"/>
              <a:buFont typeface="Calibri"/>
              <a:buNone/>
            </a:pPr>
            <a:r>
              <a:rPr lang="en" sz="2800" b="1" i="0" u="none" strike="noStrike" cap="none">
                <a:solidFill>
                  <a:srgbClr val="351C75"/>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Debriefing</a:t>
            </a:r>
            <a:r>
              <a:rPr lang="en" sz="2800" b="1" i="0" u="none" strike="noStrike" cap="none">
                <a:solidFill>
                  <a:srgbClr val="351C75"/>
                </a:solidFill>
                <a:latin typeface="Public Sans"/>
                <a:ea typeface="Public Sans"/>
                <a:cs typeface="Public Sans"/>
                <a:sym typeface="Public Sans"/>
              </a:rPr>
              <a:t> the Lesson Observation</a:t>
            </a:r>
            <a:endParaRPr sz="1400" b="0" i="0" u="none" strike="noStrike" cap="none">
              <a:solidFill>
                <a:srgbClr val="351C75"/>
              </a:solidFill>
              <a:latin typeface="Arial"/>
              <a:ea typeface="Arial"/>
              <a:cs typeface="Arial"/>
              <a:sym typeface="Arial"/>
            </a:endParaRPr>
          </a:p>
        </p:txBody>
      </p:sp>
      <p:sp>
        <p:nvSpPr>
          <p:cNvPr id="716" name="Google Shape;716;g2edf3ecb708_0_3355"/>
          <p:cNvSpPr txBox="1"/>
          <p:nvPr/>
        </p:nvSpPr>
        <p:spPr>
          <a:xfrm>
            <a:off x="430050" y="1029025"/>
            <a:ext cx="8393100" cy="32898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Clr>
                <a:srgbClr val="000000"/>
              </a:buClr>
              <a:buSzPts val="2300"/>
              <a:buFont typeface="Arial"/>
              <a:buNone/>
            </a:pPr>
            <a:r>
              <a:rPr lang="en" sz="1800" b="1" i="0" u="none" strike="noStrike" cap="none">
                <a:solidFill>
                  <a:schemeClr val="dk2"/>
                </a:solidFill>
                <a:latin typeface="Public Sans"/>
                <a:ea typeface="Public Sans"/>
                <a:cs typeface="Public Sans"/>
                <a:sym typeface="Public Sans"/>
              </a:rPr>
              <a:t>Table Discussion</a:t>
            </a:r>
            <a:endParaRPr sz="1800" b="0" i="0" u="none" strike="noStrike" cap="none">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After scripting lesson video clips and reviewing the lesson observation guidance, what are you noticing about the lesson observation process? </a:t>
            </a:r>
            <a:endParaRPr sz="18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2300"/>
              <a:buFont typeface="Arial"/>
              <a:buNone/>
            </a:pPr>
            <a:r>
              <a:rPr lang="en" sz="1800" b="1" i="0" u="none" strike="noStrike" cap="none">
                <a:solidFill>
                  <a:schemeClr val="dk2"/>
                </a:solidFill>
                <a:latin typeface="Public Sans"/>
                <a:ea typeface="Public Sans"/>
                <a:cs typeface="Public Sans"/>
                <a:sym typeface="Public Sans"/>
              </a:rPr>
              <a:t>Whole Group Discussion</a:t>
            </a:r>
            <a:endParaRPr sz="1800" b="0" i="0" u="none" strike="noStrike" cap="none">
              <a:solidFill>
                <a:schemeClr val="dk2"/>
              </a:solidFill>
              <a:latin typeface="Public Sans"/>
              <a:ea typeface="Public Sans"/>
              <a:cs typeface="Public Sans"/>
              <a:sym typeface="Public Sans"/>
            </a:endParaRPr>
          </a:p>
          <a:p>
            <a:pPr marL="457200" marR="0" lvl="0" indent="-342900" algn="l" rtl="0">
              <a:lnSpc>
                <a:spcPct val="100000"/>
              </a:lnSpc>
              <a:spcBef>
                <a:spcPts val="0"/>
              </a:spcBef>
              <a:spcAft>
                <a:spcPts val="0"/>
              </a:spcAft>
              <a:buClr>
                <a:schemeClr val="dk2"/>
              </a:buClr>
              <a:buSzPts val="1800"/>
              <a:buFont typeface="Public Sans"/>
              <a:buChar char="●"/>
            </a:pPr>
            <a:r>
              <a:rPr lang="en" sz="1800" b="0" i="0" u="none" strike="noStrike" cap="none">
                <a:solidFill>
                  <a:schemeClr val="dk2"/>
                </a:solidFill>
                <a:latin typeface="Public Sans"/>
                <a:ea typeface="Public Sans"/>
                <a:cs typeface="Public Sans"/>
                <a:sym typeface="Public Sans"/>
              </a:rPr>
              <a:t>How will the lesson observation process benefit students, teachers, and the observer? </a:t>
            </a:r>
            <a:endParaRPr sz="1800" b="0" i="0" u="none" strike="noStrike" cap="none">
              <a:solidFill>
                <a:schemeClr val="dk2"/>
              </a:solidFill>
              <a:latin typeface="Public Sans"/>
              <a:ea typeface="Public Sans"/>
              <a:cs typeface="Public Sans"/>
              <a:sym typeface="Public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279abfe882b_1_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Introduction to the Post-Conference</a:t>
            </a:r>
            <a:endParaRPr/>
          </a:p>
        </p:txBody>
      </p:sp>
      <p:sp>
        <p:nvSpPr>
          <p:cNvPr id="722" name="Google Shape;722;g279abfe882b_1_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79abfe882b_0_50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chemeClr val="lt1"/>
              </a:buClr>
              <a:buSzPts val="1100"/>
              <a:buFont typeface="Public Sans Medium"/>
              <a:buNone/>
            </a:pPr>
            <a:fld id="{00000000-1234-1234-1234-123412341234}" type="slidenum">
              <a:rPr lang="en"/>
              <a:t>42</a:t>
            </a:fld>
            <a:endParaRPr/>
          </a:p>
        </p:txBody>
      </p:sp>
      <p:sp>
        <p:nvSpPr>
          <p:cNvPr id="728" name="Google Shape;728;g279abfe882b_0_501"/>
          <p:cNvSpPr txBox="1">
            <a:spLocks noGrp="1"/>
          </p:cNvSpPr>
          <p:nvPr>
            <p:ph type="title"/>
          </p:nvPr>
        </p:nvSpPr>
        <p:spPr>
          <a:xfrm>
            <a:off x="333875" y="577350"/>
            <a:ext cx="8520600" cy="57270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2800"/>
              <a:buNone/>
            </a:pPr>
            <a:r>
              <a:rPr lang="en">
                <a:solidFill>
                  <a:schemeClr val="dk1"/>
                </a:solidFill>
              </a:rPr>
              <a:t>The third step of the POP Cycle is always the post-conference.</a:t>
            </a:r>
            <a:endParaRPr sz="3000" b="1">
              <a:latin typeface="Public Sans"/>
              <a:ea typeface="Public Sans"/>
              <a:cs typeface="Public Sans"/>
              <a:sym typeface="Public Sans"/>
            </a:endParaRPr>
          </a:p>
        </p:txBody>
      </p:sp>
      <p:grpSp>
        <p:nvGrpSpPr>
          <p:cNvPr id="729" name="Google Shape;729;g279abfe882b_0_501"/>
          <p:cNvGrpSpPr/>
          <p:nvPr/>
        </p:nvGrpSpPr>
        <p:grpSpPr>
          <a:xfrm>
            <a:off x="463551" y="1323325"/>
            <a:ext cx="8261262" cy="3519875"/>
            <a:chOff x="1" y="-22726"/>
            <a:chExt cx="10523900" cy="4693167"/>
          </a:xfrm>
        </p:grpSpPr>
        <p:sp>
          <p:nvSpPr>
            <p:cNvPr id="730" name="Google Shape;730;g279abfe882b_0_501"/>
            <p:cNvSpPr/>
            <p:nvPr/>
          </p:nvSpPr>
          <p:spPr>
            <a:xfrm rot="5400000">
              <a:off x="-250731" y="252966"/>
              <a:ext cx="1671600" cy="1170000"/>
            </a:xfrm>
            <a:prstGeom prst="chevron">
              <a:avLst>
                <a:gd name="adj" fmla="val 50000"/>
              </a:avLst>
            </a:prstGeom>
            <a:solidFill>
              <a:srgbClr val="21474D"/>
            </a:solidFill>
            <a:ln w="25400" cap="flat" cmpd="sng">
              <a:solidFill>
                <a:srgbClr val="2C133E"/>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731" name="Google Shape;731;g279abfe882b_0_501"/>
            <p:cNvSpPr txBox="1"/>
            <p:nvPr/>
          </p:nvSpPr>
          <p:spPr>
            <a:xfrm>
              <a:off x="1" y="587201"/>
              <a:ext cx="1170000" cy="5016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Purpose</a:t>
              </a:r>
              <a:endParaRPr sz="1050" b="0" i="0" u="none" strike="noStrike" cap="none">
                <a:solidFill>
                  <a:srgbClr val="000000"/>
                </a:solidFill>
                <a:latin typeface="Calibri"/>
                <a:ea typeface="Calibri"/>
                <a:cs typeface="Calibri"/>
                <a:sym typeface="Calibri"/>
              </a:endParaRPr>
            </a:p>
          </p:txBody>
        </p:sp>
        <p:sp>
          <p:nvSpPr>
            <p:cNvPr id="732" name="Google Shape;732;g279abfe882b_0_501"/>
            <p:cNvSpPr/>
            <p:nvPr/>
          </p:nvSpPr>
          <p:spPr>
            <a:xfrm rot="5400000">
              <a:off x="5199598" y="-4027432"/>
              <a:ext cx="1286400" cy="9345600"/>
            </a:xfrm>
            <a:prstGeom prst="round2SameRect">
              <a:avLst>
                <a:gd name="adj1" fmla="val 16667"/>
                <a:gd name="adj2" fmla="val 0"/>
              </a:avLst>
            </a:prstGeom>
            <a:solidFill>
              <a:srgbClr val="FFFFFF">
                <a:alpha val="87058"/>
              </a:srgbClr>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733" name="Google Shape;733;g279abfe882b_0_501"/>
            <p:cNvSpPr txBox="1"/>
            <p:nvPr/>
          </p:nvSpPr>
          <p:spPr>
            <a:xfrm>
              <a:off x="1231401" y="-22726"/>
              <a:ext cx="9292500" cy="1286400"/>
            </a:xfrm>
            <a:prstGeom prst="rect">
              <a:avLst/>
            </a:prstGeom>
            <a:noFill/>
            <a:ln>
              <a:noFill/>
            </a:ln>
          </p:spPr>
          <p:txBody>
            <a:bodyPr spcFirstLastPara="1" wrap="square" lIns="63975" tIns="5700" rIns="5700" bIns="5700" anchor="ctr" anchorCtr="0">
              <a:noAutofit/>
            </a:bodyPr>
            <a:lstStyle/>
            <a:p>
              <a:pPr marL="42862" marR="0" lvl="1" indent="-4761" algn="l" rtl="0">
                <a:lnSpc>
                  <a:spcPct val="90000"/>
                </a:lnSpc>
                <a:spcBef>
                  <a:spcPts val="0"/>
                </a:spcBef>
                <a:spcAft>
                  <a:spcPts val="0"/>
                </a:spcAft>
                <a:buClr>
                  <a:srgbClr val="000000"/>
                </a:buClr>
                <a:buSzPts val="750"/>
                <a:buFont typeface="Arial"/>
                <a:buNone/>
              </a:pPr>
              <a:endParaRPr sz="1350" b="0" i="0" u="none" strike="noStrike" cap="none">
                <a:solidFill>
                  <a:schemeClr val="dk2"/>
                </a:solidFill>
                <a:latin typeface="Calibri"/>
                <a:ea typeface="Calibri"/>
                <a:cs typeface="Calibri"/>
                <a:sym typeface="Calibri"/>
              </a:endParaRPr>
            </a:p>
            <a:p>
              <a:pPr marL="40005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Provide an opportunity for reflection on the areas of reinforcement and refinement from a lesson to inform and improve future practice.</a:t>
              </a:r>
              <a:endParaRPr sz="1350" b="0" i="0" u="none" strike="noStrike" cap="none">
                <a:solidFill>
                  <a:schemeClr val="dk2"/>
                </a:solidFill>
                <a:latin typeface="Public Sans"/>
                <a:ea typeface="Public Sans"/>
                <a:cs typeface="Public Sans"/>
                <a:sym typeface="Public Sans"/>
              </a:endParaRPr>
            </a:p>
            <a:p>
              <a:pPr marL="40005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Focus on two areas from the rubric (one for reinforcement and one for refinement).</a:t>
              </a:r>
              <a:endParaRPr sz="1350" b="0" i="0" u="none" strike="noStrike" cap="none">
                <a:solidFill>
                  <a:schemeClr val="dk2"/>
                </a:solidFill>
                <a:latin typeface="Public Sans"/>
                <a:ea typeface="Public Sans"/>
                <a:cs typeface="Public Sans"/>
                <a:sym typeface="Public Sans"/>
              </a:endParaRPr>
            </a:p>
            <a:p>
              <a:pPr marL="400050" marR="0" lvl="0" indent="-314325" algn="l" rtl="0">
                <a:lnSpc>
                  <a:spcPct val="90000"/>
                </a:lnSpc>
                <a:spcBef>
                  <a:spcPts val="0"/>
                </a:spcBef>
                <a:spcAft>
                  <a:spcPts val="0"/>
                </a:spcAft>
                <a:buClr>
                  <a:schemeClr val="dk2"/>
                </a:buClr>
                <a:buSzPts val="1350"/>
                <a:buFont typeface="Public Sans"/>
                <a:buChar char="●"/>
              </a:pPr>
              <a:r>
                <a:rPr lang="en" sz="1350" b="0" i="0" u="none" strike="noStrike" cap="none">
                  <a:solidFill>
                    <a:schemeClr val="dk2"/>
                  </a:solidFill>
                  <a:latin typeface="Public Sans"/>
                  <a:ea typeface="Public Sans"/>
                  <a:cs typeface="Public Sans"/>
                  <a:sym typeface="Public Sans"/>
                </a:rPr>
                <a:t>Cognitively coach the teacher through the use of reflective questions.</a:t>
              </a:r>
              <a:endParaRPr sz="1350" b="0" i="0" u="none" strike="noStrike" cap="none">
                <a:solidFill>
                  <a:schemeClr val="dk2"/>
                </a:solidFill>
                <a:latin typeface="Public Sans"/>
                <a:ea typeface="Public Sans"/>
                <a:cs typeface="Public Sans"/>
                <a:sym typeface="Public Sans"/>
              </a:endParaRPr>
            </a:p>
            <a:p>
              <a:pPr marL="85725" marR="0" lvl="2" indent="-4761" algn="l" rtl="0">
                <a:lnSpc>
                  <a:spcPct val="90000"/>
                </a:lnSpc>
                <a:spcBef>
                  <a:spcPts val="135"/>
                </a:spcBef>
                <a:spcAft>
                  <a:spcPts val="0"/>
                </a:spcAft>
                <a:buClr>
                  <a:srgbClr val="000000"/>
                </a:buClr>
                <a:buSzPts val="750"/>
                <a:buFont typeface="Arial"/>
                <a:buNone/>
              </a:pPr>
              <a:endParaRPr sz="1300" b="0" i="0" u="none" strike="noStrike" cap="none">
                <a:solidFill>
                  <a:schemeClr val="dk2"/>
                </a:solidFill>
                <a:latin typeface="Public Sans"/>
                <a:ea typeface="Public Sans"/>
                <a:cs typeface="Public Sans"/>
                <a:sym typeface="Public Sans"/>
              </a:endParaRPr>
            </a:p>
          </p:txBody>
        </p:sp>
        <p:sp>
          <p:nvSpPr>
            <p:cNvPr id="734" name="Google Shape;734;g279abfe882b_0_501"/>
            <p:cNvSpPr/>
            <p:nvPr/>
          </p:nvSpPr>
          <p:spPr>
            <a:xfrm rot="5400000">
              <a:off x="-250731" y="1731198"/>
              <a:ext cx="1671600" cy="1170000"/>
            </a:xfrm>
            <a:prstGeom prst="chevron">
              <a:avLst>
                <a:gd name="adj" fmla="val 50000"/>
              </a:avLst>
            </a:prstGeom>
            <a:solidFill>
              <a:srgbClr val="428E9B"/>
            </a:solidFill>
            <a:ln w="25400" cap="flat" cmpd="sng">
              <a:solidFill>
                <a:srgbClr val="133B5F"/>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735" name="Google Shape;735;g279abfe882b_0_501"/>
            <p:cNvSpPr txBox="1"/>
            <p:nvPr/>
          </p:nvSpPr>
          <p:spPr>
            <a:xfrm>
              <a:off x="1" y="2065433"/>
              <a:ext cx="1170000" cy="5016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Scheduling</a:t>
              </a:r>
              <a:endParaRPr sz="1050" b="0" i="0" u="none" strike="noStrike" cap="none">
                <a:solidFill>
                  <a:srgbClr val="000000"/>
                </a:solidFill>
                <a:latin typeface="Calibri"/>
                <a:ea typeface="Calibri"/>
                <a:cs typeface="Calibri"/>
                <a:sym typeface="Calibri"/>
              </a:endParaRPr>
            </a:p>
          </p:txBody>
        </p:sp>
        <p:sp>
          <p:nvSpPr>
            <p:cNvPr id="736" name="Google Shape;736;g279abfe882b_0_501"/>
            <p:cNvSpPr/>
            <p:nvPr/>
          </p:nvSpPr>
          <p:spPr>
            <a:xfrm rot="5400000">
              <a:off x="5199598" y="-2549201"/>
              <a:ext cx="1286400" cy="9345600"/>
            </a:xfrm>
            <a:prstGeom prst="round2SameRect">
              <a:avLst>
                <a:gd name="adj1" fmla="val 16667"/>
                <a:gd name="adj2" fmla="val 0"/>
              </a:avLst>
            </a:prstGeom>
            <a:solidFill>
              <a:srgbClr val="FFFFFF">
                <a:alpha val="87058"/>
              </a:srgbClr>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737" name="Google Shape;737;g279abfe882b_0_501"/>
            <p:cNvSpPr txBox="1"/>
            <p:nvPr/>
          </p:nvSpPr>
          <p:spPr>
            <a:xfrm>
              <a:off x="1170064" y="1540207"/>
              <a:ext cx="9264600" cy="1158000"/>
            </a:xfrm>
            <a:prstGeom prst="rect">
              <a:avLst/>
            </a:prstGeom>
            <a:noFill/>
            <a:ln>
              <a:noFill/>
            </a:ln>
          </p:spPr>
          <p:txBody>
            <a:bodyPr spcFirstLastPara="1" wrap="square" lIns="63975" tIns="5700" rIns="5700" bIns="5700" anchor="ctr" anchorCtr="0">
              <a:noAutofit/>
            </a:bodyPr>
            <a:lstStyle/>
            <a:p>
              <a:pPr marL="45720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Should occur within 2-5 days of the observed lesson.</a:t>
              </a:r>
              <a:endParaRPr sz="1300" b="0" i="0" u="none" strike="noStrike" cap="none">
                <a:solidFill>
                  <a:schemeClr val="dk2"/>
                </a:solidFill>
                <a:latin typeface="Public Sans"/>
                <a:ea typeface="Public Sans"/>
                <a:cs typeface="Public Sans"/>
                <a:sym typeface="Public Sans"/>
              </a:endParaRPr>
            </a:p>
            <a:p>
              <a:pPr marL="45720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The post conference usually lasts 20-30 minutes.</a:t>
              </a:r>
              <a:endParaRPr sz="1300" b="0" i="0" u="none" strike="noStrike" cap="none">
                <a:solidFill>
                  <a:schemeClr val="dk2"/>
                </a:solidFill>
                <a:latin typeface="Public Sans"/>
                <a:ea typeface="Public Sans"/>
                <a:cs typeface="Public Sans"/>
                <a:sym typeface="Public Sans"/>
              </a:endParaRPr>
            </a:p>
            <a:p>
              <a:pPr marL="45720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Have the teacher self-rate their lesson and submit prior to the scheduled post-conference</a:t>
              </a:r>
              <a:endParaRPr sz="1300" b="0" i="0" u="none" strike="noStrike" cap="none">
                <a:solidFill>
                  <a:schemeClr val="dk2"/>
                </a:solidFill>
                <a:latin typeface="Public Sans"/>
                <a:ea typeface="Public Sans"/>
                <a:cs typeface="Public Sans"/>
                <a:sym typeface="Public Sans"/>
              </a:endParaRPr>
            </a:p>
          </p:txBody>
        </p:sp>
        <p:sp>
          <p:nvSpPr>
            <p:cNvPr id="738" name="Google Shape;738;g279abfe882b_0_501"/>
            <p:cNvSpPr/>
            <p:nvPr/>
          </p:nvSpPr>
          <p:spPr>
            <a:xfrm rot="5400000">
              <a:off x="-250731" y="3209431"/>
              <a:ext cx="1671600" cy="1170000"/>
            </a:xfrm>
            <a:prstGeom prst="chevron">
              <a:avLst>
                <a:gd name="adj" fmla="val 50000"/>
              </a:avLst>
            </a:prstGeom>
            <a:solidFill>
              <a:srgbClr val="BD5633"/>
            </a:solidFill>
            <a:ln w="25400" cap="flat" cmpd="sng">
              <a:solidFill>
                <a:srgbClr val="2C133E"/>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739" name="Google Shape;739;g279abfe882b_0_501"/>
            <p:cNvSpPr txBox="1"/>
            <p:nvPr/>
          </p:nvSpPr>
          <p:spPr>
            <a:xfrm>
              <a:off x="1" y="3543666"/>
              <a:ext cx="1170000" cy="501600"/>
            </a:xfrm>
            <a:prstGeom prst="rect">
              <a:avLst/>
            </a:prstGeom>
            <a:noFill/>
            <a:ln>
              <a:noFill/>
            </a:ln>
          </p:spPr>
          <p:txBody>
            <a:bodyPr spcFirstLastPara="1" wrap="square" lIns="8550" tIns="8550" rIns="8550" bIns="8550" anchor="ctr" anchorCtr="0">
              <a:noAutofit/>
            </a:bodyPr>
            <a:lstStyle/>
            <a:p>
              <a:pPr marL="0" marR="0" lvl="0" indent="0" algn="ctr" rtl="0">
                <a:lnSpc>
                  <a:spcPct val="90000"/>
                </a:lnSpc>
                <a:spcBef>
                  <a:spcPts val="0"/>
                </a:spcBef>
                <a:spcAft>
                  <a:spcPts val="0"/>
                </a:spcAft>
                <a:buClr>
                  <a:srgbClr val="FFFFFF"/>
                </a:buClr>
                <a:buSzPts val="1350"/>
                <a:buFont typeface="Arial"/>
                <a:buNone/>
              </a:pPr>
              <a:r>
                <a:rPr lang="en" sz="1350" b="0" i="0" u="none" strike="noStrike" cap="none">
                  <a:solidFill>
                    <a:srgbClr val="FFFFFF"/>
                  </a:solidFill>
                  <a:latin typeface="Calibri"/>
                  <a:ea typeface="Calibri"/>
                  <a:cs typeface="Calibri"/>
                  <a:sym typeface="Calibri"/>
                </a:rPr>
                <a:t>Planning</a:t>
              </a:r>
              <a:endParaRPr sz="1050" b="0" i="0" u="none" strike="noStrike" cap="none">
                <a:solidFill>
                  <a:srgbClr val="000000"/>
                </a:solidFill>
                <a:latin typeface="Calibri"/>
                <a:ea typeface="Calibri"/>
                <a:cs typeface="Calibri"/>
                <a:sym typeface="Calibri"/>
              </a:endParaRPr>
            </a:p>
          </p:txBody>
        </p:sp>
        <p:sp>
          <p:nvSpPr>
            <p:cNvPr id="740" name="Google Shape;740;g279abfe882b_0_501"/>
            <p:cNvSpPr/>
            <p:nvPr/>
          </p:nvSpPr>
          <p:spPr>
            <a:xfrm rot="5400000">
              <a:off x="4990355" y="-854809"/>
              <a:ext cx="1704900" cy="9345600"/>
            </a:xfrm>
            <a:prstGeom prst="round2SameRect">
              <a:avLst>
                <a:gd name="adj1" fmla="val 16667"/>
                <a:gd name="adj2" fmla="val 0"/>
              </a:avLst>
            </a:prstGeom>
            <a:solidFill>
              <a:srgbClr val="FFFFFF">
                <a:alpha val="87058"/>
              </a:srgbClr>
            </a:solidFill>
            <a:ln w="25400" cap="flat" cmpd="sng">
              <a:solidFill>
                <a:srgbClr val="1D0C29"/>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
          <p:nvSpPr>
            <p:cNvPr id="741" name="Google Shape;741;g279abfe882b_0_501"/>
            <p:cNvSpPr txBox="1"/>
            <p:nvPr/>
          </p:nvSpPr>
          <p:spPr>
            <a:xfrm>
              <a:off x="1281338" y="3060241"/>
              <a:ext cx="9153300" cy="1478100"/>
            </a:xfrm>
            <a:prstGeom prst="rect">
              <a:avLst/>
            </a:prstGeom>
            <a:noFill/>
            <a:ln>
              <a:noFill/>
            </a:ln>
          </p:spPr>
          <p:txBody>
            <a:bodyPr spcFirstLastPara="1" wrap="square" lIns="63975" tIns="5700" rIns="5700" bIns="5700" anchor="ctr" anchorCtr="0">
              <a:noAutofit/>
            </a:bodyPr>
            <a:lstStyle/>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Analyze student work samples from the lesson.</a:t>
              </a:r>
              <a:endParaRPr sz="1300" b="0" i="0" u="none" strike="noStrike" cap="none">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Observer categorizes evidence and rates the lesson on the Planning, Instruction, and Environment domains. Evaluator categorizes evidence and rates the teacher on the Professionalism domain.</a:t>
              </a:r>
              <a:endParaRPr sz="1300" b="0" i="0" u="none" strike="noStrike" cap="none">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Review teacher self-ratings.</a:t>
              </a:r>
              <a:endParaRPr sz="1300" b="0" i="0" u="none" strike="noStrike" cap="none">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Develop a post conference plan for the lesson.</a:t>
              </a:r>
              <a:endParaRPr sz="1300" b="0" i="0" u="none" strike="noStrike" cap="none">
                <a:solidFill>
                  <a:schemeClr val="dk2"/>
                </a:solidFill>
                <a:latin typeface="Public Sans"/>
                <a:ea typeface="Public Sans"/>
                <a:cs typeface="Public Sans"/>
                <a:sym typeface="Public Sans"/>
              </a:endParaRPr>
            </a:p>
            <a:p>
              <a:pPr marL="400050" marR="0" lvl="0" indent="-311150" algn="l" rtl="0">
                <a:lnSpc>
                  <a:spcPct val="90000"/>
                </a:lnSpc>
                <a:spcBef>
                  <a:spcPts val="0"/>
                </a:spcBef>
                <a:spcAft>
                  <a:spcPts val="0"/>
                </a:spcAft>
                <a:buClr>
                  <a:schemeClr val="dk2"/>
                </a:buClr>
                <a:buSzPts val="1300"/>
                <a:buFont typeface="Public Sans"/>
                <a:buChar char="●"/>
              </a:pPr>
              <a:r>
                <a:rPr lang="en" sz="1300" b="0" i="0" u="none" strike="noStrike" cap="none">
                  <a:solidFill>
                    <a:schemeClr val="dk2"/>
                  </a:solidFill>
                  <a:latin typeface="Public Sans"/>
                  <a:ea typeface="Public Sans"/>
                  <a:cs typeface="Public Sans"/>
                  <a:sym typeface="Public Sans"/>
                </a:rPr>
                <a:t>Prepare any documents the teacher will need to sign.</a:t>
              </a:r>
              <a:endParaRPr sz="1300" b="0" i="0" u="none" strike="noStrike" cap="none">
                <a:solidFill>
                  <a:schemeClr val="dk2"/>
                </a:solidFill>
                <a:latin typeface="Public Sans"/>
                <a:ea typeface="Public Sans"/>
                <a:cs typeface="Public Sans"/>
                <a:sym typeface="Public Sans"/>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279ae4d22a8_0_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The post-conference consists of 4 elements. </a:t>
            </a:r>
            <a:endParaRPr/>
          </a:p>
        </p:txBody>
      </p:sp>
      <p:sp>
        <p:nvSpPr>
          <p:cNvPr id="747" name="Google Shape;747;g279ae4d22a8_0_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43</a:t>
            </a:fld>
            <a:endParaRPr/>
          </a:p>
        </p:txBody>
      </p:sp>
      <p:pic>
        <p:nvPicPr>
          <p:cNvPr id="748" name="Google Shape;748;g279ae4d22a8_0_6"/>
          <p:cNvPicPr preferRelativeResize="0"/>
          <p:nvPr/>
        </p:nvPicPr>
        <p:blipFill rotWithShape="1">
          <a:blip r:embed="rId3">
            <a:alphaModFix/>
          </a:blip>
          <a:srcRect/>
          <a:stretch/>
        </p:blipFill>
        <p:spPr>
          <a:xfrm>
            <a:off x="791950" y="1170125"/>
            <a:ext cx="7560112" cy="3164976"/>
          </a:xfrm>
          <a:prstGeom prst="rect">
            <a:avLst/>
          </a:prstGeom>
          <a:noFill/>
          <a:ln>
            <a:noFill/>
          </a:ln>
        </p:spPr>
      </p:pic>
      <p:sp>
        <p:nvSpPr>
          <p:cNvPr id="749" name="Google Shape;749;g279ae4d22a8_0_6"/>
          <p:cNvSpPr/>
          <p:nvPr/>
        </p:nvSpPr>
        <p:spPr>
          <a:xfrm>
            <a:off x="1389000" y="4487500"/>
            <a:ext cx="6366000" cy="572700"/>
          </a:xfrm>
          <a:prstGeom prst="rect">
            <a:avLst/>
          </a:prstGeom>
          <a:solidFill>
            <a:srgbClr val="C44B27"/>
          </a:solidFill>
          <a:ln w="25400" cap="flat" cmpd="sng">
            <a:solidFill>
              <a:srgbClr val="184369"/>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Public Sans"/>
                <a:ea typeface="Public Sans"/>
                <a:cs typeface="Public Sans"/>
                <a:sym typeface="Public Sans"/>
              </a:rPr>
              <a:t>Why do you think ratings are shared at the end of the post-conference rather than at the beginning?</a:t>
            </a:r>
            <a:endParaRPr sz="1800" b="0" i="0" u="none" strike="noStrike" cap="none">
              <a:solidFill>
                <a:srgbClr val="000000"/>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79abfe882b_0_88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The Follow-Up Coaching and Suppo</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rt</a:t>
            </a:r>
            <a:r>
              <a:rPr lang="en"/>
              <a:t> Cycle</a:t>
            </a:r>
            <a:endParaRPr/>
          </a:p>
        </p:txBody>
      </p:sp>
      <p:sp>
        <p:nvSpPr>
          <p:cNvPr id="755" name="Google Shape;755;g279abfe882b_0_88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279abfe882b_0_949"/>
          <p:cNvSpPr txBox="1">
            <a:spLocks noGrp="1"/>
          </p:cNvSpPr>
          <p:nvPr>
            <p:ph type="body" idx="1"/>
          </p:nvPr>
        </p:nvSpPr>
        <p:spPr>
          <a:xfrm>
            <a:off x="311700" y="1229450"/>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solidFill>
                  <a:schemeClr val="dk2"/>
                </a:solidFill>
              </a:rPr>
              <a:t>The Follow-Up Coaching and Support Cycle:</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Is an extension of the refinement area and recommended action from a teacher’s post-conference plan;</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Is grounded in a Coaching Plan that outlines the post-conference recommended action in a series of steps;</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P</a:t>
            </a:r>
            <a:r>
              <a:rPr lang="en" i="0">
                <a:solidFill>
                  <a:schemeClr val="dk2"/>
                </a:solidFill>
              </a:rPr>
              <a:t>rovides an opportunity for </a:t>
            </a:r>
            <a:r>
              <a:rPr lang="en">
                <a:solidFill>
                  <a:schemeClr val="dk2"/>
                </a:solidFill>
              </a:rPr>
              <a:t>observer</a:t>
            </a:r>
            <a:r>
              <a:rPr lang="en" i="0">
                <a:solidFill>
                  <a:schemeClr val="dk2"/>
                </a:solidFill>
              </a:rPr>
              <a:t>s to </a:t>
            </a:r>
            <a:r>
              <a:rPr lang="en">
                <a:solidFill>
                  <a:schemeClr val="dk2"/>
                </a:solidFill>
              </a:rPr>
              <a:t>support</a:t>
            </a:r>
            <a:r>
              <a:rPr lang="en" i="0">
                <a:solidFill>
                  <a:schemeClr val="dk2"/>
                </a:solidFill>
              </a:rPr>
              <a:t> </a:t>
            </a:r>
            <a:r>
              <a:rPr lang="en">
                <a:solidFill>
                  <a:schemeClr val="dk2"/>
                </a:solidFill>
              </a:rPr>
              <a:t>teachers in</a:t>
            </a:r>
            <a:r>
              <a:rPr lang="en" i="0">
                <a:solidFill>
                  <a:schemeClr val="dk2"/>
                </a:solidFill>
              </a:rPr>
              <a:t> </a:t>
            </a:r>
            <a:r>
              <a:rPr lang="en">
                <a:solidFill>
                  <a:schemeClr val="dk2"/>
                </a:solidFill>
              </a:rPr>
              <a:t>applying</a:t>
            </a:r>
            <a:r>
              <a:rPr lang="en" i="0">
                <a:solidFill>
                  <a:schemeClr val="dk2"/>
                </a:solidFill>
              </a:rPr>
              <a:t> </a:t>
            </a:r>
            <a:r>
              <a:rPr lang="en">
                <a:solidFill>
                  <a:schemeClr val="dk2"/>
                </a:solidFill>
              </a:rPr>
              <a:t>post-conference feedback; and </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E</a:t>
            </a:r>
            <a:r>
              <a:rPr lang="en" i="0">
                <a:solidFill>
                  <a:schemeClr val="dk2"/>
                </a:solidFill>
              </a:rPr>
              <a:t>nsures that the evaluation process is not just a one-time event but part of an ongoing cycle of continuous improvement</a:t>
            </a:r>
            <a:r>
              <a:rPr lang="en">
                <a:solidFill>
                  <a:schemeClr val="dk2"/>
                </a:solidFill>
              </a:rPr>
              <a:t>.</a:t>
            </a:r>
            <a:endParaRPr b="0" i="0">
              <a:solidFill>
                <a:srgbClr val="0D0D0D"/>
              </a:solidFill>
              <a:latin typeface="Arial"/>
              <a:ea typeface="Arial"/>
              <a:cs typeface="Arial"/>
              <a:sym typeface="Arial"/>
            </a:endParaRPr>
          </a:p>
          <a:p>
            <a:pPr marL="457200" lvl="0" indent="-228600" algn="l" rtl="0">
              <a:lnSpc>
                <a:spcPct val="115000"/>
              </a:lnSpc>
              <a:spcBef>
                <a:spcPts val="1000"/>
              </a:spcBef>
              <a:spcAft>
                <a:spcPts val="0"/>
              </a:spcAft>
              <a:buSzPts val="1800"/>
              <a:buNone/>
            </a:pPr>
            <a:endParaRPr b="0" i="0">
              <a:solidFill>
                <a:srgbClr val="0D0D0D"/>
              </a:solidFill>
              <a:latin typeface="Arial"/>
              <a:ea typeface="Arial"/>
              <a:cs typeface="Arial"/>
              <a:sym typeface="Arial"/>
            </a:endParaRPr>
          </a:p>
          <a:p>
            <a:pPr marL="457200" lvl="0" indent="-228600" algn="l" rtl="0">
              <a:lnSpc>
                <a:spcPct val="115000"/>
              </a:lnSpc>
              <a:spcBef>
                <a:spcPts val="0"/>
              </a:spcBef>
              <a:spcAft>
                <a:spcPts val="0"/>
              </a:spcAft>
              <a:buSzPts val="1800"/>
              <a:buNone/>
            </a:pPr>
            <a:endParaRPr/>
          </a:p>
        </p:txBody>
      </p:sp>
      <p:sp>
        <p:nvSpPr>
          <p:cNvPr id="761" name="Google Shape;761;g279abfe882b_0_94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45</a:t>
            </a:fld>
            <a:endParaRPr/>
          </a:p>
        </p:txBody>
      </p:sp>
      <p:sp>
        <p:nvSpPr>
          <p:cNvPr id="762" name="Google Shape;762;g279abfe882b_0_949"/>
          <p:cNvSpPr txBox="1">
            <a:spLocks noGrp="1"/>
          </p:cNvSpPr>
          <p:nvPr>
            <p:ph type="title"/>
          </p:nvPr>
        </p:nvSpPr>
        <p:spPr>
          <a:xfrm>
            <a:off x="301308" y="193100"/>
            <a:ext cx="8521800" cy="57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t>The goal of the Follow-Up Coaching and Support Cycle is to support teachers in refinement area growth.</a:t>
            </a:r>
            <a:endParaRPr sz="2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279abfe882b_0_955"/>
          <p:cNvSpPr txBox="1">
            <a:spLocks noGrp="1"/>
          </p:cNvSpPr>
          <p:nvPr>
            <p:ph type="title"/>
          </p:nvPr>
        </p:nvSpPr>
        <p:spPr>
          <a:xfrm>
            <a:off x="311700" y="368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a:solidFill>
                  <a:schemeClr val="dk1"/>
                </a:solidFill>
              </a:rPr>
              <a:t>The Follow-Up Coaching and Support Cycle</a:t>
            </a:r>
            <a:endParaRPr sz="2600">
              <a:solidFill>
                <a:schemeClr val="dk1"/>
              </a:solidFill>
            </a:endParaRPr>
          </a:p>
        </p:txBody>
      </p:sp>
      <p:sp>
        <p:nvSpPr>
          <p:cNvPr id="768" name="Google Shape;768;g279abfe882b_0_95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46</a:t>
            </a:fld>
            <a:endParaRPr/>
          </a:p>
        </p:txBody>
      </p:sp>
      <p:pic>
        <p:nvPicPr>
          <p:cNvPr id="769" name="Google Shape;769;g279abfe882b_0_955"/>
          <p:cNvPicPr preferRelativeResize="0"/>
          <p:nvPr/>
        </p:nvPicPr>
        <p:blipFill rotWithShape="1">
          <a:blip r:embed="rId3">
            <a:alphaModFix/>
          </a:blip>
          <a:srcRect/>
          <a:stretch/>
        </p:blipFill>
        <p:spPr>
          <a:xfrm>
            <a:off x="2780976" y="1078300"/>
            <a:ext cx="3582051" cy="3267950"/>
          </a:xfrm>
          <a:prstGeom prst="rect">
            <a:avLst/>
          </a:prstGeom>
          <a:noFill/>
          <a:ln>
            <a:noFill/>
          </a:ln>
        </p:spPr>
      </p:pic>
      <p:sp>
        <p:nvSpPr>
          <p:cNvPr id="770" name="Google Shape;770;g279abfe882b_0_955"/>
          <p:cNvSpPr/>
          <p:nvPr/>
        </p:nvSpPr>
        <p:spPr>
          <a:xfrm>
            <a:off x="129125" y="4422461"/>
            <a:ext cx="3853200" cy="7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Public Sans"/>
                <a:ea typeface="Public Sans"/>
                <a:cs typeface="Public Sans"/>
                <a:sym typeface="Public Sans"/>
              </a:rPr>
              <a:t>Adapted from: </a:t>
            </a:r>
            <a:r>
              <a:rPr lang="en" sz="1400" b="0" i="1" u="none" strike="noStrike" cap="none">
                <a:solidFill>
                  <a:schemeClr val="dk2"/>
                </a:solidFill>
                <a:latin typeface="Public Sans"/>
                <a:ea typeface="Public Sans"/>
                <a:cs typeface="Public Sans"/>
                <a:sym typeface="Public Sans"/>
              </a:rPr>
              <a:t>Student-Centered Coaching: The Moves, </a:t>
            </a:r>
            <a:r>
              <a:rPr lang="en" sz="1400" b="0" i="0" u="none" strike="noStrike" cap="none">
                <a:solidFill>
                  <a:schemeClr val="dk2"/>
                </a:solidFill>
                <a:latin typeface="Public Sans"/>
                <a:ea typeface="Public Sans"/>
                <a:cs typeface="Public Sans"/>
                <a:sym typeface="Public Sans"/>
              </a:rPr>
              <a:t>Sweeney, D., &amp; Harris, L. (2017)</a:t>
            </a:r>
            <a:endParaRPr sz="1400" b="0" i="0" u="none" strike="noStrike" cap="none">
              <a:solidFill>
                <a:schemeClr val="dk2"/>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385463"/>
                </a:solidFill>
                <a:latin typeface="Calibri"/>
                <a:ea typeface="Calibri"/>
                <a:cs typeface="Calibri"/>
                <a:sym typeface="Calibri"/>
              </a:rPr>
              <a:t>.</a:t>
            </a:r>
            <a:endParaRPr sz="1100" b="0" i="1" u="none" strike="noStrike" cap="none">
              <a:solidFill>
                <a:srgbClr val="385463"/>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eeb58b9af1_0_67"/>
          <p:cNvSpPr txBox="1">
            <a:spLocks noGrp="1"/>
          </p:cNvSpPr>
          <p:nvPr>
            <p:ph type="subTitle" idx="1"/>
          </p:nvPr>
        </p:nvSpPr>
        <p:spPr>
          <a:xfrm>
            <a:off x="421724" y="740675"/>
            <a:ext cx="6430200" cy="45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2800" b="1">
                <a:solidFill>
                  <a:schemeClr val="dk1"/>
                </a:solidFill>
              </a:rPr>
              <a:t>Bulletin Revisions and Requirements</a:t>
            </a:r>
            <a:endParaRPr sz="2800" b="1">
              <a:solidFill>
                <a:schemeClr val="dk1"/>
              </a:solidFill>
            </a:endParaRPr>
          </a:p>
        </p:txBody>
      </p:sp>
      <p:sp>
        <p:nvSpPr>
          <p:cNvPr id="776" name="Google Shape;776;g2eeb58b9af1_0_6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2eeb58b9af1_0_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Comprehensive Training for Evaluators</a:t>
            </a:r>
            <a:endParaRPr/>
          </a:p>
        </p:txBody>
      </p:sp>
      <p:sp>
        <p:nvSpPr>
          <p:cNvPr id="782" name="Google Shape;782;g2eeb58b9af1_0_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First</a:t>
            </a:r>
            <a:r>
              <a:rPr lang="en"/>
              <a:t>-</a:t>
            </a:r>
            <a:r>
              <a:rPr lang="en">
                <a:solidFill>
                  <a:srgbClr val="4D4D4F"/>
                </a:solidFill>
              </a:rPr>
              <a:t>time evaluators </a:t>
            </a:r>
            <a:r>
              <a:rPr lang="en"/>
              <a:t>must</a:t>
            </a:r>
            <a:r>
              <a:rPr lang="en">
                <a:solidFill>
                  <a:srgbClr val="4D4D4F"/>
                </a:solidFill>
              </a:rPr>
              <a:t> attend a face-to-face training.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Louisiana Leader Evaluation training is a two-day training.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Louisiana Educator Evaluation training is a three-day training. </a:t>
            </a:r>
            <a:endParaRPr>
              <a:solidFill>
                <a:srgbClr val="4D4D4F"/>
              </a:solidFill>
            </a:endParaRPr>
          </a:p>
          <a:p>
            <a:pPr marL="0" lvl="0" indent="0" algn="l" rtl="0">
              <a:spcBef>
                <a:spcPts val="0"/>
              </a:spcBef>
              <a:spcAft>
                <a:spcPts val="0"/>
              </a:spcAft>
              <a:buNone/>
            </a:pPr>
            <a:endParaRPr>
              <a:solidFill>
                <a:srgbClr val="4D4D4F"/>
              </a:solidFill>
            </a:endParaRPr>
          </a:p>
          <a:p>
            <a:pPr marL="0" lvl="0" indent="0" algn="l" rtl="0">
              <a:spcBef>
                <a:spcPts val="0"/>
              </a:spcBef>
              <a:spcAft>
                <a:spcPts val="0"/>
              </a:spcAft>
              <a:buNone/>
            </a:pPr>
            <a:r>
              <a:rPr lang="en">
                <a:solidFill>
                  <a:srgbClr val="4D4D4F"/>
                </a:solidFill>
              </a:rPr>
              <a:t>The evaluator certification process includes a passing score on an assessment to ensure inter-rater reliability and accuracy of ratings.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Evaluators must renew certification annually, per Bullet</a:t>
            </a:r>
            <a:r>
              <a:rPr lang="en"/>
              <a:t>in 130</a:t>
            </a:r>
            <a:r>
              <a:rPr lang="en">
                <a:solidFill>
                  <a:srgbClr val="4D4D4F"/>
                </a:solidFill>
              </a:rPr>
              <a:t>. </a:t>
            </a:r>
            <a:endParaRPr>
              <a:solidFill>
                <a:srgbClr val="4D4D4F"/>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p:txBody>
      </p:sp>
      <p:sp>
        <p:nvSpPr>
          <p:cNvPr id="783" name="Google Shape;783;g2eeb58b9af1_0_4"/>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2eeb58b9af1_0_10"/>
          <p:cNvSpPr txBox="1">
            <a:spLocks noGrp="1"/>
          </p:cNvSpPr>
          <p:nvPr>
            <p:ph type="title"/>
          </p:nvPr>
        </p:nvSpPr>
        <p:spPr>
          <a:xfrm>
            <a:off x="311700" y="203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Effectiveness Rating</a:t>
            </a:r>
            <a:endParaRPr/>
          </a:p>
        </p:txBody>
      </p:sp>
      <p:sp>
        <p:nvSpPr>
          <p:cNvPr id="789" name="Google Shape;789;g2eeb58b9af1_0_10"/>
          <p:cNvSpPr txBox="1">
            <a:spLocks noGrp="1"/>
          </p:cNvSpPr>
          <p:nvPr>
            <p:ph type="body" idx="1"/>
          </p:nvPr>
        </p:nvSpPr>
        <p:spPr>
          <a:xfrm>
            <a:off x="311700" y="844775"/>
            <a:ext cx="8520600" cy="3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effectiveness rating shall be determined according to the composite score ranges as follows: </a:t>
            </a:r>
            <a:endParaRPr/>
          </a:p>
          <a:p>
            <a:pPr marL="0" lvl="0" indent="0" algn="l" rtl="0">
              <a:spcBef>
                <a:spcPts val="0"/>
              </a:spcBef>
              <a:spcAft>
                <a:spcPts val="0"/>
              </a:spcAft>
              <a:buNone/>
            </a:pPr>
            <a:endParaRPr/>
          </a:p>
        </p:txBody>
      </p:sp>
      <p:sp>
        <p:nvSpPr>
          <p:cNvPr id="790" name="Google Shape;790;g2eeb58b9af1_0_10"/>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graphicFrame>
        <p:nvGraphicFramePr>
          <p:cNvPr id="791" name="Google Shape;791;g2eeb58b9af1_0_10"/>
          <p:cNvGraphicFramePr/>
          <p:nvPr/>
        </p:nvGraphicFramePr>
        <p:xfrm>
          <a:off x="876963" y="1892600"/>
          <a:ext cx="3000000" cy="3000000"/>
        </p:xfrm>
        <a:graphic>
          <a:graphicData uri="http://schemas.openxmlformats.org/drawingml/2006/table">
            <a:tbl>
              <a:tblPr>
                <a:noFill/>
                <a:tableStyleId>{91A65633-954D-4D9E-9011-8BFBB4B41F9E}</a:tableStyleId>
              </a:tblPr>
              <a:tblGrid>
                <a:gridCol w="1594275">
                  <a:extLst>
                    <a:ext uri="{9D8B030D-6E8A-4147-A177-3AD203B41FA5}">
                      <a16:colId xmlns:a16="http://schemas.microsoft.com/office/drawing/2014/main" val="20000"/>
                    </a:ext>
                  </a:extLst>
                </a:gridCol>
                <a:gridCol w="1835300">
                  <a:extLst>
                    <a:ext uri="{9D8B030D-6E8A-4147-A177-3AD203B41FA5}">
                      <a16:colId xmlns:a16="http://schemas.microsoft.com/office/drawing/2014/main" val="20001"/>
                    </a:ext>
                  </a:extLst>
                </a:gridCol>
                <a:gridCol w="401275">
                  <a:extLst>
                    <a:ext uri="{9D8B030D-6E8A-4147-A177-3AD203B41FA5}">
                      <a16:colId xmlns:a16="http://schemas.microsoft.com/office/drawing/2014/main" val="20002"/>
                    </a:ext>
                  </a:extLst>
                </a:gridCol>
                <a:gridCol w="1569600">
                  <a:extLst>
                    <a:ext uri="{9D8B030D-6E8A-4147-A177-3AD203B41FA5}">
                      <a16:colId xmlns:a16="http://schemas.microsoft.com/office/drawing/2014/main" val="20003"/>
                    </a:ext>
                  </a:extLst>
                </a:gridCol>
                <a:gridCol w="1989600">
                  <a:extLst>
                    <a:ext uri="{9D8B030D-6E8A-4147-A177-3AD203B41FA5}">
                      <a16:colId xmlns:a16="http://schemas.microsoft.com/office/drawing/2014/main" val="20004"/>
                    </a:ext>
                  </a:extLst>
                </a:gridCol>
              </a:tblGrid>
              <a:tr h="465900">
                <a:tc gridSpan="2">
                  <a:txBody>
                    <a:bodyPr/>
                    <a:lstStyle/>
                    <a:p>
                      <a:pPr marL="0" lvl="0" indent="0" algn="ctr" rtl="0">
                        <a:spcBef>
                          <a:spcPts val="0"/>
                        </a:spcBef>
                        <a:spcAft>
                          <a:spcPts val="0"/>
                        </a:spcAft>
                        <a:buNone/>
                      </a:pPr>
                      <a:r>
                        <a:rPr lang="en" sz="1500">
                          <a:solidFill>
                            <a:srgbClr val="4E4E51"/>
                          </a:solidFill>
                          <a:latin typeface="Public Sans"/>
                          <a:ea typeface="Public Sans"/>
                          <a:cs typeface="Public Sans"/>
                          <a:sym typeface="Public Sans"/>
                        </a:rPr>
                        <a:t>5 Point Scale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hMerge="1">
                  <a:txBody>
                    <a:bodyPr/>
                    <a:lstStyle/>
                    <a:p>
                      <a:endParaRPr lang="en-US"/>
                    </a:p>
                  </a:txBody>
                  <a:tcPr/>
                </a:tc>
                <a:tc rowSpan="6">
                  <a:txBody>
                    <a:bodyPr/>
                    <a:lstStyle/>
                    <a:p>
                      <a:pPr marL="0" lvl="0" indent="0" algn="l" rtl="0">
                        <a:spcBef>
                          <a:spcPts val="0"/>
                        </a:spcBef>
                        <a:spcAft>
                          <a:spcPts val="0"/>
                        </a:spcAft>
                        <a:buNone/>
                      </a:pP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B7B7B7"/>
                    </a:solidFill>
                  </a:tcPr>
                </a:tc>
                <a:tc gridSpan="2">
                  <a:txBody>
                    <a:bodyPr/>
                    <a:lstStyle/>
                    <a:p>
                      <a:pPr marL="0" lvl="0" indent="0" algn="ctr" rtl="0">
                        <a:spcBef>
                          <a:spcPts val="0"/>
                        </a:spcBef>
                        <a:spcAft>
                          <a:spcPts val="0"/>
                        </a:spcAft>
                        <a:buNone/>
                      </a:pPr>
                      <a:r>
                        <a:rPr lang="en" sz="1500">
                          <a:solidFill>
                            <a:srgbClr val="4E4E51"/>
                          </a:solidFill>
                          <a:latin typeface="Public Sans"/>
                          <a:ea typeface="Public Sans"/>
                          <a:cs typeface="Public Sans"/>
                          <a:sym typeface="Public Sans"/>
                        </a:rPr>
                        <a:t>4 Point Scale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4E4E51"/>
                      </a:solidFill>
                      <a:prstDash val="solid"/>
                      <a:round/>
                      <a:headEnd type="none" w="sm" len="sm"/>
                      <a:tailEnd type="none" w="sm" len="sm"/>
                    </a:lnB>
                    <a:solidFill>
                      <a:srgbClr val="D0E7EB"/>
                    </a:solidFill>
                  </a:tcPr>
                </a:tc>
                <a:tc hMerge="1">
                  <a:txBody>
                    <a:bodyPr/>
                    <a:lstStyle/>
                    <a:p>
                      <a:endParaRPr lang="en-US"/>
                    </a:p>
                  </a:txBody>
                  <a:tcPr/>
                </a:tc>
                <a:extLst>
                  <a:ext uri="{0D108BD9-81ED-4DB2-BD59-A6C34878D82A}">
                    <a16:rowId xmlns:a16="http://schemas.microsoft.com/office/drawing/2014/main" val="10000"/>
                  </a:ext>
                </a:extLst>
              </a:tr>
              <a:tr h="233550">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4.50-5.0</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Exemplary</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3.5 or higher</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Highly 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4E4E5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4375">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3.50-4.49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Highly 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2.5 to 3.49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Effective: Proficient</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0300">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2.50-3.49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Proficient</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1.5 to 2.49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Emerging</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7475">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1.50-2.49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Emerging</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Less than 1.5</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Ineffective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8600">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1.0-1.49</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rgbClr val="4E4E51"/>
                          </a:solidFill>
                          <a:latin typeface="Public Sans"/>
                          <a:ea typeface="Public Sans"/>
                          <a:cs typeface="Public Sans"/>
                          <a:sym typeface="Public Sans"/>
                        </a:rPr>
                        <a:t>Ineffective</a:t>
                      </a:r>
                      <a:endParaRPr sz="1500">
                        <a:solidFill>
                          <a:srgbClr val="4E4E51"/>
                        </a:solidFill>
                        <a:latin typeface="Public Sans"/>
                        <a:ea typeface="Public Sans"/>
                        <a:cs typeface="Public Sans"/>
                        <a:sym typeface="Public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4E4E5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gridSpan="2">
                  <a:txBody>
                    <a:bodyPr/>
                    <a:lstStyle/>
                    <a:p>
                      <a:pPr marL="0" lvl="0" indent="0" algn="l" rtl="0">
                        <a:spcBef>
                          <a:spcPts val="0"/>
                        </a:spcBef>
                        <a:spcAft>
                          <a:spcPts val="0"/>
                        </a:spcAft>
                        <a:buNone/>
                      </a:pPr>
                      <a:endParaRPr sz="1100">
                        <a:solidFill>
                          <a:srgbClr val="4E4E51"/>
                        </a:solidFill>
                        <a:latin typeface="Public Sans"/>
                        <a:ea typeface="Public Sans"/>
                        <a:cs typeface="Public Sans"/>
                        <a:sym typeface="Public Sans"/>
                      </a:endParaRPr>
                    </a:p>
                  </a:txBody>
                  <a:tcPr marL="63500" marR="63500" marT="63500" marB="63500">
                    <a:lnL w="12700" cap="flat" cmpd="sng">
                      <a:solidFill>
                        <a:srgbClr val="4E4E5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E4E5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edf3ecb708_0_720"/>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What is the Difference between a Fixed Mindset and a Growth Mindset?</a:t>
            </a:r>
            <a:endParaRPr/>
          </a:p>
        </p:txBody>
      </p:sp>
      <p:sp>
        <p:nvSpPr>
          <p:cNvPr id="398" name="Google Shape;398;g2edf3ecb708_0_72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a:t>
            </a:fld>
            <a:endParaRPr/>
          </a:p>
        </p:txBody>
      </p:sp>
      <p:graphicFrame>
        <p:nvGraphicFramePr>
          <p:cNvPr id="399" name="Google Shape;399;g2edf3ecb708_0_720"/>
          <p:cNvGraphicFramePr/>
          <p:nvPr/>
        </p:nvGraphicFramePr>
        <p:xfrm>
          <a:off x="311700" y="1228525"/>
          <a:ext cx="6007850" cy="3335722"/>
        </p:xfrm>
        <a:graphic>
          <a:graphicData uri="http://schemas.openxmlformats.org/drawingml/2006/table">
            <a:tbl>
              <a:tblPr>
                <a:noFill/>
                <a:tableStyleId>{1CDBECB9-CE08-41EC-9C08-048B5FD30E94}</a:tableStyleId>
              </a:tblPr>
              <a:tblGrid>
                <a:gridCol w="3003925">
                  <a:extLst>
                    <a:ext uri="{9D8B030D-6E8A-4147-A177-3AD203B41FA5}">
                      <a16:colId xmlns:a16="http://schemas.microsoft.com/office/drawing/2014/main" val="20000"/>
                    </a:ext>
                  </a:extLst>
                </a:gridCol>
                <a:gridCol w="3003925">
                  <a:extLst>
                    <a:ext uri="{9D8B030D-6E8A-4147-A177-3AD203B41FA5}">
                      <a16:colId xmlns:a16="http://schemas.microsoft.com/office/drawing/2014/main" val="20001"/>
                    </a:ext>
                  </a:extLst>
                </a:gridCol>
              </a:tblGrid>
              <a:tr h="314675">
                <a:tc>
                  <a:txBody>
                    <a:bodyPr/>
                    <a:lstStyle/>
                    <a:p>
                      <a:pPr marL="0" marR="0" lvl="0" indent="0" algn="ctr" rtl="0">
                        <a:lnSpc>
                          <a:spcPct val="90000"/>
                        </a:lnSpc>
                        <a:spcBef>
                          <a:spcPts val="0"/>
                        </a:spcBef>
                        <a:spcAft>
                          <a:spcPts val="0"/>
                        </a:spcAft>
                        <a:buClr>
                          <a:srgbClr val="000000"/>
                        </a:buClr>
                        <a:buSzPts val="1700"/>
                        <a:buFont typeface="Arial"/>
                        <a:buNone/>
                      </a:pPr>
                      <a:r>
                        <a:rPr lang="en" sz="1700" b="1" u="none" strike="noStrike" cap="none">
                          <a:solidFill>
                            <a:srgbClr val="4D4D4F"/>
                          </a:solidFill>
                          <a:latin typeface="Public Sans"/>
                          <a:ea typeface="Public Sans"/>
                          <a:cs typeface="Public Sans"/>
                          <a:sym typeface="Public Sans"/>
                        </a:rPr>
                        <a:t>Fixed Mindset</a:t>
                      </a:r>
                      <a:endParaRPr sz="1700" b="1"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chemeClr val="accent6"/>
                    </a:solidFill>
                  </a:tcPr>
                </a:tc>
                <a:tc>
                  <a:txBody>
                    <a:bodyPr/>
                    <a:lstStyle/>
                    <a:p>
                      <a:pPr marL="0" marR="0" lvl="0" indent="0" algn="ctr" rtl="0">
                        <a:lnSpc>
                          <a:spcPct val="90000"/>
                        </a:lnSpc>
                        <a:spcBef>
                          <a:spcPts val="0"/>
                        </a:spcBef>
                        <a:spcAft>
                          <a:spcPts val="0"/>
                        </a:spcAft>
                        <a:buClr>
                          <a:srgbClr val="000000"/>
                        </a:buClr>
                        <a:buSzPts val="1700"/>
                        <a:buFont typeface="Arial"/>
                        <a:buNone/>
                      </a:pPr>
                      <a:r>
                        <a:rPr lang="en" sz="1700" b="1" u="none" strike="noStrike" cap="none">
                          <a:solidFill>
                            <a:srgbClr val="4D4D4F"/>
                          </a:solidFill>
                          <a:latin typeface="Public Sans"/>
                          <a:ea typeface="Public Sans"/>
                          <a:cs typeface="Public Sans"/>
                          <a:sym typeface="Public Sans"/>
                        </a:rPr>
                        <a:t>Growth Mindset</a:t>
                      </a:r>
                      <a:endParaRPr sz="1700" b="1"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81350">
                <a:tc>
                  <a:txBody>
                    <a:bodyPr/>
                    <a:lstStyle/>
                    <a:p>
                      <a:pPr marL="0" marR="0" lvl="0" indent="0" algn="l" rtl="0">
                        <a:lnSpc>
                          <a:spcPct val="100000"/>
                        </a:lnSpc>
                        <a:spcBef>
                          <a:spcPts val="0"/>
                        </a:spcBef>
                        <a:spcAft>
                          <a:spcPts val="0"/>
                        </a:spcAft>
                        <a:buClr>
                          <a:srgbClr val="000000"/>
                        </a:buClr>
                        <a:buSzPts val="1800"/>
                        <a:buFont typeface="Arial"/>
                        <a:buNone/>
                      </a:pPr>
                      <a:r>
                        <a:rPr lang="en" sz="1600" u="none" strike="noStrike" cap="none">
                          <a:solidFill>
                            <a:srgbClr val="4D4D4F"/>
                          </a:solidFill>
                          <a:latin typeface="Public Sans"/>
                          <a:ea typeface="Public Sans"/>
                          <a:cs typeface="Public Sans"/>
                          <a:sym typeface="Public Sans"/>
                        </a:rPr>
                        <a:t>Intelligence is static.</a:t>
                      </a:r>
                      <a:endParaRPr sz="1600"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600" u="none" strike="noStrike" cap="none">
                          <a:solidFill>
                            <a:srgbClr val="4D4D4F"/>
                          </a:solidFill>
                          <a:latin typeface="Public Sans"/>
                          <a:ea typeface="Public Sans"/>
                          <a:cs typeface="Public Sans"/>
                          <a:sym typeface="Public Sans"/>
                        </a:rPr>
                        <a:t>Intelligence can be developed.</a:t>
                      </a:r>
                      <a:endParaRPr sz="1600"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1"/>
                  </a:ext>
                </a:extLst>
              </a:tr>
              <a:tr h="2452775">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4D4D4F"/>
                          </a:solidFill>
                          <a:latin typeface="Public Sans"/>
                          <a:ea typeface="Public Sans"/>
                          <a:cs typeface="Public Sans"/>
                          <a:sym typeface="Public Sans"/>
                        </a:rPr>
                        <a:t>Leads to a desire to look smart and therefore a tendency to:</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Avoid challenges</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Give up easily due to obstacles</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See effort as fruitless</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Ignore useful feedback</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Be threatened by others’ success</a:t>
                      </a:r>
                      <a:endParaRPr sz="1600"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4D4D4F"/>
                          </a:solidFill>
                          <a:latin typeface="Public Sans"/>
                          <a:ea typeface="Public Sans"/>
                          <a:cs typeface="Public Sans"/>
                          <a:sym typeface="Public Sans"/>
                        </a:rPr>
                        <a:t>Leads to a desire to learn and therefore a tendency to:</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Embrace challenges</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Persist despite obstacles</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See effort as path to mastery</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Learn from feedback</a:t>
                      </a:r>
                      <a:endParaRPr sz="1600" u="none" strike="noStrike" cap="none">
                        <a:solidFill>
                          <a:srgbClr val="4D4D4F"/>
                        </a:solidFill>
                        <a:latin typeface="Public Sans"/>
                        <a:ea typeface="Public Sans"/>
                        <a:cs typeface="Public Sans"/>
                        <a:sym typeface="Public Sans"/>
                      </a:endParaRPr>
                    </a:p>
                    <a:p>
                      <a:pPr marL="457200" marR="0" lvl="0" indent="-330200" algn="l" rtl="0">
                        <a:lnSpc>
                          <a:spcPct val="100000"/>
                        </a:lnSpc>
                        <a:spcBef>
                          <a:spcPts val="0"/>
                        </a:spcBef>
                        <a:spcAft>
                          <a:spcPts val="0"/>
                        </a:spcAft>
                        <a:buClr>
                          <a:srgbClr val="4D4D4F"/>
                        </a:buClr>
                        <a:buSzPts val="1600"/>
                        <a:buFont typeface="Public Sans"/>
                        <a:buChar char="●"/>
                      </a:pPr>
                      <a:r>
                        <a:rPr lang="en" sz="1600" u="none" strike="noStrike" cap="none">
                          <a:solidFill>
                            <a:srgbClr val="4D4D4F"/>
                          </a:solidFill>
                          <a:latin typeface="Public Sans"/>
                          <a:ea typeface="Public Sans"/>
                          <a:cs typeface="Public Sans"/>
                          <a:sym typeface="Public Sans"/>
                        </a:rPr>
                        <a:t>Be inspired by others’ success</a:t>
                      </a:r>
                      <a:endParaRPr sz="1600" u="none" strike="noStrike" cap="none">
                        <a:solidFill>
                          <a:srgbClr val="4D4D4F"/>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00" name="Google Shape;400;g2edf3ecb708_0_720"/>
          <p:cNvSpPr txBox="1"/>
          <p:nvPr/>
        </p:nvSpPr>
        <p:spPr>
          <a:xfrm>
            <a:off x="6686075" y="1430049"/>
            <a:ext cx="2081700" cy="26436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600"/>
              </a:spcBef>
              <a:spcAft>
                <a:spcPts val="0"/>
              </a:spcAft>
              <a:buClr>
                <a:srgbClr val="000000"/>
              </a:buClr>
              <a:buSzPts val="1800"/>
              <a:buFont typeface="Arial"/>
              <a:buNone/>
            </a:pPr>
            <a:r>
              <a:rPr lang="en" sz="1800" b="0" i="0" u="none" strike="noStrike" cap="none">
                <a:solidFill>
                  <a:srgbClr val="4D4D4F"/>
                </a:solidFill>
                <a:latin typeface="Public Sans"/>
                <a:ea typeface="Public Sans"/>
                <a:cs typeface="Public Sans"/>
                <a:sym typeface="Public Sans"/>
              </a:rPr>
              <a:t>“The more </a:t>
            </a:r>
            <a:r>
              <a:rPr lang="en" sz="1800" b="0" i="0" u="none" strike="noStrike" cap="none">
                <a:solidFill>
                  <a:srgbClr val="4D4D4F"/>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reflective</a:t>
            </a:r>
            <a:r>
              <a:rPr lang="en" sz="1800" b="0" i="0" u="none" strike="noStrike" cap="none">
                <a:solidFill>
                  <a:srgbClr val="4D4D4F"/>
                </a:solidFill>
                <a:latin typeface="Public Sans"/>
                <a:ea typeface="Public Sans"/>
                <a:cs typeface="Public Sans"/>
                <a:sym typeface="Public Sans"/>
              </a:rPr>
              <a:t> we are, the more effective we are.”</a:t>
            </a:r>
            <a:endParaRPr sz="1800" b="0" i="0" u="none" strike="noStrike" cap="none">
              <a:solidFill>
                <a:srgbClr val="4D4D4F"/>
              </a:solidFill>
              <a:latin typeface="Public Sans"/>
              <a:ea typeface="Public Sans"/>
              <a:cs typeface="Public Sans"/>
              <a:sym typeface="Public Sans"/>
            </a:endParaRPr>
          </a:p>
          <a:p>
            <a:pPr marL="0" marR="0" lvl="0" indent="0" algn="l" rtl="0">
              <a:lnSpc>
                <a:spcPct val="90000"/>
              </a:lnSpc>
              <a:spcBef>
                <a:spcPts val="600"/>
              </a:spcBef>
              <a:spcAft>
                <a:spcPts val="0"/>
              </a:spcAft>
              <a:buClr>
                <a:srgbClr val="000000"/>
              </a:buClr>
              <a:buSzPts val="1500"/>
              <a:buFont typeface="Arial"/>
              <a:buNone/>
            </a:pPr>
            <a:r>
              <a:rPr lang="en" sz="1500" b="0" i="0" u="none" strike="noStrike" cap="none">
                <a:solidFill>
                  <a:srgbClr val="4D4D4F"/>
                </a:solidFill>
                <a:latin typeface="Public Sans"/>
                <a:ea typeface="Public Sans"/>
                <a:cs typeface="Public Sans"/>
                <a:sym typeface="Public Sans"/>
              </a:rPr>
              <a:t>Pete Hall &amp; Alisa Simeral</a:t>
            </a:r>
            <a:r>
              <a:rPr lang="en" sz="1500" b="0" i="1" u="none" strike="noStrike" cap="none">
                <a:solidFill>
                  <a:srgbClr val="4D4D4F"/>
                </a:solidFill>
                <a:latin typeface="Public Sans"/>
                <a:ea typeface="Public Sans"/>
                <a:cs typeface="Public Sans"/>
                <a:sym typeface="Public Sans"/>
              </a:rPr>
              <a:t>, Creating a Culture of Reflective Practice</a:t>
            </a:r>
            <a:endParaRPr sz="1500" b="0" i="0" u="none" strike="noStrike" cap="none">
              <a:solidFill>
                <a:srgbClr val="4D4D4F"/>
              </a:solidFill>
              <a:latin typeface="Public Sans"/>
              <a:ea typeface="Public Sans"/>
              <a:cs typeface="Public Sans"/>
              <a:sym typeface="Public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2eeb58b9af1_0_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85463"/>
              </a:buClr>
              <a:buSzPts val="3458"/>
              <a:buFont typeface="Calibri"/>
              <a:buNone/>
            </a:pPr>
            <a:r>
              <a:rPr lang="en">
                <a:solidFill>
                  <a:schemeClr val="dk1"/>
                </a:solidFill>
              </a:rPr>
              <a:t>Research Shows a Strong Positive Correlation </a:t>
            </a:r>
            <a:endParaRPr sz="1400" b="0">
              <a:solidFill>
                <a:schemeClr val="dk1"/>
              </a:solidFill>
            </a:endParaRPr>
          </a:p>
          <a:p>
            <a:pPr marL="0" lvl="0" indent="0" algn="l" rtl="0">
              <a:spcBef>
                <a:spcPts val="0"/>
              </a:spcBef>
              <a:spcAft>
                <a:spcPts val="0"/>
              </a:spcAft>
              <a:buNone/>
            </a:pPr>
            <a:endParaRPr/>
          </a:p>
        </p:txBody>
      </p:sp>
      <p:sp>
        <p:nvSpPr>
          <p:cNvPr id="797" name="Google Shape;797;g2eeb58b9af1_0_17"/>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sp>
        <p:nvSpPr>
          <p:cNvPr id="798" name="Google Shape;798;g2eeb58b9af1_0_17"/>
          <p:cNvSpPr/>
          <p:nvPr/>
        </p:nvSpPr>
        <p:spPr>
          <a:xfrm>
            <a:off x="150600" y="3959375"/>
            <a:ext cx="3042000" cy="8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1" u="none" strike="noStrike" cap="none">
                <a:solidFill>
                  <a:srgbClr val="4D4D4F"/>
                </a:solidFill>
                <a:latin typeface="Calibri"/>
                <a:ea typeface="Calibri"/>
                <a:cs typeface="Calibri"/>
                <a:sym typeface="Calibri"/>
              </a:rPr>
              <a:t>Figure 2. Strong Relationship between NIET Teacher Observation Scores and Classroom Value-Added Scores</a:t>
            </a:r>
            <a:endParaRPr sz="1200" b="0" i="1" u="none" strike="noStrike" cap="none">
              <a:solidFill>
                <a:srgbClr val="4D4D4F"/>
              </a:solidFill>
              <a:latin typeface="Quattrocento Sans"/>
              <a:ea typeface="Quattrocento Sans"/>
              <a:cs typeface="Quattrocento Sans"/>
              <a:sym typeface="Quattrocento Sans"/>
            </a:endParaRPr>
          </a:p>
          <a:p>
            <a:pPr marL="0" marR="0" lvl="0" indent="0" algn="l" rtl="0">
              <a:lnSpc>
                <a:spcPct val="100000"/>
              </a:lnSpc>
              <a:spcBef>
                <a:spcPts val="600"/>
              </a:spcBef>
              <a:spcAft>
                <a:spcPts val="0"/>
              </a:spcAft>
              <a:buClr>
                <a:srgbClr val="000000"/>
              </a:buClr>
              <a:buSzPts val="1400"/>
              <a:buFont typeface="Arial"/>
              <a:buNone/>
            </a:pPr>
            <a:r>
              <a:rPr lang="en" sz="1200">
                <a:solidFill>
                  <a:srgbClr val="4D4D4F"/>
                </a:solidFill>
                <a:latin typeface="Calibri"/>
                <a:ea typeface="Calibri"/>
                <a:cs typeface="Calibri"/>
                <a:sym typeface="Calibri"/>
              </a:rPr>
              <a:t>Hudgens, T. M., Logis, H. A., Leutscher, T., &amp; Barnett, J. H. (2020). </a:t>
            </a:r>
            <a:endParaRPr sz="1200">
              <a:solidFill>
                <a:srgbClr val="4D4D4F"/>
              </a:solidFill>
            </a:endParaRPr>
          </a:p>
          <a:p>
            <a:pPr marL="0" marR="0" lvl="0" indent="0" algn="l" rtl="0">
              <a:lnSpc>
                <a:spcPct val="100000"/>
              </a:lnSpc>
              <a:spcBef>
                <a:spcPts val="600"/>
              </a:spcBef>
              <a:spcAft>
                <a:spcPts val="0"/>
              </a:spcAft>
              <a:buClr>
                <a:srgbClr val="000000"/>
              </a:buClr>
              <a:buSzPts val="1400"/>
              <a:buFont typeface="Arial"/>
              <a:buNone/>
            </a:pPr>
            <a:endParaRPr sz="1200">
              <a:solidFill>
                <a:srgbClr val="4D4D4F"/>
              </a:solidFill>
            </a:endParaRPr>
          </a:p>
        </p:txBody>
      </p:sp>
      <p:pic>
        <p:nvPicPr>
          <p:cNvPr id="799" name="Google Shape;799;g2eeb58b9af1_0_17"/>
          <p:cNvPicPr preferRelativeResize="0"/>
          <p:nvPr/>
        </p:nvPicPr>
        <p:blipFill rotWithShape="1">
          <a:blip r:embed="rId3">
            <a:alphaModFix/>
          </a:blip>
          <a:srcRect/>
          <a:stretch/>
        </p:blipFill>
        <p:spPr>
          <a:xfrm>
            <a:off x="710113" y="933700"/>
            <a:ext cx="7723775" cy="30256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2eeb58b9af1_0_2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Component Overview</a:t>
            </a:r>
            <a:endParaRPr/>
          </a:p>
        </p:txBody>
      </p:sp>
      <p:sp>
        <p:nvSpPr>
          <p:cNvPr id="805" name="Google Shape;805;g2eeb58b9af1_0_2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100"/>
              <a:t>*Quantitative Score = Student Growth Score</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000"/>
          </a:p>
        </p:txBody>
      </p:sp>
      <p:sp>
        <p:nvSpPr>
          <p:cNvPr id="806" name="Google Shape;806;g2eeb58b9af1_0_24"/>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graphicFrame>
        <p:nvGraphicFramePr>
          <p:cNvPr id="807" name="Google Shape;807;g2eeb58b9af1_0_24"/>
          <p:cNvGraphicFramePr/>
          <p:nvPr/>
        </p:nvGraphicFramePr>
        <p:xfrm>
          <a:off x="311700" y="1686700"/>
          <a:ext cx="3000000" cy="3000000"/>
        </p:xfrm>
        <a:graphic>
          <a:graphicData uri="http://schemas.openxmlformats.org/drawingml/2006/table">
            <a:tbl>
              <a:tblPr>
                <a:noFill/>
                <a:tableStyleId>{91A65633-954D-4D9E-9011-8BFBB4B41F9E}</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643250">
                <a:tc>
                  <a:txBody>
                    <a:bodyPr/>
                    <a:lstStyle/>
                    <a:p>
                      <a:pPr marL="0" lvl="0" indent="0" algn="ctr" rtl="0">
                        <a:spcBef>
                          <a:spcPts val="0"/>
                        </a:spcBef>
                        <a:spcAft>
                          <a:spcPts val="0"/>
                        </a:spcAft>
                        <a:buNone/>
                      </a:pP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Qualitative Score</a:t>
                      </a:r>
                      <a:endParaRPr sz="1500">
                        <a:solidFill>
                          <a:srgbClr val="4D4D4F"/>
                        </a:solidFill>
                        <a:latin typeface="Public Sans"/>
                        <a:ea typeface="Public Sans"/>
                        <a:cs typeface="Public Sans"/>
                        <a:sym typeface="Public Sans"/>
                      </a:endParaRPr>
                    </a:p>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50%</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solidFill>
                      <a:srgbClr val="D0E7EB"/>
                    </a:solidFill>
                  </a:tcPr>
                </a:tc>
                <a:tc>
                  <a:txBody>
                    <a:bodyPr/>
                    <a:lstStyle/>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Quantitative Score*</a:t>
                      </a:r>
                      <a:endParaRPr sz="1500">
                        <a:solidFill>
                          <a:srgbClr val="4D4D4F"/>
                        </a:solidFill>
                        <a:latin typeface="Public Sans"/>
                        <a:ea typeface="Public Sans"/>
                        <a:cs typeface="Public Sans"/>
                        <a:sym typeface="Public Sans"/>
                      </a:endParaRPr>
                    </a:p>
                    <a:p>
                      <a:pPr marL="0" lvl="0" indent="0" algn="ctr" rtl="0">
                        <a:spcBef>
                          <a:spcPts val="0"/>
                        </a:spcBef>
                        <a:spcAft>
                          <a:spcPts val="0"/>
                        </a:spcAft>
                        <a:buNone/>
                      </a:pPr>
                      <a:r>
                        <a:rPr lang="en" sz="1500">
                          <a:solidFill>
                            <a:srgbClr val="4D4D4F"/>
                          </a:solidFill>
                          <a:latin typeface="Public Sans"/>
                          <a:ea typeface="Public Sans"/>
                          <a:cs typeface="Public Sans"/>
                          <a:sym typeface="Public Sans"/>
                        </a:rPr>
                        <a:t>50%</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solidFill>
                      <a:srgbClr val="D0E7EB"/>
                    </a:solidFill>
                  </a:tcPr>
                </a:tc>
                <a:extLst>
                  <a:ext uri="{0D108BD9-81ED-4DB2-BD59-A6C34878D82A}">
                    <a16:rowId xmlns:a16="http://schemas.microsoft.com/office/drawing/2014/main" val="10000"/>
                  </a:ext>
                </a:extLst>
              </a:tr>
              <a:tr h="643250">
                <a:tc>
                  <a:txBody>
                    <a:bodyPr/>
                    <a:lstStyle/>
                    <a:p>
                      <a:pPr marL="0" lvl="0" indent="0" algn="l" rtl="0">
                        <a:spcBef>
                          <a:spcPts val="0"/>
                        </a:spcBef>
                        <a:spcAft>
                          <a:spcPts val="0"/>
                        </a:spcAft>
                        <a:buNone/>
                      </a:pPr>
                      <a:r>
                        <a:rPr lang="en" sz="1500">
                          <a:solidFill>
                            <a:srgbClr val="4D4D4F"/>
                          </a:solidFill>
                          <a:latin typeface="Public Sans"/>
                          <a:ea typeface="Public Sans"/>
                          <a:cs typeface="Public Sans"/>
                          <a:sym typeface="Public Sans"/>
                        </a:rPr>
                        <a:t>Educators</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solidFill>
                      <a:srgbClr val="F9EDE9"/>
                    </a:solidFill>
                  </a:tcPr>
                </a:tc>
                <a:tc>
                  <a:txBody>
                    <a:bodyPr/>
                    <a:lstStyle/>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Observation  </a:t>
                      </a:r>
                      <a:endParaRPr sz="1500">
                        <a:solidFill>
                          <a:srgbClr val="4D4D4F"/>
                        </a:solidFill>
                        <a:latin typeface="Public Sans"/>
                        <a:ea typeface="Public Sans"/>
                        <a:cs typeface="Public Sans"/>
                        <a:sym typeface="Public Sans"/>
                      </a:endParaRPr>
                    </a:p>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Self-Assessm</a:t>
                      </a:r>
                      <a:r>
                        <a:rPr lang="en" sz="1500">
                          <a:solidFill>
                            <a:srgbClr val="4D4D4F"/>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ent</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tcPr>
                </a:tc>
                <a:tc>
                  <a:txBody>
                    <a:bodyPr/>
                    <a:lstStyle/>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VAM </a:t>
                      </a:r>
                      <a:endParaRPr sz="1500">
                        <a:solidFill>
                          <a:srgbClr val="4D4D4F"/>
                        </a:solidFill>
                        <a:latin typeface="Public Sans"/>
                        <a:ea typeface="Public Sans"/>
                        <a:cs typeface="Public Sans"/>
                        <a:sym typeface="Public Sans"/>
                      </a:endParaRPr>
                    </a:p>
                    <a:p>
                      <a:pPr marL="457200" lvl="0" indent="-323850" algn="l" rtl="0">
                        <a:spcBef>
                          <a:spcPts val="0"/>
                        </a:spcBef>
                        <a:spcAft>
                          <a:spcPts val="0"/>
                        </a:spcAft>
                        <a:buClr>
                          <a:srgbClr val="4D4D4F"/>
                        </a:buClr>
                        <a:buSzPts val="1500"/>
                        <a:buFont typeface="Public Sans"/>
                        <a:buChar char="●"/>
                      </a:pPr>
                      <a:r>
                        <a:rPr lang="en" sz="1500">
                          <a:solidFill>
                            <a:srgbClr val="4D4D4F"/>
                          </a:solidFill>
                          <a:latin typeface="Public Sans"/>
                          <a:ea typeface="Public Sans"/>
                          <a:cs typeface="Public Sans"/>
                          <a:sym typeface="Public Sans"/>
                        </a:rPr>
                        <a:t>SLTs</a:t>
                      </a:r>
                      <a:endParaRPr sz="1500">
                        <a:solidFill>
                          <a:srgbClr val="4D4D4F"/>
                        </a:solidFill>
                        <a:latin typeface="Public Sans"/>
                        <a:ea typeface="Public Sans"/>
                        <a:cs typeface="Public Sans"/>
                        <a:sym typeface="Public Sans"/>
                      </a:endParaRPr>
                    </a:p>
                  </a:txBody>
                  <a:tcPr marL="91425" marR="91425" marT="91425" marB="91425">
                    <a:lnL w="9525" cap="flat" cmpd="sng">
                      <a:solidFill>
                        <a:srgbClr val="4D4D4F"/>
                      </a:solidFill>
                      <a:prstDash val="solid"/>
                      <a:round/>
                      <a:headEnd type="none" w="sm" len="sm"/>
                      <a:tailEnd type="none" w="sm" len="sm"/>
                    </a:lnL>
                    <a:lnR w="9525" cap="flat" cmpd="sng">
                      <a:solidFill>
                        <a:srgbClr val="4D4D4F"/>
                      </a:solidFill>
                      <a:prstDash val="solid"/>
                      <a:round/>
                      <a:headEnd type="none" w="sm" len="sm"/>
                      <a:tailEnd type="none" w="sm" len="sm"/>
                    </a:lnR>
                    <a:lnT w="9525" cap="flat" cmpd="sng">
                      <a:solidFill>
                        <a:srgbClr val="4D4D4F"/>
                      </a:solidFill>
                      <a:prstDash val="solid"/>
                      <a:round/>
                      <a:headEnd type="none" w="sm" len="sm"/>
                      <a:tailEnd type="none" w="sm" len="sm"/>
                    </a:lnT>
                    <a:lnB w="9525" cap="flat" cmpd="sng">
                      <a:solidFill>
                        <a:srgbClr val="4D4D4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2eeb58b9af1_0_3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Educator Evaluation Component Weights</a:t>
            </a:r>
            <a:endParaRPr/>
          </a:p>
        </p:txBody>
      </p:sp>
      <p:sp>
        <p:nvSpPr>
          <p:cNvPr id="813" name="Google Shape;813;g2eeb58b9af1_0_31"/>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pic>
        <p:nvPicPr>
          <p:cNvPr id="814" name="Google Shape;814;g2eeb58b9af1_0_31" title="Points scored"/>
          <p:cNvPicPr preferRelativeResize="0"/>
          <p:nvPr/>
        </p:nvPicPr>
        <p:blipFill>
          <a:blip r:embed="rId3">
            <a:alphaModFix/>
          </a:blip>
          <a:stretch>
            <a:fillRect/>
          </a:stretch>
        </p:blipFill>
        <p:spPr>
          <a:xfrm>
            <a:off x="1442688" y="864250"/>
            <a:ext cx="6258624" cy="38751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2eeb58b9af1_0_3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Observation Requirements for Teachers</a:t>
            </a:r>
            <a:endParaRPr/>
          </a:p>
        </p:txBody>
      </p:sp>
      <p:sp>
        <p:nvSpPr>
          <p:cNvPr id="820" name="Google Shape;820;g2eeb58b9af1_0_37"/>
          <p:cNvSpPr txBox="1">
            <a:spLocks noGrp="1"/>
          </p:cNvSpPr>
          <p:nvPr>
            <p:ph type="body" idx="1"/>
          </p:nvPr>
        </p:nvSpPr>
        <p:spPr>
          <a:xfrm>
            <a:off x="311700" y="1299400"/>
            <a:ext cx="8520600" cy="33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LEADS will provide for differentiated support for teachers depending on years of experience and individual needs.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During the first three years of teaching, three observations shall be conducted.</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For teachers with three years of experience and beyond, one unannounced observation shall be conducted. </a:t>
            </a:r>
            <a:endParaRPr>
              <a:solidFill>
                <a:srgbClr val="4D4D4F"/>
              </a:solidFill>
            </a:endParaRPr>
          </a:p>
          <a:p>
            <a:pPr marL="914400" lvl="1" indent="-342900" algn="l" rtl="0">
              <a:spcBef>
                <a:spcPts val="0"/>
              </a:spcBef>
              <a:spcAft>
                <a:spcPts val="0"/>
              </a:spcAft>
              <a:buClr>
                <a:srgbClr val="4D4D4F"/>
              </a:buClr>
              <a:buSzPts val="1800"/>
              <a:buChar char="○"/>
            </a:pPr>
            <a:r>
              <a:rPr lang="en">
                <a:solidFill>
                  <a:srgbClr val="4D4D4F"/>
                </a:solidFill>
              </a:rPr>
              <a:t>If the first observation score is below 3.5 or if the evaluatee requests </a:t>
            </a:r>
            <a:r>
              <a:rPr lang="en"/>
              <a:t>it</a:t>
            </a:r>
            <a:r>
              <a:rPr lang="en">
                <a:solidFill>
                  <a:srgbClr val="4D4D4F"/>
                </a:solidFill>
              </a:rPr>
              <a:t>, a second observation shall be conducted and shall be announced. </a:t>
            </a:r>
            <a:endParaRPr>
              <a:solidFill>
                <a:srgbClr val="4D4D4F"/>
              </a:solidFill>
            </a:endParaRPr>
          </a:p>
          <a:p>
            <a:pPr marL="914400" lvl="1" indent="-342900" algn="l" rtl="0">
              <a:spcBef>
                <a:spcPts val="0"/>
              </a:spcBef>
              <a:spcAft>
                <a:spcPts val="0"/>
              </a:spcAft>
              <a:buClr>
                <a:srgbClr val="4D4D4F"/>
              </a:buClr>
              <a:buSzPts val="1800"/>
              <a:buChar char="○"/>
            </a:pPr>
            <a:r>
              <a:rPr lang="en">
                <a:solidFill>
                  <a:srgbClr val="4D4D4F"/>
                </a:solidFill>
              </a:rPr>
              <a:t>If the average of the first two observations is less than 2.5, a third observation shall be conducted and shall be unannounced. </a:t>
            </a:r>
            <a:endParaRPr>
              <a:solidFill>
                <a:srgbClr val="4D4D4F"/>
              </a:solidFill>
            </a:endParaRPr>
          </a:p>
        </p:txBody>
      </p:sp>
      <p:sp>
        <p:nvSpPr>
          <p:cNvPr id="821" name="Google Shape;821;g2eeb58b9af1_0_37"/>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g2eeb58b9af1_0_4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Post-Conference Plan Requirements</a:t>
            </a:r>
            <a:endParaRPr/>
          </a:p>
        </p:txBody>
      </p:sp>
      <p:sp>
        <p:nvSpPr>
          <p:cNvPr id="827" name="Google Shape;827;g2eeb58b9af1_0_43"/>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Each observation shall include a prescriptive post-observation conference not more than </a:t>
            </a:r>
            <a:r>
              <a:rPr lang="en" b="1">
                <a:solidFill>
                  <a:srgbClr val="4D4D4F"/>
                </a:solidFill>
              </a:rPr>
              <a:t>five</a:t>
            </a:r>
            <a:r>
              <a:rPr lang="en">
                <a:solidFill>
                  <a:srgbClr val="4D4D4F"/>
                </a:solidFill>
              </a:rPr>
              <a:t> school days following the date of the observation. </a:t>
            </a:r>
            <a:endParaRPr>
              <a:solidFill>
                <a:srgbClr val="4D4D4F"/>
              </a:solidFill>
            </a:endParaRPr>
          </a:p>
          <a:p>
            <a:pPr marL="0" lvl="0" indent="0" algn="l" rtl="0">
              <a:spcBef>
                <a:spcPts val="0"/>
              </a:spcBef>
              <a:spcAft>
                <a:spcPts val="0"/>
              </a:spcAft>
              <a:buNone/>
            </a:pPr>
            <a:endParaRPr>
              <a:solidFill>
                <a:srgbClr val="4D4D4F"/>
              </a:solidFill>
            </a:endParaRPr>
          </a:p>
          <a:p>
            <a:pPr marL="0" lvl="0" indent="0" algn="l" rtl="0">
              <a:spcBef>
                <a:spcPts val="0"/>
              </a:spcBef>
              <a:spcAft>
                <a:spcPts val="0"/>
              </a:spcAft>
              <a:buNone/>
            </a:pPr>
            <a:r>
              <a:rPr lang="en">
                <a:solidFill>
                  <a:srgbClr val="4D4D4F"/>
                </a:solidFill>
              </a:rPr>
              <a:t>The evaluator will share feedback. Recommendations will be used to develop the professional growth plan.</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Reinforcement</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Refinement</a:t>
            </a:r>
            <a:endParaRPr>
              <a:solidFill>
                <a:srgbClr val="4D4D4F"/>
              </a:solidFill>
            </a:endParaRPr>
          </a:p>
          <a:p>
            <a:pPr marL="0" lvl="0" indent="0" algn="l" rtl="0">
              <a:spcBef>
                <a:spcPts val="0"/>
              </a:spcBef>
              <a:spcAft>
                <a:spcPts val="0"/>
              </a:spcAft>
              <a:buNone/>
            </a:pPr>
            <a:endParaRPr>
              <a:solidFill>
                <a:schemeClr val="dk2"/>
              </a:solidFill>
            </a:endParaRPr>
          </a:p>
        </p:txBody>
      </p:sp>
      <p:sp>
        <p:nvSpPr>
          <p:cNvPr id="828" name="Google Shape;828;g2eeb58b9af1_0_43"/>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2eeb58b9af1_0_4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Bulletin 130 Professional Growth Plan (PGP)/Coaching Plan Requirements</a:t>
            </a:r>
            <a:endParaRPr/>
          </a:p>
        </p:txBody>
      </p:sp>
      <p:sp>
        <p:nvSpPr>
          <p:cNvPr id="834" name="Google Shape;834;g2eeb58b9af1_0_49"/>
          <p:cNvSpPr txBox="1">
            <a:spLocks noGrp="1"/>
          </p:cNvSpPr>
          <p:nvPr>
            <p:ph type="body" idx="1"/>
          </p:nvPr>
        </p:nvSpPr>
        <p:spPr>
          <a:xfrm>
            <a:off x="311700" y="1419725"/>
            <a:ext cx="8520600" cy="32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D4D4F"/>
                </a:solidFill>
              </a:rPr>
              <a:t>Each teacher shall develop a professional growth plan collaboratively with the evaluator(s) based on an area of refinement identified through the first observation.</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An </a:t>
            </a:r>
            <a:r>
              <a:rPr lang="en" b="1">
                <a:solidFill>
                  <a:srgbClr val="4D4D4F"/>
                </a:solidFill>
              </a:rPr>
              <a:t>informal observation</a:t>
            </a:r>
            <a:r>
              <a:rPr lang="en">
                <a:solidFill>
                  <a:srgbClr val="4D4D4F"/>
                </a:solidFill>
              </a:rPr>
              <a:t> targeted to the specific refinement area shall be conducted at least two, not more than six, weeks following the post-conference. </a:t>
            </a:r>
            <a:endParaRPr>
              <a:solidFill>
                <a:srgbClr val="4D4D4F"/>
              </a:solidFill>
            </a:endParaRPr>
          </a:p>
          <a:p>
            <a:pPr marL="914400" lvl="1" indent="-342900" algn="l" rtl="0">
              <a:spcBef>
                <a:spcPts val="0"/>
              </a:spcBef>
              <a:spcAft>
                <a:spcPts val="0"/>
              </a:spcAft>
              <a:buClr>
                <a:srgbClr val="4D4D4F"/>
              </a:buClr>
              <a:buSzPts val="1800"/>
              <a:buChar char="○"/>
            </a:pPr>
            <a:r>
              <a:rPr lang="en">
                <a:solidFill>
                  <a:srgbClr val="4D4D4F"/>
                </a:solidFill>
              </a:rPr>
              <a:t>Written feedback regarding progress toward the area of refinement must be given within one school day of the informal observation.  </a:t>
            </a:r>
            <a:endParaRPr>
              <a:solidFill>
                <a:srgbClr val="4D4D4F"/>
              </a:solidFill>
            </a:endParaRPr>
          </a:p>
        </p:txBody>
      </p:sp>
      <p:sp>
        <p:nvSpPr>
          <p:cNvPr id="835" name="Google Shape;835;g2eeb58b9af1_0_49"/>
          <p:cNvSpPr txBox="1">
            <a:spLocks noGrp="1"/>
          </p:cNvSpPr>
          <p:nvPr>
            <p:ph type="sldNum" idx="4294967295"/>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g279abfe882b_0_1049"/>
          <p:cNvSpPr txBox="1">
            <a:spLocks noGrp="1"/>
          </p:cNvSpPr>
          <p:nvPr>
            <p:ph type="subTitle" idx="1"/>
          </p:nvPr>
        </p:nvSpPr>
        <p:spPr>
          <a:xfrm>
            <a:off x="421728" y="740675"/>
            <a:ext cx="5392800" cy="45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2800" b="1">
                <a:solidFill>
                  <a:schemeClr val="dk1"/>
                </a:solidFill>
              </a:rPr>
              <a:t>Reflection and Closing</a:t>
            </a:r>
            <a:endParaRPr sz="2800" b="1">
              <a:solidFill>
                <a:schemeClr val="dk1"/>
              </a:solidFill>
            </a:endParaRPr>
          </a:p>
        </p:txBody>
      </p:sp>
      <p:sp>
        <p:nvSpPr>
          <p:cNvPr id="841" name="Google Shape;841;g279abfe882b_0_104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2edf3ecb708_0_2689"/>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How Does the Louisiana Educator Evaluation System Support a Growth Mindset?</a:t>
            </a:r>
            <a:endParaRPr/>
          </a:p>
        </p:txBody>
      </p:sp>
      <p:sp>
        <p:nvSpPr>
          <p:cNvPr id="847" name="Google Shape;847;g2edf3ecb708_0_268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57</a:t>
            </a:fld>
            <a:endParaRPr/>
          </a:p>
        </p:txBody>
      </p:sp>
      <p:graphicFrame>
        <p:nvGraphicFramePr>
          <p:cNvPr id="848" name="Google Shape;848;g2edf3ecb708_0_2689"/>
          <p:cNvGraphicFramePr/>
          <p:nvPr/>
        </p:nvGraphicFramePr>
        <p:xfrm>
          <a:off x="726200" y="1734850"/>
          <a:ext cx="3000000" cy="3000000"/>
        </p:xfrm>
        <a:graphic>
          <a:graphicData uri="http://schemas.openxmlformats.org/drawingml/2006/table">
            <a:tbl>
              <a:tblPr>
                <a:noFill/>
                <a:tableStyleId>{1CDBECB9-CE08-41EC-9C08-048B5FD30E94}</a:tableStyleId>
              </a:tblPr>
              <a:tblGrid>
                <a:gridCol w="5605975">
                  <a:extLst>
                    <a:ext uri="{9D8B030D-6E8A-4147-A177-3AD203B41FA5}">
                      <a16:colId xmlns:a16="http://schemas.microsoft.com/office/drawing/2014/main" val="20000"/>
                    </a:ext>
                  </a:extLst>
                </a:gridCol>
              </a:tblGrid>
              <a:tr h="384600">
                <a:tc>
                  <a:txBody>
                    <a:bodyPr/>
                    <a:lstStyle/>
                    <a:p>
                      <a:pPr marL="0" marR="0" lvl="0" indent="0" algn="ctr" rtl="0">
                        <a:lnSpc>
                          <a:spcPct val="90000"/>
                        </a:lnSpc>
                        <a:spcBef>
                          <a:spcPts val="0"/>
                        </a:spcBef>
                        <a:spcAft>
                          <a:spcPts val="0"/>
                        </a:spcAft>
                        <a:buClr>
                          <a:srgbClr val="000000"/>
                        </a:buClr>
                        <a:buSzPts val="1800"/>
                        <a:buFont typeface="Arial"/>
                        <a:buNone/>
                      </a:pPr>
                      <a:r>
                        <a:rPr lang="en" sz="1800" b="1" u="none" strike="noStrike" cap="none">
                          <a:solidFill>
                            <a:srgbClr val="4D4D4F"/>
                          </a:solidFill>
                          <a:latin typeface="Public Sans"/>
                          <a:ea typeface="Public Sans"/>
                          <a:cs typeface="Public Sans"/>
                          <a:sym typeface="Public Sans"/>
                        </a:rPr>
                        <a:t>Growth Mindset</a:t>
                      </a:r>
                      <a:endParaRPr sz="1800" b="1"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solidFill>
                      <a:srgbClr val="BCDAF6">
                        <a:alpha val="89019"/>
                      </a:srgbClr>
                    </a:solidFill>
                  </a:tcPr>
                </a:tc>
                <a:extLst>
                  <a:ext uri="{0D108BD9-81ED-4DB2-BD59-A6C34878D82A}">
                    <a16:rowId xmlns:a16="http://schemas.microsoft.com/office/drawing/2014/main" val="10000"/>
                  </a:ext>
                </a:extLst>
              </a:tr>
              <a:tr h="384600">
                <a:tc>
                  <a:txBody>
                    <a:bodyPr/>
                    <a:lstStyle/>
                    <a:p>
                      <a:pPr marL="0" marR="0" lvl="0" indent="0" algn="l" rtl="0">
                        <a:lnSpc>
                          <a:spcPct val="80000"/>
                        </a:lnSpc>
                        <a:spcBef>
                          <a:spcPts val="0"/>
                        </a:spcBef>
                        <a:spcAft>
                          <a:spcPts val="0"/>
                        </a:spcAft>
                        <a:buClr>
                          <a:srgbClr val="000000"/>
                        </a:buClr>
                        <a:buSzPts val="1800"/>
                        <a:buFont typeface="Arial"/>
                        <a:buNone/>
                      </a:pPr>
                      <a:r>
                        <a:rPr lang="en" sz="1800" u="none" strike="noStrike" cap="none">
                          <a:solidFill>
                            <a:srgbClr val="4D4D4F"/>
                          </a:solidFill>
                          <a:latin typeface="Public Sans"/>
                          <a:ea typeface="Public Sans"/>
                          <a:cs typeface="Public Sans"/>
                          <a:sym typeface="Public Sans"/>
                        </a:rPr>
                        <a:t>Intelligence can be developed.</a:t>
                      </a:r>
                      <a:endParaRPr sz="1800"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1"/>
                  </a:ext>
                </a:extLst>
              </a:tr>
              <a:tr h="1670675">
                <a:tc>
                  <a:txBody>
                    <a:bodyPr/>
                    <a:lstStyle/>
                    <a:p>
                      <a:pPr marL="0" marR="0" lvl="0" indent="0" algn="l" rtl="0">
                        <a:lnSpc>
                          <a:spcPct val="80000"/>
                        </a:lnSpc>
                        <a:spcBef>
                          <a:spcPts val="0"/>
                        </a:spcBef>
                        <a:spcAft>
                          <a:spcPts val="0"/>
                        </a:spcAft>
                        <a:buClr>
                          <a:srgbClr val="000000"/>
                        </a:buClr>
                        <a:buSzPts val="1800"/>
                        <a:buFont typeface="Arial"/>
                        <a:buNone/>
                      </a:pPr>
                      <a:r>
                        <a:rPr lang="en" sz="1800" u="none" strike="noStrike" cap="none">
                          <a:solidFill>
                            <a:srgbClr val="4D4D4F"/>
                          </a:solidFill>
                          <a:latin typeface="Public Sans"/>
                          <a:ea typeface="Public Sans"/>
                          <a:cs typeface="Public Sans"/>
                          <a:sym typeface="Public Sans"/>
                        </a:rPr>
                        <a:t>Leads to a desire to learn and therefore a tendency to:</a:t>
                      </a:r>
                      <a:endParaRPr sz="1800" u="none" strike="noStrike" cap="none">
                        <a:solidFill>
                          <a:srgbClr val="4D4D4F"/>
                        </a:solidFill>
                        <a:latin typeface="Public Sans"/>
                        <a:ea typeface="Public Sans"/>
                        <a:cs typeface="Public Sans"/>
                        <a:sym typeface="Public Sans"/>
                      </a:endParaRPr>
                    </a:p>
                    <a:p>
                      <a:pPr marL="457200" marR="0" lvl="0" indent="-342900" algn="l" rtl="0">
                        <a:lnSpc>
                          <a:spcPct val="80000"/>
                        </a:lnSpc>
                        <a:spcBef>
                          <a:spcPts val="0"/>
                        </a:spcBef>
                        <a:spcAft>
                          <a:spcPts val="0"/>
                        </a:spcAft>
                        <a:buClr>
                          <a:srgbClr val="4D4D4F"/>
                        </a:buClr>
                        <a:buSzPts val="1800"/>
                        <a:buFont typeface="Public Sans"/>
                        <a:buChar char="●"/>
                      </a:pPr>
                      <a:r>
                        <a:rPr lang="en" sz="1800" u="none" strike="noStrike" cap="none">
                          <a:solidFill>
                            <a:srgbClr val="4D4D4F"/>
                          </a:solidFill>
                          <a:latin typeface="Public Sans"/>
                          <a:ea typeface="Public Sans"/>
                          <a:cs typeface="Public Sans"/>
                          <a:sym typeface="Public Sans"/>
                        </a:rPr>
                        <a:t>Embrace challenges</a:t>
                      </a:r>
                      <a:endParaRPr sz="1800" u="none" strike="noStrike" cap="none">
                        <a:solidFill>
                          <a:srgbClr val="4D4D4F"/>
                        </a:solidFill>
                        <a:latin typeface="Public Sans"/>
                        <a:ea typeface="Public Sans"/>
                        <a:cs typeface="Public Sans"/>
                        <a:sym typeface="Public Sans"/>
                      </a:endParaRPr>
                    </a:p>
                    <a:p>
                      <a:pPr marL="457200" marR="0" lvl="0" indent="-342900" algn="l" rtl="0">
                        <a:lnSpc>
                          <a:spcPct val="80000"/>
                        </a:lnSpc>
                        <a:spcBef>
                          <a:spcPts val="0"/>
                        </a:spcBef>
                        <a:spcAft>
                          <a:spcPts val="0"/>
                        </a:spcAft>
                        <a:buClr>
                          <a:srgbClr val="4D4D4F"/>
                        </a:buClr>
                        <a:buSzPts val="1800"/>
                        <a:buFont typeface="Public Sans"/>
                        <a:buChar char="●"/>
                      </a:pPr>
                      <a:r>
                        <a:rPr lang="en" sz="1800" u="none" strike="noStrike" cap="none">
                          <a:solidFill>
                            <a:srgbClr val="4D4D4F"/>
                          </a:solidFill>
                          <a:latin typeface="Public Sans"/>
                          <a:ea typeface="Public Sans"/>
                          <a:cs typeface="Public Sans"/>
                          <a:sym typeface="Public Sans"/>
                        </a:rPr>
                        <a:t>Persist despite obstacles</a:t>
                      </a:r>
                      <a:endParaRPr sz="1800" u="none" strike="noStrike" cap="none">
                        <a:solidFill>
                          <a:srgbClr val="4D4D4F"/>
                        </a:solidFill>
                        <a:latin typeface="Public Sans"/>
                        <a:ea typeface="Public Sans"/>
                        <a:cs typeface="Public Sans"/>
                        <a:sym typeface="Public Sans"/>
                      </a:endParaRPr>
                    </a:p>
                    <a:p>
                      <a:pPr marL="457200" marR="0" lvl="0" indent="-342900" algn="l" rtl="0">
                        <a:lnSpc>
                          <a:spcPct val="80000"/>
                        </a:lnSpc>
                        <a:spcBef>
                          <a:spcPts val="0"/>
                        </a:spcBef>
                        <a:spcAft>
                          <a:spcPts val="0"/>
                        </a:spcAft>
                        <a:buClr>
                          <a:srgbClr val="4D4D4F"/>
                        </a:buClr>
                        <a:buSzPts val="1800"/>
                        <a:buFont typeface="Public Sans"/>
                        <a:buChar char="●"/>
                      </a:pPr>
                      <a:r>
                        <a:rPr lang="en" sz="1800" u="none" strike="noStrike" cap="none">
                          <a:solidFill>
                            <a:srgbClr val="4D4D4F"/>
                          </a:solidFill>
                          <a:latin typeface="Public Sans"/>
                          <a:ea typeface="Public Sans"/>
                          <a:cs typeface="Public Sans"/>
                          <a:sym typeface="Public Sans"/>
                        </a:rPr>
                        <a:t>See effort as path to mastery</a:t>
                      </a:r>
                      <a:endParaRPr sz="1800" u="none" strike="noStrike" cap="none">
                        <a:solidFill>
                          <a:srgbClr val="4D4D4F"/>
                        </a:solidFill>
                        <a:latin typeface="Public Sans"/>
                        <a:ea typeface="Public Sans"/>
                        <a:cs typeface="Public Sans"/>
                        <a:sym typeface="Public Sans"/>
                      </a:endParaRPr>
                    </a:p>
                    <a:p>
                      <a:pPr marL="457200" marR="0" lvl="0" indent="-342900" algn="l" rtl="0">
                        <a:lnSpc>
                          <a:spcPct val="80000"/>
                        </a:lnSpc>
                        <a:spcBef>
                          <a:spcPts val="0"/>
                        </a:spcBef>
                        <a:spcAft>
                          <a:spcPts val="0"/>
                        </a:spcAft>
                        <a:buClr>
                          <a:srgbClr val="4D4D4F"/>
                        </a:buClr>
                        <a:buSzPts val="1800"/>
                        <a:buFont typeface="Public Sans"/>
                        <a:buChar char="●"/>
                      </a:pPr>
                      <a:r>
                        <a:rPr lang="en" sz="1800" u="none" strike="noStrike" cap="none">
                          <a:solidFill>
                            <a:srgbClr val="4D4D4F"/>
                          </a:solidFill>
                          <a:latin typeface="Public Sans"/>
                          <a:ea typeface="Public Sans"/>
                          <a:cs typeface="Public Sans"/>
                          <a:sym typeface="Public Sans"/>
                        </a:rPr>
                        <a:t>Learn from feedback</a:t>
                      </a:r>
                      <a:endParaRPr sz="1800" u="none" strike="noStrike" cap="none">
                        <a:solidFill>
                          <a:srgbClr val="4D4D4F"/>
                        </a:solidFill>
                        <a:latin typeface="Public Sans"/>
                        <a:ea typeface="Public Sans"/>
                        <a:cs typeface="Public Sans"/>
                        <a:sym typeface="Public Sans"/>
                      </a:endParaRPr>
                    </a:p>
                    <a:p>
                      <a:pPr marL="457200" marR="0" lvl="0" indent="-342900" algn="l" rtl="0">
                        <a:lnSpc>
                          <a:spcPct val="80000"/>
                        </a:lnSpc>
                        <a:spcBef>
                          <a:spcPts val="0"/>
                        </a:spcBef>
                        <a:spcAft>
                          <a:spcPts val="0"/>
                        </a:spcAft>
                        <a:buClr>
                          <a:srgbClr val="4D4D4F"/>
                        </a:buClr>
                        <a:buSzPts val="1800"/>
                        <a:buFont typeface="Public Sans"/>
                        <a:buChar char="●"/>
                      </a:pPr>
                      <a:r>
                        <a:rPr lang="en" sz="1800" u="none" strike="noStrike" cap="none">
                          <a:solidFill>
                            <a:srgbClr val="4D4D4F"/>
                          </a:solidFill>
                          <a:latin typeface="Public Sans"/>
                          <a:ea typeface="Public Sans"/>
                          <a:cs typeface="Public Sans"/>
                          <a:sym typeface="Public Sans"/>
                        </a:rPr>
                        <a:t>Be inspired by others’ success</a:t>
                      </a:r>
                      <a:endParaRPr sz="1800" u="none" strike="noStrike" cap="none">
                        <a:solidFill>
                          <a:srgbClr val="4D4D4F"/>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1800"/>
                        <a:buFont typeface="Arial"/>
                        <a:buNone/>
                      </a:pPr>
                      <a:endParaRPr sz="1800" u="none" strike="noStrike" cap="none">
                        <a:solidFill>
                          <a:srgbClr val="4D4D4F"/>
                        </a:solidFill>
                        <a:latin typeface="Public Sans"/>
                        <a:ea typeface="Public Sans"/>
                        <a:cs typeface="Public Sans"/>
                        <a:sym typeface="Public Sans"/>
                      </a:endParaRPr>
                    </a:p>
                  </a:txBody>
                  <a:tcPr marL="45700" marR="45700" marT="45700" marB="45700">
                    <a:lnL w="9525" cap="flat" cmpd="sng">
                      <a:solidFill>
                        <a:srgbClr val="385463"/>
                      </a:solidFill>
                      <a:prstDash val="solid"/>
                      <a:round/>
                      <a:headEnd type="none" w="sm" len="sm"/>
                      <a:tailEnd type="none" w="sm" len="sm"/>
                    </a:lnL>
                    <a:lnR w="9525" cap="flat" cmpd="sng">
                      <a:solidFill>
                        <a:srgbClr val="385463"/>
                      </a:solidFill>
                      <a:prstDash val="solid"/>
                      <a:round/>
                      <a:headEnd type="none" w="sm" len="sm"/>
                      <a:tailEnd type="none" w="sm" len="sm"/>
                    </a:lnR>
                    <a:lnT w="9525" cap="flat" cmpd="sng">
                      <a:solidFill>
                        <a:srgbClr val="385463"/>
                      </a:solidFill>
                      <a:prstDash val="solid"/>
                      <a:round/>
                      <a:headEnd type="none" w="sm" len="sm"/>
                      <a:tailEnd type="none" w="sm" len="sm"/>
                    </a:lnT>
                    <a:lnB w="9525" cap="flat" cmpd="sng">
                      <a:solidFill>
                        <a:srgbClr val="38546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49" name="Google Shape;849;g2edf3ecb708_0_2689"/>
          <p:cNvSpPr txBox="1"/>
          <p:nvPr/>
        </p:nvSpPr>
        <p:spPr>
          <a:xfrm>
            <a:off x="6670400" y="1718825"/>
            <a:ext cx="2262000" cy="28398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600"/>
              </a:spcBef>
              <a:spcAft>
                <a:spcPts val="0"/>
              </a:spcAft>
              <a:buClr>
                <a:srgbClr val="000000"/>
              </a:buClr>
              <a:buSzPts val="1800"/>
              <a:buFont typeface="Arial"/>
              <a:buNone/>
            </a:pPr>
            <a:r>
              <a:rPr lang="en" sz="1800" b="0" i="0" u="none" strike="noStrike" cap="none">
                <a:solidFill>
                  <a:srgbClr val="4D4D4F"/>
                </a:solidFill>
                <a:latin typeface="Public Sans"/>
                <a:ea typeface="Public Sans"/>
                <a:cs typeface="Public Sans"/>
                <a:sym typeface="Public Sans"/>
              </a:rPr>
              <a:t>“</a:t>
            </a:r>
            <a:r>
              <a:rPr lang="en" sz="1800" b="0" i="0" u="none" strike="noStrike" cap="none">
                <a:solidFill>
                  <a:srgbClr val="4D4D4F"/>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The</a:t>
            </a:r>
            <a:r>
              <a:rPr lang="en" sz="1800" b="0" i="0" u="none" strike="noStrike" cap="none">
                <a:solidFill>
                  <a:srgbClr val="4D4D4F"/>
                </a:solidFill>
                <a:latin typeface="Public Sans"/>
                <a:ea typeface="Public Sans"/>
                <a:cs typeface="Public Sans"/>
                <a:sym typeface="Public Sans"/>
              </a:rPr>
              <a:t> more reflective we are, the more effective we are.”</a:t>
            </a:r>
            <a:endParaRPr sz="1800" b="0" i="0" u="none" strike="noStrike" cap="none">
              <a:solidFill>
                <a:srgbClr val="4D4D4F"/>
              </a:solidFill>
              <a:latin typeface="Public Sans"/>
              <a:ea typeface="Public Sans"/>
              <a:cs typeface="Public Sans"/>
              <a:sym typeface="Public Sans"/>
            </a:endParaRPr>
          </a:p>
          <a:p>
            <a:pPr marL="0" marR="0" lvl="0" indent="0" algn="l" rtl="0">
              <a:lnSpc>
                <a:spcPct val="90000"/>
              </a:lnSpc>
              <a:spcBef>
                <a:spcPts val="600"/>
              </a:spcBef>
              <a:spcAft>
                <a:spcPts val="0"/>
              </a:spcAft>
              <a:buClr>
                <a:srgbClr val="000000"/>
              </a:buClr>
              <a:buSzPts val="1500"/>
              <a:buFont typeface="Arial"/>
              <a:buNone/>
            </a:pPr>
            <a:r>
              <a:rPr lang="en" sz="1500" b="0" i="0" u="none" strike="noStrike" cap="none">
                <a:solidFill>
                  <a:srgbClr val="4D4D4F"/>
                </a:solidFill>
                <a:latin typeface="Public Sans"/>
                <a:ea typeface="Public Sans"/>
                <a:cs typeface="Public Sans"/>
                <a:sym typeface="Public Sans"/>
              </a:rPr>
              <a:t>Pete Hall &amp; Alisa Simeral</a:t>
            </a:r>
            <a:r>
              <a:rPr lang="en" sz="1500" b="0" i="1" u="none" strike="noStrike" cap="none">
                <a:solidFill>
                  <a:srgbClr val="4D4D4F"/>
                </a:solidFill>
                <a:latin typeface="Public Sans"/>
                <a:ea typeface="Public Sans"/>
                <a:cs typeface="Public Sans"/>
                <a:sym typeface="Public Sans"/>
              </a:rPr>
              <a:t>, Creating a Culture of Reflective Practice</a:t>
            </a:r>
            <a:endParaRPr sz="1500" b="0" i="0" u="none" strike="noStrike" cap="none">
              <a:solidFill>
                <a:srgbClr val="4D4D4F"/>
              </a:solidFill>
              <a:latin typeface="Public Sans"/>
              <a:ea typeface="Public Sans"/>
              <a:cs typeface="Public Sans"/>
              <a:sym typeface="Public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g279abfe882b_0_1054"/>
          <p:cNvPicPr preferRelativeResize="0">
            <a:picLocks noGrp="1"/>
          </p:cNvPicPr>
          <p:nvPr>
            <p:ph type="pic" idx="2"/>
          </p:nvPr>
        </p:nvPicPr>
        <p:blipFill rotWithShape="1">
          <a:blip r:embed="rId3">
            <a:alphaModFix/>
          </a:blip>
          <a:srcRect l="16695" r="16703"/>
          <a:stretch/>
        </p:blipFill>
        <p:spPr>
          <a:xfrm>
            <a:off x="5705054" y="768000"/>
            <a:ext cx="3392400" cy="3259500"/>
          </a:xfrm>
          <a:prstGeom prst="ellipse">
            <a:avLst/>
          </a:prstGeom>
          <a:noFill/>
          <a:ln>
            <a:noFill/>
          </a:ln>
        </p:spPr>
      </p:pic>
      <p:sp>
        <p:nvSpPr>
          <p:cNvPr id="855" name="Google Shape;855;g279abfe882b_0_105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58</a:t>
            </a:fld>
            <a:endParaRPr/>
          </a:p>
        </p:txBody>
      </p:sp>
      <p:sp>
        <p:nvSpPr>
          <p:cNvPr id="856" name="Google Shape;856;g279abfe882b_0_1054"/>
          <p:cNvSpPr txBox="1">
            <a:spLocks noGrp="1"/>
          </p:cNvSpPr>
          <p:nvPr>
            <p:ph type="body" idx="4"/>
          </p:nvPr>
        </p:nvSpPr>
        <p:spPr>
          <a:xfrm>
            <a:off x="526100" y="1115875"/>
            <a:ext cx="5178900" cy="2198400"/>
          </a:xfrm>
          <a:prstGeom prst="rect">
            <a:avLst/>
          </a:prstGeom>
          <a:noFill/>
          <a:ln>
            <a:noFill/>
          </a:ln>
        </p:spPr>
        <p:txBody>
          <a:bodyPr spcFirstLastPara="1" wrap="square" lIns="68550" tIns="34275" rIns="68550" bIns="34275" anchor="t" anchorCtr="0">
            <a:normAutofit/>
          </a:bodyPr>
          <a:lstStyle/>
          <a:p>
            <a:pPr marL="0" marR="0" lvl="0" indent="0" algn="l" rtl="0">
              <a:lnSpc>
                <a:spcPct val="100000"/>
              </a:lnSpc>
              <a:spcBef>
                <a:spcPts val="0"/>
              </a:spcBef>
              <a:spcAft>
                <a:spcPts val="0"/>
              </a:spcAft>
              <a:buSzPts val="2200"/>
              <a:buNone/>
            </a:pPr>
            <a:endParaRPr sz="1800">
              <a:solidFill>
                <a:schemeClr val="dk2"/>
              </a:solidFill>
            </a:endParaRPr>
          </a:p>
          <a:p>
            <a:pPr marL="457200" marR="0" lvl="0" indent="-342900" algn="l" rtl="0">
              <a:lnSpc>
                <a:spcPct val="100000"/>
              </a:lnSpc>
              <a:spcBef>
                <a:spcPts val="1000"/>
              </a:spcBef>
              <a:spcAft>
                <a:spcPts val="0"/>
              </a:spcAft>
              <a:buClr>
                <a:schemeClr val="dk2"/>
              </a:buClr>
              <a:buSzPts val="1800"/>
              <a:buFont typeface="Public Sans"/>
              <a:buChar char="●"/>
            </a:pPr>
            <a:r>
              <a:rPr lang="en" sz="1800">
                <a:solidFill>
                  <a:schemeClr val="dk2"/>
                </a:solidFill>
              </a:rPr>
              <a:t>How will the Louisiana Educator Rubric and Evaluation System support student growth in your classroom? </a:t>
            </a:r>
            <a:r>
              <a:rPr lang="en" sz="1800" b="0" i="0" u="none" strike="noStrike" cap="none">
                <a:solidFill>
                  <a:schemeClr val="dk2"/>
                </a:solidFill>
                <a:latin typeface="Public Sans"/>
                <a:ea typeface="Public Sans"/>
                <a:cs typeface="Public Sans"/>
                <a:sym typeface="Public Sans"/>
              </a:rPr>
              <a:t>  </a:t>
            </a:r>
            <a:endParaRPr sz="1800">
              <a:solidFill>
                <a:schemeClr val="dk2"/>
              </a:solidFill>
            </a:endParaRPr>
          </a:p>
          <a:p>
            <a:pPr marL="457200" marR="0" lvl="0" indent="-342900" algn="l" rtl="0">
              <a:lnSpc>
                <a:spcPct val="100000"/>
              </a:lnSpc>
              <a:spcBef>
                <a:spcPts val="1000"/>
              </a:spcBef>
              <a:spcAft>
                <a:spcPts val="1000"/>
              </a:spcAft>
              <a:buClr>
                <a:schemeClr val="dk2"/>
              </a:buClr>
              <a:buSzPts val="1800"/>
              <a:buFont typeface="Public Sans"/>
              <a:buChar char="●"/>
            </a:pPr>
            <a:r>
              <a:rPr lang="en" sz="1800">
                <a:solidFill>
                  <a:schemeClr val="dk2"/>
                </a:solidFill>
              </a:rPr>
              <a:t>One thing I plan to do to grow as a teacher is…</a:t>
            </a:r>
            <a:endParaRPr sz="1800">
              <a:solidFill>
                <a:schemeClr val="dk2"/>
              </a:solidFill>
            </a:endParaRPr>
          </a:p>
        </p:txBody>
      </p:sp>
      <p:sp>
        <p:nvSpPr>
          <p:cNvPr id="857" name="Google Shape;857;g279abfe882b_0_1054"/>
          <p:cNvSpPr txBox="1">
            <a:spLocks noGrp="1"/>
          </p:cNvSpPr>
          <p:nvPr>
            <p:ph type="title"/>
          </p:nvPr>
        </p:nvSpPr>
        <p:spPr>
          <a:xfrm>
            <a:off x="526100" y="297625"/>
            <a:ext cx="6564300" cy="5721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4400"/>
              <a:buNone/>
            </a:pPr>
            <a:r>
              <a:rPr lang="en"/>
              <a:t>Reflect and Connect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2edf3ecb708_0_342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sp>
        <p:nvSpPr>
          <p:cNvPr id="863" name="Google Shape;863;g2edf3ecb708_0_3425"/>
          <p:cNvSpPr txBox="1"/>
          <p:nvPr/>
        </p:nvSpPr>
        <p:spPr>
          <a:xfrm>
            <a:off x="462825" y="361000"/>
            <a:ext cx="7368600" cy="16866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rgbClr val="385463"/>
              </a:buClr>
              <a:buSzPts val="2800"/>
              <a:buFont typeface="Calibri"/>
              <a:buNone/>
            </a:pPr>
            <a:r>
              <a:rPr lang="en" sz="2800" b="1" i="0" u="none" strike="noStrike" cap="none">
                <a:solidFill>
                  <a:srgbClr val="385463"/>
                </a:solidFill>
                <a:latin typeface="Calibri"/>
                <a:ea typeface="Calibri"/>
                <a:cs typeface="Calibri"/>
                <a:sym typeface="Calibri"/>
              </a:rPr>
              <a:t/>
            </a:r>
            <a:br>
              <a:rPr lang="en" sz="2800" b="1" i="0" u="none" strike="noStrike" cap="none">
                <a:solidFill>
                  <a:srgbClr val="385463"/>
                </a:solidFill>
                <a:latin typeface="Calibri"/>
                <a:ea typeface="Calibri"/>
                <a:cs typeface="Calibri"/>
                <a:sym typeface="Calibri"/>
              </a:rPr>
            </a:br>
            <a:r>
              <a:rPr lang="en" sz="2800" b="1" i="0" u="none" strike="noStrike" cap="none">
                <a:solidFill>
                  <a:srgbClr val="385463"/>
                </a:solidFill>
                <a:latin typeface="Calibri"/>
                <a:ea typeface="Calibri"/>
                <a:cs typeface="Calibri"/>
                <a:sym typeface="Calibri"/>
              </a:rPr>
              <a:t/>
            </a:r>
            <a:br>
              <a:rPr lang="en" sz="2800" b="1" i="0" u="none" strike="noStrike" cap="none">
                <a:solidFill>
                  <a:srgbClr val="385463"/>
                </a:solidFill>
                <a:latin typeface="Calibri"/>
                <a:ea typeface="Calibri"/>
                <a:cs typeface="Calibri"/>
                <a:sym typeface="Calibri"/>
              </a:rPr>
            </a:br>
            <a:endParaRPr sz="2800" b="1" i="0" u="none" strike="noStrike" cap="none">
              <a:solidFill>
                <a:srgbClr val="385463"/>
              </a:solidFill>
              <a:latin typeface="Calibri"/>
              <a:ea typeface="Calibri"/>
              <a:cs typeface="Calibri"/>
              <a:sym typeface="Calibri"/>
            </a:endParaRPr>
          </a:p>
        </p:txBody>
      </p:sp>
      <p:sp>
        <p:nvSpPr>
          <p:cNvPr id="864" name="Google Shape;864;g2edf3ecb708_0_3425"/>
          <p:cNvSpPr txBox="1">
            <a:spLocks noGrp="1"/>
          </p:cNvSpPr>
          <p:nvPr>
            <p:ph type="title"/>
          </p:nvPr>
        </p:nvSpPr>
        <p:spPr>
          <a:xfrm>
            <a:off x="311700" y="128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Leadership Follow Up Support</a:t>
            </a:r>
            <a:endParaRPr/>
          </a:p>
        </p:txBody>
      </p:sp>
      <p:sp>
        <p:nvSpPr>
          <p:cNvPr id="865" name="Google Shape;865;g2edf3ecb708_0_3425"/>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the school year progresses and you have the opportunity to experience the POP cycle, your school’s Instructional Leadership Team will:</a:t>
            </a:r>
            <a:endParaRPr/>
          </a:p>
          <a:p>
            <a:pPr marL="457200" lvl="0" indent="-342900" algn="l" rtl="0">
              <a:spcBef>
                <a:spcPts val="0"/>
              </a:spcBef>
              <a:spcAft>
                <a:spcPts val="0"/>
              </a:spcAft>
              <a:buSzPts val="1800"/>
              <a:buChar char="●"/>
            </a:pPr>
            <a:r>
              <a:rPr lang="en"/>
              <a:t>Support the instructional practices in your classroom by conducting frequent, informal observations of lessons/lesson chunks.</a:t>
            </a:r>
            <a:endParaRPr/>
          </a:p>
          <a:p>
            <a:pPr marL="457200" lvl="0" indent="-342900" algn="l" rtl="0">
              <a:spcBef>
                <a:spcPts val="0"/>
              </a:spcBef>
              <a:spcAft>
                <a:spcPts val="0"/>
              </a:spcAft>
              <a:buSzPts val="1800"/>
              <a:buChar char="●"/>
            </a:pPr>
            <a:r>
              <a:rPr lang="en"/>
              <a:t>Hold informal and/or formal coaching conversations focused on your area(s) of reinforcement and refinement.</a:t>
            </a:r>
            <a:endParaRPr/>
          </a:p>
          <a:p>
            <a:pPr marL="457200" lvl="0" indent="-342900" algn="l" rtl="0">
              <a:spcBef>
                <a:spcPts val="0"/>
              </a:spcBef>
              <a:spcAft>
                <a:spcPts val="0"/>
              </a:spcAft>
              <a:buSzPts val="1800"/>
              <a:buChar char="●"/>
            </a:pPr>
            <a:r>
              <a:rPr lang="en"/>
              <a:t>Plan teacher collaboration that focuses on teacher and student instructional needs where the rubric will be discussed.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edf3ecb708_0_1094"/>
          <p:cNvSpPr txBox="1">
            <a:spLocks noGrp="1"/>
          </p:cNvSpPr>
          <p:nvPr>
            <p:ph type="ctrTitle"/>
          </p:nvPr>
        </p:nvSpPr>
        <p:spPr>
          <a:xfrm>
            <a:off x="421725" y="740674"/>
            <a:ext cx="8221200" cy="11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Elements of an Effective Lesson</a:t>
            </a:r>
            <a:r>
              <a:rPr lang="en"/>
              <a:t/>
            </a:r>
            <a:br>
              <a:rPr lang="en"/>
            </a:br>
            <a:endParaRPr>
              <a:solidFill>
                <a:schemeClr val="dk1"/>
              </a:solidFill>
            </a:endParaRPr>
          </a:p>
        </p:txBody>
      </p:sp>
      <p:sp>
        <p:nvSpPr>
          <p:cNvPr id="406" name="Google Shape;406;g2edf3ecb708_0_109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edf3ecb708_0_1111"/>
          <p:cNvSpPr txBox="1">
            <a:spLocks noGrp="1"/>
          </p:cNvSpPr>
          <p:nvPr>
            <p:ph type="title"/>
          </p:nvPr>
        </p:nvSpPr>
        <p:spPr>
          <a:xfrm>
            <a:off x="311700" y="10251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dk1"/>
                </a:solidFill>
              </a:rPr>
              <a:t>When you walk out of a lesson that was </a:t>
            </a:r>
            <a:r>
              <a:rPr lang="en" i="1">
                <a:solidFill>
                  <a:schemeClr val="dk1"/>
                </a:solidFill>
              </a:rPr>
              <a:t>effective</a:t>
            </a:r>
            <a:r>
              <a:rPr lang="en">
                <a:solidFill>
                  <a:schemeClr val="dk1"/>
                </a:solidFill>
              </a:rPr>
              <a:t>, what did it look like and sound like?</a:t>
            </a:r>
            <a:endParaRPr>
              <a:solidFill>
                <a:schemeClr val="dk1"/>
              </a:solidFill>
            </a:endParaRPr>
          </a:p>
        </p:txBody>
      </p:sp>
      <p:sp>
        <p:nvSpPr>
          <p:cNvPr id="412" name="Google Shape;412;g2edf3ecb708_0_1111"/>
          <p:cNvSpPr txBox="1">
            <a:spLocks noGrp="1"/>
          </p:cNvSpPr>
          <p:nvPr>
            <p:ph type="body" idx="1"/>
          </p:nvPr>
        </p:nvSpPr>
        <p:spPr>
          <a:xfrm>
            <a:off x="2445757" y="1434455"/>
            <a:ext cx="4252500" cy="227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a:solidFill>
                  <a:schemeClr val="dk2"/>
                </a:solidFill>
              </a:rPr>
              <a:t>Why this question?</a:t>
            </a:r>
            <a:endParaRPr>
              <a:solidFill>
                <a:schemeClr val="dk2"/>
              </a:solidFill>
            </a:endParaRPr>
          </a:p>
          <a:p>
            <a:pPr marL="457200" lvl="0" indent="-342900" algn="l" rtl="0">
              <a:lnSpc>
                <a:spcPct val="100000"/>
              </a:lnSpc>
              <a:spcBef>
                <a:spcPts val="1000"/>
              </a:spcBef>
              <a:spcAft>
                <a:spcPts val="1000"/>
              </a:spcAft>
              <a:buClr>
                <a:schemeClr val="dk2"/>
              </a:buClr>
              <a:buSzPts val="1800"/>
              <a:buChar char="●"/>
            </a:pPr>
            <a:r>
              <a:rPr lang="en">
                <a:solidFill>
                  <a:schemeClr val="dk2"/>
                </a:solidFill>
              </a:rPr>
              <a:t>Why this way?</a:t>
            </a:r>
            <a:endParaRPr>
              <a:solidFill>
                <a:schemeClr val="dk2"/>
              </a:solidFill>
            </a:endParaRPr>
          </a:p>
        </p:txBody>
      </p:sp>
      <p:sp>
        <p:nvSpPr>
          <p:cNvPr id="413" name="Google Shape;413;g2edf3ecb708_0_111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edf3ecb708_0_1123"/>
          <p:cNvSpPr txBox="1">
            <a:spLocks noGrp="1"/>
          </p:cNvSpPr>
          <p:nvPr>
            <p:ph type="body" idx="1"/>
          </p:nvPr>
        </p:nvSpPr>
        <p:spPr>
          <a:xfrm>
            <a:off x="311700" y="684450"/>
            <a:ext cx="8520600" cy="377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a:solidFill>
                  <a:schemeClr val="dk2"/>
                </a:solidFill>
              </a:rPr>
              <a:t>Students are reading, writing, and discussing rigorous tasks aligned with clear academic expectations; tasks that require student </a:t>
            </a:r>
            <a:r>
              <a:rPr lang="en" b="1">
                <a:solidFill>
                  <a:schemeClr val="dk2"/>
                </a:solidFill>
              </a:rPr>
              <a:t>thinking</a:t>
            </a:r>
            <a:r>
              <a:rPr lang="en">
                <a:solidFill>
                  <a:schemeClr val="dk2"/>
                </a:solidFill>
              </a:rPr>
              <a:t> and </a:t>
            </a:r>
            <a:r>
              <a:rPr lang="en" b="1">
                <a:solidFill>
                  <a:schemeClr val="dk2"/>
                </a:solidFill>
              </a:rPr>
              <a:t>problem</a:t>
            </a:r>
            <a:r>
              <a:rPr lang="en">
                <a:solidFill>
                  <a:schemeClr val="dk2"/>
                </a:solidFill>
              </a:rPr>
              <a:t> </a:t>
            </a:r>
            <a:r>
              <a:rPr lang="en" b="1">
                <a:solidFill>
                  <a:schemeClr val="dk2"/>
                </a:solidFill>
              </a:rPr>
              <a:t>solving</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Students </a:t>
            </a:r>
            <a:r>
              <a:rPr lang="en" b="1">
                <a:solidFill>
                  <a:schemeClr val="dk2"/>
                </a:solidFill>
              </a:rPr>
              <a:t>assess</a:t>
            </a:r>
            <a:r>
              <a:rPr lang="en">
                <a:solidFill>
                  <a:schemeClr val="dk2"/>
                </a:solidFill>
              </a:rPr>
              <a:t> their performance throughout the lesson and provide </a:t>
            </a:r>
            <a:r>
              <a:rPr lang="en" b="1">
                <a:solidFill>
                  <a:schemeClr val="dk2"/>
                </a:solidFill>
              </a:rPr>
              <a:t>feedback</a:t>
            </a:r>
            <a:r>
              <a:rPr lang="en">
                <a:solidFill>
                  <a:schemeClr val="dk2"/>
                </a:solidFill>
              </a:rPr>
              <a:t> to their peers </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Students engage in </a:t>
            </a:r>
            <a:r>
              <a:rPr lang="en" b="1">
                <a:solidFill>
                  <a:schemeClr val="dk2"/>
                </a:solidFill>
              </a:rPr>
              <a:t>differentiated learning</a:t>
            </a:r>
            <a:r>
              <a:rPr lang="en">
                <a:solidFill>
                  <a:schemeClr val="dk2"/>
                </a:solidFill>
              </a:rPr>
              <a:t> which ensures all students have the opportunity to </a:t>
            </a:r>
            <a:r>
              <a:rPr lang="en" b="1">
                <a:solidFill>
                  <a:schemeClr val="dk2"/>
                </a:solidFill>
              </a:rPr>
              <a:t>master</a:t>
            </a:r>
            <a:r>
              <a:rPr lang="en">
                <a:solidFill>
                  <a:schemeClr val="dk2"/>
                </a:solidFill>
              </a:rPr>
              <a:t> grade-level standards</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Students interact with </a:t>
            </a:r>
            <a:r>
              <a:rPr lang="en" b="1">
                <a:solidFill>
                  <a:schemeClr val="dk2"/>
                </a:solidFill>
              </a:rPr>
              <a:t>relevant and meaningful </a:t>
            </a:r>
            <a:r>
              <a:rPr lang="en">
                <a:solidFill>
                  <a:schemeClr val="dk2"/>
                </a:solidFill>
              </a:rPr>
              <a:t>content</a:t>
            </a:r>
            <a:r>
              <a:rPr lang="en" b="1">
                <a:solidFill>
                  <a:schemeClr val="dk2"/>
                </a:solidFill>
              </a:rPr>
              <a:t> </a:t>
            </a:r>
            <a:r>
              <a:rPr lang="en">
                <a:solidFill>
                  <a:schemeClr val="dk2"/>
                </a:solidFill>
              </a:rPr>
              <a:t>and </a:t>
            </a:r>
            <a:r>
              <a:rPr lang="en" b="1">
                <a:solidFill>
                  <a:schemeClr val="dk2"/>
                </a:solidFill>
              </a:rPr>
              <a:t>connect</a:t>
            </a:r>
            <a:r>
              <a:rPr lang="en">
                <a:solidFill>
                  <a:schemeClr val="dk2"/>
                </a:solidFill>
              </a:rPr>
              <a:t> to previous learning, life experiences, and other powerful ideas</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a:solidFill>
                  <a:schemeClr val="dk2"/>
                </a:solidFill>
              </a:rPr>
              <a:t>Classroom environment provides a </a:t>
            </a:r>
            <a:r>
              <a:rPr lang="en" b="1">
                <a:solidFill>
                  <a:schemeClr val="dk2"/>
                </a:solidFill>
              </a:rPr>
              <a:t>safe space </a:t>
            </a:r>
            <a:r>
              <a:rPr lang="en">
                <a:solidFill>
                  <a:schemeClr val="dk2"/>
                </a:solidFill>
              </a:rPr>
              <a:t>for </a:t>
            </a:r>
            <a:r>
              <a:rPr lang="en" b="1">
                <a:solidFill>
                  <a:schemeClr val="dk2"/>
                </a:solidFill>
              </a:rPr>
              <a:t>all</a:t>
            </a:r>
            <a:r>
              <a:rPr lang="en">
                <a:solidFill>
                  <a:schemeClr val="dk2"/>
                </a:solidFill>
              </a:rPr>
              <a:t> students to </a:t>
            </a:r>
            <a:r>
              <a:rPr lang="en" b="1">
                <a:solidFill>
                  <a:schemeClr val="dk2"/>
                </a:solidFill>
              </a:rPr>
              <a:t>take risks </a:t>
            </a:r>
            <a:r>
              <a:rPr lang="en">
                <a:solidFill>
                  <a:schemeClr val="dk2"/>
                </a:solidFill>
              </a:rPr>
              <a:t>and is </a:t>
            </a:r>
            <a:r>
              <a:rPr lang="en" b="1">
                <a:solidFill>
                  <a:schemeClr val="dk2"/>
                </a:solidFill>
              </a:rPr>
              <a:t>organized</a:t>
            </a:r>
            <a:r>
              <a:rPr lang="en">
                <a:solidFill>
                  <a:schemeClr val="dk2"/>
                </a:solidFill>
              </a:rPr>
              <a:t> to </a:t>
            </a:r>
            <a:r>
              <a:rPr lang="en" b="1">
                <a:solidFill>
                  <a:schemeClr val="dk2"/>
                </a:solidFill>
              </a:rPr>
              <a:t>promote learning for all</a:t>
            </a:r>
            <a:endParaRPr>
              <a:solidFill>
                <a:schemeClr val="dk2"/>
              </a:solidFill>
            </a:endParaRPr>
          </a:p>
          <a:p>
            <a:pPr marL="114300" lvl="0" indent="0" algn="l" rtl="0">
              <a:lnSpc>
                <a:spcPct val="115000"/>
              </a:lnSpc>
              <a:spcBef>
                <a:spcPts val="1000"/>
              </a:spcBef>
              <a:spcAft>
                <a:spcPts val="0"/>
              </a:spcAft>
              <a:buClr>
                <a:schemeClr val="dk2"/>
              </a:buClr>
              <a:buSzPts val="1800"/>
              <a:buNone/>
            </a:pPr>
            <a:endParaRPr>
              <a:solidFill>
                <a:schemeClr val="dk2"/>
              </a:solidFill>
            </a:endParaRPr>
          </a:p>
        </p:txBody>
      </p:sp>
      <p:sp>
        <p:nvSpPr>
          <p:cNvPr id="419" name="Google Shape;419;g2edf3ecb708_0_1123"/>
          <p:cNvSpPr/>
          <p:nvPr/>
        </p:nvSpPr>
        <p:spPr>
          <a:xfrm>
            <a:off x="1389000" y="4481925"/>
            <a:ext cx="6366000" cy="572700"/>
          </a:xfrm>
          <a:prstGeom prst="rect">
            <a:avLst/>
          </a:prstGeom>
          <a:solidFill>
            <a:srgbClr val="B483D9"/>
          </a:solidFill>
          <a:ln w="25400" cap="flat" cmpd="sng">
            <a:solidFill>
              <a:srgbClr val="184369"/>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Public Sans"/>
                <a:ea typeface="Public Sans"/>
                <a:cs typeface="Public Sans"/>
                <a:sym typeface="Public Sans"/>
              </a:rPr>
              <a:t>What is the teacher’s role in achieving this vision?</a:t>
            </a:r>
            <a:endParaRPr sz="1800" b="0" i="0" u="none" strike="noStrike" cap="none">
              <a:solidFill>
                <a:srgbClr val="000000"/>
              </a:solidFill>
              <a:latin typeface="Public Sans"/>
              <a:ea typeface="Public Sans"/>
              <a:cs typeface="Public Sans"/>
              <a:sym typeface="Public Sans"/>
            </a:endParaRPr>
          </a:p>
        </p:txBody>
      </p:sp>
      <p:sp>
        <p:nvSpPr>
          <p:cNvPr id="420" name="Google Shape;420;g2edf3ecb708_0_1123"/>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 sz="2500">
                <a:solidFill>
                  <a:schemeClr val="dk1"/>
                </a:solidFill>
              </a:rPr>
              <a:t>Elements of an Effective Lesson </a:t>
            </a:r>
            <a:endParaRPr sz="2500">
              <a:solidFill>
                <a:schemeClr val="dk1"/>
              </a:solidFill>
            </a:endParaRPr>
          </a:p>
          <a:p>
            <a:pPr marL="0" lvl="0" indent="0" algn="l" rtl="0">
              <a:lnSpc>
                <a:spcPct val="100000"/>
              </a:lnSpc>
              <a:spcBef>
                <a:spcPts val="0"/>
              </a:spcBef>
              <a:spcAft>
                <a:spcPts val="0"/>
              </a:spcAft>
              <a:buSzPts val="2800"/>
              <a:buNone/>
            </a:pPr>
            <a:endParaRPr/>
          </a:p>
        </p:txBody>
      </p:sp>
      <p:sp>
        <p:nvSpPr>
          <p:cNvPr id="421" name="Google Shape;421;g2edf3ecb708_0_112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edf3ecb708_0_1536"/>
          <p:cNvSpPr txBox="1">
            <a:spLocks noGrp="1"/>
          </p:cNvSpPr>
          <p:nvPr>
            <p:ph type="ctrTitle"/>
          </p:nvPr>
        </p:nvSpPr>
        <p:spPr>
          <a:xfrm>
            <a:off x="421725" y="740674"/>
            <a:ext cx="8221200" cy="11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200">
                <a:solidFill>
                  <a:schemeClr val="dk1"/>
                </a:solidFill>
              </a:rPr>
              <a:t>The Louisiana Educator Rubric (LER)</a:t>
            </a:r>
            <a:endParaRPr>
              <a:solidFill>
                <a:schemeClr val="dk1"/>
              </a:solidFill>
            </a:endParaRPr>
          </a:p>
        </p:txBody>
      </p:sp>
      <p:sp>
        <p:nvSpPr>
          <p:cNvPr id="427" name="Google Shape;427;g2edf3ecb708_0_153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17516</Words>
  <Application>Microsoft Office PowerPoint</Application>
  <PresentationFormat>On-screen Show (16:9)</PresentationFormat>
  <Paragraphs>1087</Paragraphs>
  <Slides>59</Slides>
  <Notes>59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vt:lpstr>
      <vt:lpstr>Public Sans</vt:lpstr>
      <vt:lpstr>Quattrocento Sans</vt:lpstr>
      <vt:lpstr>Calibri</vt:lpstr>
      <vt:lpstr>Source Sans 3 Medium</vt:lpstr>
      <vt:lpstr>Public Sans Medium</vt:lpstr>
      <vt:lpstr>Cambria</vt:lpstr>
      <vt:lpstr>LDOE</vt:lpstr>
      <vt:lpstr>LDOE</vt:lpstr>
      <vt:lpstr>LDOE</vt:lpstr>
      <vt:lpstr>Louisiana Educator Rubric and Evaluation Introduction for Teachers (90 minute version)</vt:lpstr>
      <vt:lpstr>A Message from Louisiana State Superintendent, Dr. Cade Brumley</vt:lpstr>
      <vt:lpstr>Objectives</vt:lpstr>
      <vt:lpstr>PowerPoint Presentation</vt:lpstr>
      <vt:lpstr>What is the Difference between a Fixed Mindset and a Growth Mindset?</vt:lpstr>
      <vt:lpstr>Elements of an Effective Lesson </vt:lpstr>
      <vt:lpstr>When you walk out of a lesson that was effective, what did it look like and sound like?</vt:lpstr>
      <vt:lpstr>Elements of an Effective Lesson  </vt:lpstr>
      <vt:lpstr>The Louisiana Educator Rubric (LER)</vt:lpstr>
      <vt:lpstr>Louisiana Educator Rubric</vt:lpstr>
      <vt:lpstr>Rubric Format</vt:lpstr>
      <vt:lpstr>Rubric Format</vt:lpstr>
      <vt:lpstr>Focusing on Students Supports Deeper Learning.</vt:lpstr>
      <vt:lpstr>There are four domains, each with a series of indicators and descriptors defined at the Exemplary, Proficient, and Unsatisfactory levels.</vt:lpstr>
      <vt:lpstr>LER Deep Dives for the Instruction and Environment Domains</vt:lpstr>
      <vt:lpstr>3-Step Analysis of the Descriptors for the Activities and Materials Indicator</vt:lpstr>
      <vt:lpstr>Differences across the performance levels and key words help to capture the essence of the indicator.</vt:lpstr>
      <vt:lpstr>PowerPoint Presentation</vt:lpstr>
      <vt:lpstr>PowerPoint Presentation</vt:lpstr>
      <vt:lpstr>PowerPoint Presentation</vt:lpstr>
      <vt:lpstr>Evidence for Middle School Social Studies Clip</vt:lpstr>
      <vt:lpstr>PowerPoint Presentation</vt:lpstr>
      <vt:lpstr>Evidence for Middle School ELA Clip</vt:lpstr>
      <vt:lpstr>PowerPoint Presentation</vt:lpstr>
      <vt:lpstr>Evidence for Kindergarten ELA Clip</vt:lpstr>
      <vt:lpstr>PowerPoint Presentation</vt:lpstr>
      <vt:lpstr>Evidence for High School Welding Clip</vt:lpstr>
      <vt:lpstr>PowerPoint Presentation</vt:lpstr>
      <vt:lpstr>Evidence for High School Math Clip</vt:lpstr>
      <vt:lpstr>PowerPoint Presentation</vt:lpstr>
      <vt:lpstr>The POP Cycle  </vt:lpstr>
      <vt:lpstr>PowerPoint Presentation</vt:lpstr>
      <vt:lpstr>PowerPoint Presentation</vt:lpstr>
      <vt:lpstr>PowerPoint Presentation</vt:lpstr>
      <vt:lpstr>Introduction to the Observation</vt:lpstr>
      <vt:lpstr>PowerPoint Presentation</vt:lpstr>
      <vt:lpstr>The second component of the POP Cycle is the lesson observation. </vt:lpstr>
      <vt:lpstr>PowerPoint Presentation</vt:lpstr>
      <vt:lpstr>PowerPoint Presentation</vt:lpstr>
      <vt:lpstr>PowerPoint Presentation</vt:lpstr>
      <vt:lpstr>Introduction to the Post-Conference</vt:lpstr>
      <vt:lpstr>The third step of the POP Cycle is always the post-conference.</vt:lpstr>
      <vt:lpstr>The post-conference consists of 4 elements. </vt:lpstr>
      <vt:lpstr>The Follow-Up Coaching and Support Cycle</vt:lpstr>
      <vt:lpstr>The goal of the Follow-Up Coaching and Support Cycle is to support teachers in refinement area growth.</vt:lpstr>
      <vt:lpstr>The Follow-Up Coaching and Support Cycle</vt:lpstr>
      <vt:lpstr>PowerPoint Presentation</vt:lpstr>
      <vt:lpstr>Comprehensive Training for Evaluators</vt:lpstr>
      <vt:lpstr>Bulletin 130 Effectiveness Rating</vt:lpstr>
      <vt:lpstr>Research Shows a Strong Positive Correlation  </vt:lpstr>
      <vt:lpstr>Evaluation Component Overview</vt:lpstr>
      <vt:lpstr>Educator Evaluation Component Weights</vt:lpstr>
      <vt:lpstr>Bulletin 130 Observation Requirements for Teachers</vt:lpstr>
      <vt:lpstr>Bulletin 130 Post-Conference Plan Requirements</vt:lpstr>
      <vt:lpstr>Bulletin 130 Professional Growth Plan (PGP)/Coaching Plan Requirements</vt:lpstr>
      <vt:lpstr>PowerPoint Presentation</vt:lpstr>
      <vt:lpstr>How Does the Louisiana Educator Evaluation System Support a Growth Mindset?</vt:lpstr>
      <vt:lpstr>Reflect and Connect </vt:lpstr>
      <vt:lpstr>School Leadership Follow Up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Educator Rubric and Evaluation Introduction for Teachers (90 minute version)</dc:title>
  <cp:lastModifiedBy>Lori Pennison</cp:lastModifiedBy>
  <cp:revision>2</cp:revision>
  <dcterms:modified xsi:type="dcterms:W3CDTF">2024-07-31T12:47:26Z</dcterms:modified>
</cp:coreProperties>
</file>