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80283DF-ED1A-4528-8663-B76D1D1CABB4}">
  <a:tblStyle styleId="{780283DF-ED1A-4528-8663-B76D1D1CABB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f9bf711952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f9bf7119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25" y="1466850"/>
          <a:ext cx="3000000" cy="3000000"/>
        </p:xfrm>
        <a:graphic>
          <a:graphicData uri="http://schemas.openxmlformats.org/drawingml/2006/table">
            <a:tbl>
              <a:tblPr>
                <a:noFill/>
                <a:tableStyleId>{780283DF-ED1A-4528-8663-B76D1D1CABB4}</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 Segment Words into </a:t>
                      </a:r>
                      <a:r>
                        <a:rPr lang="en" sz="1100">
                          <a:solidFill>
                            <a:schemeClr val="dk1"/>
                          </a:solidFill>
                          <a:latin typeface="Calibri"/>
                          <a:ea typeface="Calibri"/>
                          <a:cs typeface="Calibri"/>
                          <a:sym typeface="Calibri"/>
                        </a:rPr>
                        <a:t>Syllables</a:t>
                      </a:r>
                      <a:endParaRPr sz="11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Phonological Awareness</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7" name="Google Shape;57;p13"/>
          <p:cNvGraphicFramePr/>
          <p:nvPr/>
        </p:nvGraphicFramePr>
        <p:xfrm>
          <a:off x="494175" y="3387963"/>
          <a:ext cx="3000000" cy="3000000"/>
        </p:xfrm>
        <a:graphic>
          <a:graphicData uri="http://schemas.openxmlformats.org/drawingml/2006/table">
            <a:tbl>
              <a:tblPr>
                <a:noFill/>
                <a:tableStyleId>{780283DF-ED1A-4528-8663-B76D1D1CABB4}</a:tableStyleId>
              </a:tblPr>
              <a:tblGrid>
                <a:gridCol w="1212225"/>
                <a:gridCol w="5571875"/>
              </a:tblGrid>
              <a:tr h="2356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List of one and two syllable words</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r h="235600">
                <a:tc vMerge="1"/>
                <a:tc>
                  <a:txBody>
                    <a:bodyPr/>
                    <a:lstStyle/>
                    <a:p>
                      <a:pPr indent="0" lvl="0" marL="457200" rtl="0" algn="l">
                        <a:spcBef>
                          <a:spcPts val="0"/>
                        </a:spcBef>
                        <a:spcAft>
                          <a:spcPts val="0"/>
                        </a:spcAft>
                        <a:buNone/>
                      </a:pPr>
                      <a:r>
                        <a:t/>
                      </a:r>
                      <a:endParaRPr sz="1200">
                        <a:latin typeface="Calibri"/>
                        <a:ea typeface="Calibri"/>
                        <a:cs typeface="Calibri"/>
                        <a:sym typeface="Calibri"/>
                      </a:endParaRPr>
                    </a:p>
                  </a:txBody>
                  <a:tcPr marT="0" marB="0" marR="0" marL="0">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r>
            </a:tbl>
          </a:graphicData>
        </a:graphic>
      </p:graphicFrame>
      <p:graphicFrame>
        <p:nvGraphicFramePr>
          <p:cNvPr id="58" name="Google Shape;58;p13"/>
          <p:cNvGraphicFramePr/>
          <p:nvPr/>
        </p:nvGraphicFramePr>
        <p:xfrm>
          <a:off x="382150" y="3984890"/>
          <a:ext cx="3000000" cy="3000000"/>
        </p:xfrm>
        <a:graphic>
          <a:graphicData uri="http://schemas.openxmlformats.org/drawingml/2006/table">
            <a:tbl>
              <a:tblPr>
                <a:noFill/>
                <a:tableStyleId>{780283DF-ED1A-4528-8663-B76D1D1CABB4}</a:tableStyleId>
              </a:tblPr>
              <a:tblGrid>
                <a:gridCol w="1106650"/>
                <a:gridCol w="2872550"/>
                <a:gridCol w="2859775"/>
              </a:tblGrid>
              <a:tr h="186932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students that today they will be practicing breaking apart words into syllables.</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Tell students that syllables are parts of words and that words can have different numbers of syllables (ex. 1, 2, 3). Put your hand under your chin and explain to students that your chin will move for each syllable in a word.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Say the word dog. Tell students that your chin moved one time, so the word has one syllable.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Say the word cupcake. Tell students that your chin moved down twice, so the word has two syllables.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Say the word elephant. Tell students that your chin moved down three times so the word has three syllables.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Now, tell students that they will practice with you. Tell students to put their hand under their chins. Explain that you will say a word, and the students will tell you how many syllables are in the word. </a:t>
                      </a:r>
                      <a:endParaRPr sz="11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Start with one and two syllable words. </a:t>
                      </a:r>
                      <a:endParaRPr sz="1100">
                        <a:solidFill>
                          <a:schemeClr val="dk1"/>
                        </a:solidFill>
                        <a:latin typeface="Calibri"/>
                        <a:ea typeface="Calibri"/>
                        <a:cs typeface="Calibri"/>
                        <a:sym typeface="Calibri"/>
                      </a:endParaRPr>
                    </a:p>
                    <a:p>
                      <a:pPr indent="-304800" lvl="1" marL="13716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If students are mastering these words, progress to three and four syllable words. In order to increase engagement, play teacher vs. student and award students points each time they are able to identify the number of syllables in a word. </a:t>
                      </a:r>
                      <a:endParaRPr sz="1100">
                        <a:solidFill>
                          <a:schemeClr val="dk1"/>
                        </a:solidFill>
                        <a:latin typeface="Calibri"/>
                        <a:ea typeface="Calibri"/>
                        <a:cs typeface="Calibri"/>
                        <a:sym typeface="Calibri"/>
                      </a:endParaRPr>
                    </a:p>
                    <a:p>
                      <a:pPr indent="-304800" lvl="1" marL="13716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If students are struggling to identify the number of syllables in the words, provide unifix cubes and have students move a cube (from left to right) for each syllable in the word. </a:t>
                      </a:r>
                      <a:endParaRPr sz="1100">
                        <a:solidFill>
                          <a:schemeClr val="dk1"/>
                        </a:solidFill>
                        <a:latin typeface="Calibri"/>
                        <a:ea typeface="Calibri"/>
                        <a:cs typeface="Calibri"/>
                        <a:sym typeface="Calibri"/>
                      </a:endParaRPr>
                    </a:p>
                    <a:p>
                      <a:pPr indent="0" lvl="0" marL="914400" rtl="0" algn="just">
                        <a:spcBef>
                          <a:spcPts val="0"/>
                        </a:spcBef>
                        <a:spcAft>
                          <a:spcPts val="0"/>
                        </a:spcAft>
                        <a:buNone/>
                      </a:pPr>
                      <a:r>
                        <a:t/>
                      </a:r>
                      <a:endParaRPr sz="1100">
                        <a:solidFill>
                          <a:schemeClr val="dk1"/>
                        </a:solidFill>
                        <a:latin typeface="Calibri"/>
                        <a:ea typeface="Calibri"/>
                        <a:cs typeface="Calibri"/>
                        <a:sym typeface="Calibri"/>
                      </a:endParaRPr>
                    </a:p>
                    <a:p>
                      <a:pPr indent="0" lvl="0" marL="914400" rtl="0" algn="just">
                        <a:spcBef>
                          <a:spcPts val="0"/>
                        </a:spcBef>
                        <a:spcAft>
                          <a:spcPts val="0"/>
                        </a:spcAft>
                        <a:buNone/>
                      </a:pPr>
                      <a:r>
                        <a:rPr lang="en" sz="1100">
                          <a:solidFill>
                            <a:schemeClr val="dk1"/>
                          </a:solidFill>
                          <a:latin typeface="Calibri"/>
                          <a:ea typeface="Calibri"/>
                          <a:cs typeface="Calibri"/>
                          <a:sym typeface="Calibri"/>
                        </a:rPr>
                        <a:t>*Note: Additionally, students can clap the syllables instead of placing their hand under their chins.</a:t>
                      </a:r>
                      <a:endParaRPr sz="1100">
                        <a:solidFill>
                          <a:schemeClr val="dk1"/>
                        </a:solidFill>
                        <a:latin typeface="Calibri"/>
                        <a:ea typeface="Calibri"/>
                        <a:cs typeface="Calibri"/>
                        <a:sym typeface="Calibri"/>
                      </a:endParaRPr>
                    </a:p>
                    <a:p>
                      <a:pPr indent="0" lvl="0" marL="914400" rtl="0" algn="just">
                        <a:spcBef>
                          <a:spcPts val="0"/>
                        </a:spcBef>
                        <a:spcAft>
                          <a:spcPts val="0"/>
                        </a:spcAft>
                        <a:buNone/>
                      </a:pPr>
                      <a:r>
                        <a:t/>
                      </a:r>
                      <a:endParaRPr sz="1200">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hMerge="1"/>
              </a:tr>
              <a:tr h="1869325">
                <a:tc>
                  <a:txBody>
                    <a:bodyPr/>
                    <a:lstStyle/>
                    <a:p>
                      <a:pPr indent="0" lvl="0" marL="0" marR="0" rtl="0" algn="ctr">
                        <a:lnSpc>
                          <a:spcPct val="100000"/>
                        </a:lnSpc>
                        <a:spcBef>
                          <a:spcPts val="0"/>
                        </a:spcBef>
                        <a:spcAft>
                          <a:spcPts val="0"/>
                        </a:spcAft>
                        <a:buNone/>
                      </a:pPr>
                      <a:r>
                        <a:t/>
                      </a:r>
                      <a:endParaRPr b="1">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gridSpan="2">
                  <a:txBody>
                    <a:bodyPr/>
                    <a:lstStyle/>
                    <a:p>
                      <a:pPr indent="-228600" lvl="0" marL="914400" rtl="0" algn="just">
                        <a:spcBef>
                          <a:spcPts val="0"/>
                        </a:spcBef>
                        <a:spcAft>
                          <a:spcPts val="0"/>
                        </a:spcAft>
                        <a:buNone/>
                      </a:pPr>
                      <a:r>
                        <a:t/>
                      </a:r>
                      <a:endParaRPr sz="1100">
                        <a:solidFill>
                          <a:schemeClr val="dk1"/>
                        </a:solidFill>
                        <a:latin typeface="Calibri"/>
                        <a:ea typeface="Calibri"/>
                        <a:cs typeface="Calibri"/>
                        <a:sym typeface="Calibri"/>
                      </a:endParaRPr>
                    </a:p>
                  </a:txBody>
                  <a:tcPr marT="91425" marB="91425" marR="91425" marL="91425">
                    <a:lnL cap="flat" cmpd="sng" w="9525">
                      <a:solidFill>
                        <a:srgbClr val="F7F2E9">
                          <a:alpha val="0"/>
                        </a:srgbClr>
                      </a:solidFill>
                      <a:prstDash val="solid"/>
                      <a:round/>
                      <a:headEnd len="sm" w="sm" type="none"/>
                      <a:tailEnd len="sm" w="sm" type="none"/>
                    </a:lnL>
                    <a:lnR cap="flat" cmpd="sng" w="9525">
                      <a:solidFill>
                        <a:srgbClr val="F7F2E9">
                          <a:alpha val="0"/>
                        </a:srgbClr>
                      </a:solidFill>
                      <a:prstDash val="solid"/>
                      <a:round/>
                      <a:headEnd len="sm" w="sm" type="none"/>
                      <a:tailEnd len="sm" w="sm" type="none"/>
                    </a:lnR>
                    <a:lnT cap="flat" cmpd="sng" w="9525">
                      <a:solidFill>
                        <a:srgbClr val="F7F2E9">
                          <a:alpha val="0"/>
                        </a:srgbClr>
                      </a:solidFill>
                      <a:prstDash val="solid"/>
                      <a:round/>
                      <a:headEnd len="sm" w="sm" type="none"/>
                      <a:tailEnd len="sm" w="sm" type="none"/>
                    </a:lnT>
                    <a:lnB cap="flat" cmpd="sng" w="9525">
                      <a:solidFill>
                        <a:srgbClr val="F7F2E9">
                          <a:alpha val="0"/>
                        </a:srgbClr>
                      </a:solidFill>
                      <a:prstDash val="solid"/>
                      <a:round/>
                      <a:headEnd len="sm" w="sm" type="none"/>
                      <a:tailEnd len="sm" w="sm" type="none"/>
                    </a:lnB>
                  </a:tcPr>
                </a:tc>
                <a:tc hMerge="1"/>
              </a:tr>
            </a:tbl>
          </a:graphicData>
        </a:graphic>
      </p:graphicFrame>
      <p:sp>
        <p:nvSpPr>
          <p:cNvPr id="59" name="Google Shape;59;p13"/>
          <p:cNvSpPr txBox="1"/>
          <p:nvPr/>
        </p:nvSpPr>
        <p:spPr>
          <a:xfrm>
            <a:off x="466663" y="2015450"/>
            <a:ext cx="6839100" cy="12468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sz="1100">
              <a:solidFill>
                <a:schemeClr val="dk1"/>
              </a:solidFill>
              <a:latin typeface="Calibri"/>
              <a:ea typeface="Calibri"/>
              <a:cs typeface="Calibri"/>
              <a:sym typeface="Calibri"/>
            </a:endParaRPr>
          </a:p>
          <a:p>
            <a:pPr indent="0" lvl="0" marL="0" rtl="0" algn="just">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One of the earliest skills that students’ can acquire in their journey to reading proficiency is identifying parts of words, including syllables.  This work precedes work with individual phonemes which can be difficult for students to isolate individually until they have learned each of the 44 phonemes.  This work begins by having students listen for and identify the number of “parts” they hear in a word.  Identifying the number of syllables is also an important precursor to identifying syllable types, which directly supports students’ ability to decode and encode fluently.</a:t>
            </a:r>
            <a:endParaRPr b="1"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3"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65" name="Google Shape;65;p14"/>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66" name="Google Shape;66;p14"/>
          <p:cNvGraphicFramePr/>
          <p:nvPr/>
        </p:nvGraphicFramePr>
        <p:xfrm>
          <a:off x="464513" y="1584308"/>
          <a:ext cx="3000000" cy="3000000"/>
        </p:xfrm>
        <a:graphic>
          <a:graphicData uri="http://schemas.openxmlformats.org/drawingml/2006/table">
            <a:tbl>
              <a:tblPr>
                <a:noFill/>
                <a:tableStyleId>{780283DF-ED1A-4528-8663-B76D1D1CABB4}</a:tableStyleId>
              </a:tblPr>
              <a:tblGrid>
                <a:gridCol w="1368675"/>
                <a:gridCol w="1368675"/>
                <a:gridCol w="1368675"/>
                <a:gridCol w="1368675"/>
                <a:gridCol w="1368675"/>
              </a:tblGrid>
              <a:tr h="670575">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b="1" lang="en" sz="1100">
                          <a:solidFill>
                            <a:schemeClr val="dk1"/>
                          </a:solidFill>
                          <a:latin typeface="Calibri"/>
                          <a:ea typeface="Calibri"/>
                          <a:cs typeface="Calibri"/>
                          <a:sym typeface="Calibri"/>
                        </a:rPr>
                        <a:t>Give students a check each time they are able to identify the number of syllables in a word, and an ‘x’ if they are unable to do so. Tally the number correct over attempts at the end of the lesson. </a:t>
                      </a:r>
                      <a:r>
                        <a:rPr lang="en">
                          <a:latin typeface="Calibri"/>
                          <a:ea typeface="Calibri"/>
                          <a:cs typeface="Calibri"/>
                          <a:sym typeface="Calibri"/>
                        </a:rPr>
                        <a:t> </a:t>
                      </a:r>
                      <a:endParaRPr>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c hMerge="1"/>
                <a:tc hMerge="1"/>
                <a:tc hMerge="1"/>
              </a:tr>
            </a:tbl>
          </a:graphicData>
        </a:graphic>
      </p:graphicFrame>
      <p:graphicFrame>
        <p:nvGraphicFramePr>
          <p:cNvPr id="67" name="Google Shape;67;p14"/>
          <p:cNvGraphicFramePr/>
          <p:nvPr/>
        </p:nvGraphicFramePr>
        <p:xfrm>
          <a:off x="464513" y="2441982"/>
          <a:ext cx="3000000" cy="3000000"/>
        </p:xfrm>
        <a:graphic>
          <a:graphicData uri="http://schemas.openxmlformats.org/drawingml/2006/table">
            <a:tbl>
              <a:tblPr>
                <a:noFill/>
                <a:tableStyleId>{780283DF-ED1A-4528-8663-B76D1D1CABB4}</a:tableStyleId>
              </a:tblPr>
              <a:tblGrid>
                <a:gridCol w="2388625"/>
                <a:gridCol w="2388625"/>
                <a:gridCol w="2388625"/>
              </a:tblGrid>
              <a:tr h="229250">
                <a:tc>
                  <a:txBody>
                    <a:bodyPr/>
                    <a:lstStyle/>
                    <a:p>
                      <a:pPr indent="0" lvl="0" marL="0" rtl="0" algn="ctr">
                        <a:spcBef>
                          <a:spcPts val="0"/>
                        </a:spcBef>
                        <a:spcAft>
                          <a:spcPts val="0"/>
                        </a:spcAft>
                        <a:buNone/>
                      </a:pPr>
                      <a:r>
                        <a:rPr b="1" lang="en">
                          <a:latin typeface="Calibri"/>
                          <a:ea typeface="Calibri"/>
                          <a:cs typeface="Calibri"/>
                          <a:sym typeface="Calibri"/>
                        </a:rPr>
                        <a:t>Student Name</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Attempts</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a:latin typeface="Calibri"/>
                          <a:ea typeface="Calibri"/>
                          <a:cs typeface="Calibri"/>
                          <a:sym typeface="Calibri"/>
                        </a:rPr>
                        <a:t>Anecdotal Notes</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4D193"/>
                    </a:solidFill>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229250">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