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F211373-F7F4-4A34-99EF-5690B5811B28}">
  <a:tblStyle styleId="{0F211373-F7F4-4A34-99EF-5690B5811B2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f9bf711952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f9bf7119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{0F211373-F7F4-4A34-99EF-5690B5811B28}</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Segment and Pronounce Initial, Medial, and Final Sounds in Spoken CVC </a:t>
                      </a:r>
                      <a:r>
                        <a:rPr lang="en" sz="1100">
                          <a:solidFill>
                            <a:schemeClr val="dk1"/>
                          </a:solidFill>
                          <a:latin typeface="Calibri"/>
                          <a:ea typeface="Calibri"/>
                          <a:cs typeface="Calibri"/>
                          <a:sym typeface="Calibri"/>
                        </a:rPr>
                        <a:t>Words</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Phonological Awareness</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7" name="Google Shape;57;p13"/>
          <p:cNvGraphicFramePr/>
          <p:nvPr/>
        </p:nvGraphicFramePr>
        <p:xfrm>
          <a:off x="494150" y="3661688"/>
          <a:ext cx="3000000" cy="3000000"/>
        </p:xfrm>
        <a:graphic>
          <a:graphicData uri="http://schemas.openxmlformats.org/drawingml/2006/table">
            <a:tbl>
              <a:tblPr>
                <a:noFill/>
                <a:tableStyleId>{0F211373-F7F4-4A34-99EF-5690B5811B28}</a:tableStyleId>
              </a:tblPr>
              <a:tblGrid>
                <a:gridCol w="1212225"/>
                <a:gridCol w="5571875"/>
              </a:tblGrid>
              <a:tr h="2356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List of CVC words</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Elkonin boxes</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Three unifix cubes per student</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r h="235600">
                <a:tc vMerge="1"/>
                <a:tc>
                  <a:txBody>
                    <a:bodyPr/>
                    <a:lstStyle/>
                    <a:p>
                      <a:pPr indent="0" lvl="0" marL="0" rtl="0" algn="l">
                        <a:spcBef>
                          <a:spcPts val="0"/>
                        </a:spcBef>
                        <a:spcAft>
                          <a:spcPts val="0"/>
                        </a:spcAft>
                        <a:buNone/>
                      </a:pPr>
                      <a:r>
                        <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8" name="Google Shape;58;p13"/>
          <p:cNvGraphicFramePr/>
          <p:nvPr/>
        </p:nvGraphicFramePr>
        <p:xfrm>
          <a:off x="466700" y="4374815"/>
          <a:ext cx="3000000" cy="3000000"/>
        </p:xfrm>
        <a:graphic>
          <a:graphicData uri="http://schemas.openxmlformats.org/drawingml/2006/table">
            <a:tbl>
              <a:tblPr>
                <a:noFill/>
                <a:tableStyleId>{0F211373-F7F4-4A34-99EF-5690B5811B28}</a:tableStyleId>
              </a:tblPr>
              <a:tblGrid>
                <a:gridCol w="1106650"/>
                <a:gridCol w="2872550"/>
                <a:gridCol w="2859775"/>
              </a:tblGrid>
              <a:tr h="186932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students that today they will be practicing breaking down words into sounds.Explain that words are made up of sounds.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Students will listen to a word, repeat the word, and then move a cube as they say each sound in the word.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Model an example for students. Say the word ‘mat.’ Say the sounds in mat, /mmm/ /aaaa/ /t/ and move a unifix cube moving from left to right for each sound.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students you will now check your work by touching each cube and saying each sound again, reminding them that we always move from left to right just like when we are reading.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students that it is now their turn to practice. Pass out three unifix cubes and an elkonin box mat to each student.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Say a word. Tell students to repeat the word. Segment the word and move a unifix cube for each sound onto the elkonin box from left to right.  Make sure that students repeat the whole word correctly before breaking it down into its sounds.</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Additionally, ask questions after the students segment such as, “What is the first sound in mat? What is the middle sound in mat? What is the last sound in mat?” In order to increase engagement, award students points each time the accurately segment the word. </a:t>
                      </a:r>
                      <a:endParaRPr sz="1100">
                        <a:solidFill>
                          <a:schemeClr val="dk1"/>
                        </a:solidFill>
                        <a:latin typeface="Calibri"/>
                        <a:ea typeface="Calibri"/>
                        <a:cs typeface="Calibri"/>
                        <a:sym typeface="Calibri"/>
                      </a:endParaRPr>
                    </a:p>
                    <a:p>
                      <a:pPr indent="-298450" lvl="1" marL="13716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If students are struggling to orally segment words, start with words that have continuous consonants instead of stop consonants (ex. m, n, s, r, l, f, h, v, z). Additionally, provide immediate corrective feedback if students do not orally segment the word accurately. </a:t>
                      </a:r>
                      <a:endParaRPr sz="1100">
                        <a:solidFill>
                          <a:schemeClr val="dk1"/>
                        </a:solidFill>
                        <a:latin typeface="Calibri"/>
                        <a:ea typeface="Calibri"/>
                        <a:cs typeface="Calibri"/>
                        <a:sym typeface="Calibri"/>
                      </a:endParaRPr>
                    </a:p>
                    <a:p>
                      <a:pPr indent="-298450" lvl="1" marL="13716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Model segmenting the word that was incorrect, and ask the student to repeat the correct segmentation after you. </a:t>
                      </a:r>
                      <a:endParaRPr sz="1100">
                        <a:solidFill>
                          <a:schemeClr val="dk1"/>
                        </a:solidFill>
                        <a:latin typeface="Calibri"/>
                        <a:ea typeface="Calibri"/>
                        <a:cs typeface="Calibri"/>
                        <a:sym typeface="Calibri"/>
                      </a:endParaRPr>
                    </a:p>
                    <a:p>
                      <a:pPr indent="0" lvl="0" marL="914400" rtl="0" algn="just">
                        <a:spcBef>
                          <a:spcPts val="0"/>
                        </a:spcBef>
                        <a:spcAft>
                          <a:spcPts val="0"/>
                        </a:spcAft>
                        <a:buNone/>
                      </a:pPr>
                      <a:r>
                        <a:t/>
                      </a:r>
                      <a:endParaRPr sz="1100">
                        <a:solidFill>
                          <a:schemeClr val="dk1"/>
                        </a:solidFill>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hMerge="1"/>
              </a:tr>
            </a:tbl>
          </a:graphicData>
        </a:graphic>
      </p:graphicFrame>
      <p:sp>
        <p:nvSpPr>
          <p:cNvPr id="59" name="Google Shape;59;p13"/>
          <p:cNvSpPr txBox="1"/>
          <p:nvPr/>
        </p:nvSpPr>
        <p:spPr>
          <a:xfrm>
            <a:off x="466625" y="2158025"/>
            <a:ext cx="6839100" cy="14316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sz="1100">
              <a:solidFill>
                <a:schemeClr val="dk1"/>
              </a:solidFill>
              <a:latin typeface="Calibri"/>
              <a:ea typeface="Calibri"/>
              <a:cs typeface="Calibri"/>
              <a:sym typeface="Calibri"/>
            </a:endParaRPr>
          </a:p>
          <a:p>
            <a:pPr indent="0" lvl="0" marL="0" rtl="0" algn="just">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In order to read words, students must know the sound representation of letters and then blend those sounds together to determine the word. Once the association between sound and letter(s) is taught, children need cumulative practice building words with letters they know. The core activity in systematic, explicit decoding instruction is blending single sounds into words (Moats, 1998). Students will blend sounds together in order to read the word presented by the teacher. </a:t>
            </a:r>
            <a:endParaRPr sz="11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3"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65" name="Google Shape;65;p14"/>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66" name="Google Shape;66;p14"/>
          <p:cNvGraphicFramePr/>
          <p:nvPr/>
        </p:nvGraphicFramePr>
        <p:xfrm>
          <a:off x="464513" y="1584308"/>
          <a:ext cx="3000000" cy="3000000"/>
        </p:xfrm>
        <a:graphic>
          <a:graphicData uri="http://schemas.openxmlformats.org/drawingml/2006/table">
            <a:tbl>
              <a:tblPr>
                <a:noFill/>
                <a:tableStyleId>{0F211373-F7F4-4A34-99EF-5690B5811B28}</a:tableStyleId>
              </a:tblPr>
              <a:tblGrid>
                <a:gridCol w="1368675"/>
                <a:gridCol w="1368675"/>
                <a:gridCol w="1368675"/>
                <a:gridCol w="1368675"/>
                <a:gridCol w="1368675"/>
              </a:tblGrid>
              <a:tr h="670575">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b="1" lang="en" sz="1100">
                          <a:solidFill>
                            <a:schemeClr val="dk1"/>
                          </a:solidFill>
                          <a:latin typeface="Calibri"/>
                          <a:ea typeface="Calibri"/>
                          <a:cs typeface="Calibri"/>
                          <a:sym typeface="Calibri"/>
                        </a:rPr>
                        <a:t>Give students a check each time they are able to segment the word, and an ‘x’ if they are unable to do so. Tally the number correct over attempts at the end of the lesson. </a:t>
                      </a:r>
                      <a:endParaRPr b="1" sz="1100">
                        <a:solidFill>
                          <a:schemeClr val="dk1"/>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c hMerge="1"/>
                <a:tc hMerge="1"/>
                <a:tc hMerge="1"/>
              </a:tr>
            </a:tbl>
          </a:graphicData>
        </a:graphic>
      </p:graphicFrame>
      <p:graphicFrame>
        <p:nvGraphicFramePr>
          <p:cNvPr id="67" name="Google Shape;67;p14"/>
          <p:cNvGraphicFramePr/>
          <p:nvPr/>
        </p:nvGraphicFramePr>
        <p:xfrm>
          <a:off x="464513" y="2441982"/>
          <a:ext cx="3000000" cy="3000000"/>
        </p:xfrm>
        <a:graphic>
          <a:graphicData uri="http://schemas.openxmlformats.org/drawingml/2006/table">
            <a:tbl>
              <a:tblPr>
                <a:noFill/>
                <a:tableStyleId>{0F211373-F7F4-4A34-99EF-5690B5811B28}</a:tableStyleId>
              </a:tblPr>
              <a:tblGrid>
                <a:gridCol w="2307775"/>
                <a:gridCol w="2307775"/>
                <a:gridCol w="2307775"/>
              </a:tblGrid>
              <a:tr h="229250">
                <a:tc>
                  <a:txBody>
                    <a:bodyPr/>
                    <a:lstStyle/>
                    <a:p>
                      <a:pPr indent="0" lvl="0" marL="0" rtl="0" algn="ctr">
                        <a:spcBef>
                          <a:spcPts val="0"/>
                        </a:spcBef>
                        <a:spcAft>
                          <a:spcPts val="0"/>
                        </a:spcAft>
                        <a:buNone/>
                      </a:pPr>
                      <a:r>
                        <a:rPr b="1" lang="en">
                          <a:latin typeface="Calibri"/>
                          <a:ea typeface="Calibri"/>
                          <a:cs typeface="Calibri"/>
                          <a:sym typeface="Calibri"/>
                        </a:rPr>
                        <a:t>Student Name</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Attempts</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Anecdotal Notes</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