
<file path=[Content_Types].xml><?xml version="1.0" encoding="utf-8"?>
<Types xmlns="http://schemas.openxmlformats.org/package/2006/content-types">
  <Default ContentType="image/jpeg" Extension="jpg"/>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5"/>
  </p:sldMasterIdLst>
  <p:notesMasterIdLst>
    <p:notesMasterId r:id="rId6"/>
  </p:notesMasterIdLst>
  <p:sldIdLst>
    <p:sldId id="256" r:id="rId7"/>
    <p:sldId id="257" r:id="rId8"/>
  </p:sldIdLst>
  <p:sldSz cy="10058400" cx="7772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guide id="3" orient="horz" pos="2044">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CDAF931-2577-42FD-8D60-6FB9AE84E614}">
  <a:tblStyle styleId="{8CDAF931-2577-42FD-8D60-6FB9AE84E614}"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1C50B185-FC65-4529-8DFE-17EB9248F12A}" styleName="Table_1">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 pos="2044" orient="horz"/>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f9bf711952_0_0: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f9bf71195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jp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0" y="9471725"/>
            <a:ext cx="7772400" cy="803975"/>
          </a:xfrm>
          <a:prstGeom prst="rect">
            <a:avLst/>
          </a:prstGeom>
          <a:noFill/>
          <a:ln>
            <a:noFill/>
          </a:ln>
        </p:spPr>
      </p:pic>
      <p:pic>
        <p:nvPicPr>
          <p:cNvPr id="55" name="Google Shape;55;p13"/>
          <p:cNvPicPr preferRelativeResize="0"/>
          <p:nvPr/>
        </p:nvPicPr>
        <p:blipFill rotWithShape="1">
          <a:blip r:embed="rId4">
            <a:alphaModFix/>
          </a:blip>
          <a:srcRect b="2954" l="0" r="0" t="2954"/>
          <a:stretch/>
        </p:blipFill>
        <p:spPr>
          <a:xfrm>
            <a:off x="0" y="-114300"/>
            <a:ext cx="7772400" cy="1343025"/>
          </a:xfrm>
          <a:prstGeom prst="rect">
            <a:avLst/>
          </a:prstGeom>
          <a:noFill/>
          <a:ln>
            <a:noFill/>
          </a:ln>
        </p:spPr>
      </p:pic>
      <p:graphicFrame>
        <p:nvGraphicFramePr>
          <p:cNvPr id="56" name="Google Shape;56;p13"/>
          <p:cNvGraphicFramePr/>
          <p:nvPr/>
        </p:nvGraphicFramePr>
        <p:xfrm>
          <a:off x="466638" y="1400175"/>
          <a:ext cx="3000000" cy="3000000"/>
        </p:xfrm>
        <a:graphic>
          <a:graphicData uri="http://schemas.openxmlformats.org/drawingml/2006/table">
            <a:tbl>
              <a:tblPr>
                <a:noFill/>
                <a:tableStyleId>{8CDAF931-2577-42FD-8D60-6FB9AE84E614}</a:tableStyleId>
              </a:tblPr>
              <a:tblGrid>
                <a:gridCol w="802925"/>
                <a:gridCol w="2280425"/>
                <a:gridCol w="2057250"/>
                <a:gridCol w="1698525"/>
              </a:tblGrid>
              <a:tr h="548600">
                <a:tc>
                  <a:txBody>
                    <a:bodyPr/>
                    <a:lstStyle/>
                    <a:p>
                      <a:pPr indent="0" lvl="0" marL="0" rtl="0" algn="l">
                        <a:spcBef>
                          <a:spcPts val="0"/>
                        </a:spcBef>
                        <a:spcAft>
                          <a:spcPts val="0"/>
                        </a:spcAft>
                        <a:buNone/>
                      </a:pPr>
                      <a:r>
                        <a:rPr b="1" lang="en">
                          <a:latin typeface="Calibri"/>
                          <a:ea typeface="Calibri"/>
                          <a:cs typeface="Calibri"/>
                          <a:sym typeface="Calibri"/>
                        </a:rPr>
                        <a:t>Activity</a:t>
                      </a:r>
                      <a:r>
                        <a:rPr b="1" lang="en">
                          <a:latin typeface="Calibri"/>
                          <a:ea typeface="Calibri"/>
                          <a:cs typeface="Calibri"/>
                          <a:sym typeface="Calibri"/>
                        </a:rPr>
                        <a:t>:</a:t>
                      </a:r>
                      <a:endParaRPr b="1">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Discriminating Between Sounds</a:t>
                      </a:r>
                      <a:endParaRPr sz="11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0" lvl="0" marL="0" rtl="0" algn="l">
                        <a:spcBef>
                          <a:spcPts val="0"/>
                        </a:spcBef>
                        <a:spcAft>
                          <a:spcPts val="0"/>
                        </a:spcAft>
                        <a:buNone/>
                      </a:pPr>
                      <a:r>
                        <a:rPr b="1" lang="en">
                          <a:latin typeface="Calibri"/>
                          <a:ea typeface="Calibri"/>
                          <a:cs typeface="Calibri"/>
                          <a:sym typeface="Calibri"/>
                        </a:rPr>
                        <a:t>“Reading Rope” </a:t>
                      </a:r>
                      <a:r>
                        <a:rPr b="1" lang="en">
                          <a:latin typeface="Calibri"/>
                          <a:ea typeface="Calibri"/>
                          <a:cs typeface="Calibri"/>
                          <a:sym typeface="Calibri"/>
                        </a:rPr>
                        <a:t>Strand</a:t>
                      </a:r>
                      <a:r>
                        <a:rPr b="1" lang="en">
                          <a:latin typeface="Calibri"/>
                          <a:ea typeface="Calibri"/>
                          <a:cs typeface="Calibri"/>
                          <a:sym typeface="Calibri"/>
                        </a:rPr>
                        <a:t>:</a:t>
                      </a:r>
                      <a:endParaRPr b="1">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Calibri"/>
                          <a:ea typeface="Calibri"/>
                          <a:cs typeface="Calibri"/>
                          <a:sym typeface="Calibri"/>
                        </a:rPr>
                        <a:t>Phonemic Awareness</a:t>
                      </a:r>
                      <a:endParaRPr sz="1200">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r>
            </a:tbl>
          </a:graphicData>
        </a:graphic>
      </p:graphicFrame>
      <p:graphicFrame>
        <p:nvGraphicFramePr>
          <p:cNvPr id="57" name="Google Shape;57;p13"/>
          <p:cNvGraphicFramePr/>
          <p:nvPr/>
        </p:nvGraphicFramePr>
        <p:xfrm>
          <a:off x="466650" y="3189088"/>
          <a:ext cx="3000000" cy="3000000"/>
        </p:xfrm>
        <a:graphic>
          <a:graphicData uri="http://schemas.openxmlformats.org/drawingml/2006/table">
            <a:tbl>
              <a:tblPr>
                <a:noFill/>
                <a:tableStyleId>{8CDAF931-2577-42FD-8D60-6FB9AE84E614}</a:tableStyleId>
              </a:tblPr>
              <a:tblGrid>
                <a:gridCol w="1212225"/>
                <a:gridCol w="5571875"/>
              </a:tblGrid>
              <a:tr h="235600">
                <a:tc>
                  <a:txBody>
                    <a:bodyPr/>
                    <a:lstStyle/>
                    <a:p>
                      <a:pPr indent="0" lvl="0" marL="0" marR="0" rtl="0" algn="l">
                        <a:lnSpc>
                          <a:spcPct val="100000"/>
                        </a:lnSpc>
                        <a:spcBef>
                          <a:spcPts val="0"/>
                        </a:spcBef>
                        <a:spcAft>
                          <a:spcPts val="0"/>
                        </a:spcAft>
                        <a:buNone/>
                      </a:pPr>
                      <a:r>
                        <a:rPr b="1" lang="en">
                          <a:latin typeface="Calibri"/>
                          <a:ea typeface="Calibri"/>
                          <a:cs typeface="Calibri"/>
                          <a:sym typeface="Calibri"/>
                        </a:rPr>
                        <a:t>Materials</a:t>
                      </a:r>
                      <a:r>
                        <a:rPr lang="en">
                          <a:latin typeface="Calibri"/>
                          <a:ea typeface="Calibri"/>
                          <a:cs typeface="Calibri"/>
                          <a:sym typeface="Calibri"/>
                        </a:rPr>
                        <a:t>:</a:t>
                      </a:r>
                      <a:endParaRPr>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304800" lvl="0" marL="457200" rtl="0" algn="l">
                        <a:spcBef>
                          <a:spcPts val="0"/>
                        </a:spcBef>
                        <a:spcAft>
                          <a:spcPts val="0"/>
                        </a:spcAft>
                        <a:buSzPts val="1200"/>
                        <a:buFont typeface="Calibri"/>
                        <a:buChar char="❏"/>
                      </a:pPr>
                      <a:r>
                        <a:rPr lang="en" sz="1200">
                          <a:latin typeface="Calibri"/>
                          <a:ea typeface="Calibri"/>
                          <a:cs typeface="Calibri"/>
                          <a:sym typeface="Calibri"/>
                        </a:rPr>
                        <a:t>Word list containing words that have different beginning, middle, and ending sounds</a:t>
                      </a:r>
                      <a:endParaRPr sz="1200">
                        <a:latin typeface="Calibri"/>
                        <a:ea typeface="Calibri"/>
                        <a:cs typeface="Calibri"/>
                        <a:sym typeface="Calibri"/>
                      </a:endParaRPr>
                    </a:p>
                  </a:txBody>
                  <a:tcPr marT="0" marB="0" marR="0" marL="0">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r>
            </a:tbl>
          </a:graphicData>
        </a:graphic>
      </p:graphicFrame>
      <p:graphicFrame>
        <p:nvGraphicFramePr>
          <p:cNvPr id="58" name="Google Shape;58;p13"/>
          <p:cNvGraphicFramePr/>
          <p:nvPr/>
        </p:nvGraphicFramePr>
        <p:xfrm>
          <a:off x="411775" y="3671440"/>
          <a:ext cx="3000000" cy="3000000"/>
        </p:xfrm>
        <a:graphic>
          <a:graphicData uri="http://schemas.openxmlformats.org/drawingml/2006/table">
            <a:tbl>
              <a:tblPr>
                <a:noFill/>
                <a:tableStyleId>{8CDAF931-2577-42FD-8D60-6FB9AE84E614}</a:tableStyleId>
              </a:tblPr>
              <a:tblGrid>
                <a:gridCol w="1106650"/>
                <a:gridCol w="2872550"/>
                <a:gridCol w="2859775"/>
              </a:tblGrid>
              <a:tr h="3720275">
                <a:tc>
                  <a:txBody>
                    <a:bodyPr/>
                    <a:lstStyle/>
                    <a:p>
                      <a:pPr indent="0" lvl="0" marL="0" marR="0" rtl="0" algn="ctr">
                        <a:lnSpc>
                          <a:spcPct val="100000"/>
                        </a:lnSpc>
                        <a:spcBef>
                          <a:spcPts val="0"/>
                        </a:spcBef>
                        <a:spcAft>
                          <a:spcPts val="0"/>
                        </a:spcAft>
                        <a:buNone/>
                      </a:pPr>
                      <a:r>
                        <a:rPr b="1" lang="en">
                          <a:latin typeface="Calibri"/>
                          <a:ea typeface="Calibri"/>
                          <a:cs typeface="Calibri"/>
                          <a:sym typeface="Calibri"/>
                        </a:rPr>
                        <a:t>Description of Activity:</a:t>
                      </a:r>
                      <a:endParaRPr>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gridSpan="2">
                  <a:txBody>
                    <a:bodyPr/>
                    <a:lstStyle/>
                    <a:p>
                      <a:pPr indent="-304800" lvl="0" marL="914400" rtl="0" algn="just">
                        <a:spcBef>
                          <a:spcPts val="0"/>
                        </a:spcBef>
                        <a:spcAft>
                          <a:spcPts val="0"/>
                        </a:spcAft>
                        <a:buSzPts val="1200"/>
                        <a:buFont typeface="Calibri"/>
                        <a:buChar char="●"/>
                      </a:pPr>
                      <a:r>
                        <a:rPr lang="en" sz="1100">
                          <a:solidFill>
                            <a:schemeClr val="dk1"/>
                          </a:solidFill>
                          <a:latin typeface="Calibri"/>
                          <a:ea typeface="Calibri"/>
                          <a:cs typeface="Calibri"/>
                          <a:sym typeface="Calibri"/>
                        </a:rPr>
                        <a:t>Tell the students that you are going to say two words. If the words have the</a:t>
                      </a:r>
                      <a:r>
                        <a:rPr i="1" lang="en" sz="1100">
                          <a:solidFill>
                            <a:schemeClr val="dk1"/>
                          </a:solidFill>
                          <a:latin typeface="Calibri"/>
                          <a:ea typeface="Calibri"/>
                          <a:cs typeface="Calibri"/>
                          <a:sym typeface="Calibri"/>
                        </a:rPr>
                        <a:t> same</a:t>
                      </a:r>
                      <a:r>
                        <a:rPr lang="en" sz="1100">
                          <a:solidFill>
                            <a:schemeClr val="dk1"/>
                          </a:solidFill>
                          <a:latin typeface="Calibri"/>
                          <a:ea typeface="Calibri"/>
                          <a:cs typeface="Calibri"/>
                          <a:sym typeface="Calibri"/>
                        </a:rPr>
                        <a:t> sound at the beginning of the word, the student(s) can indicate that by showing a “thumbs up.” If the sounds at the beginning are </a:t>
                      </a:r>
                      <a:r>
                        <a:rPr i="1" lang="en" sz="1100">
                          <a:solidFill>
                            <a:schemeClr val="dk1"/>
                          </a:solidFill>
                          <a:latin typeface="Calibri"/>
                          <a:ea typeface="Calibri"/>
                          <a:cs typeface="Calibri"/>
                          <a:sym typeface="Calibri"/>
                        </a:rPr>
                        <a:t>different</a:t>
                      </a:r>
                      <a:r>
                        <a:rPr lang="en" sz="1100">
                          <a:solidFill>
                            <a:schemeClr val="dk1"/>
                          </a:solidFill>
                          <a:latin typeface="Calibri"/>
                          <a:ea typeface="Calibri"/>
                          <a:cs typeface="Calibri"/>
                          <a:sym typeface="Calibri"/>
                        </a:rPr>
                        <a:t>, the student(s) can show a “thumbs down.” This activity can also be completed using middle sounds and ending sounds. </a:t>
                      </a:r>
                      <a:endParaRPr sz="1100">
                        <a:solidFill>
                          <a:schemeClr val="dk1"/>
                        </a:solidFill>
                        <a:latin typeface="Calibri"/>
                        <a:ea typeface="Calibri"/>
                        <a:cs typeface="Calibri"/>
                        <a:sym typeface="Calibri"/>
                      </a:endParaRPr>
                    </a:p>
                    <a:p>
                      <a:pPr indent="0" lvl="0" marL="0" rtl="0" algn="l">
                        <a:spcBef>
                          <a:spcPts val="1000"/>
                        </a:spcBef>
                        <a:spcAft>
                          <a:spcPts val="0"/>
                        </a:spcAft>
                        <a:buNone/>
                      </a:pPr>
                      <a:r>
                        <a:rPr b="1" lang="en" sz="1200">
                          <a:latin typeface="Calibri"/>
                          <a:ea typeface="Calibri"/>
                          <a:cs typeface="Calibri"/>
                          <a:sym typeface="Calibri"/>
                        </a:rPr>
                        <a:t>Note: </a:t>
                      </a:r>
                      <a:r>
                        <a:rPr lang="en" sz="1100">
                          <a:solidFill>
                            <a:schemeClr val="dk1"/>
                          </a:solidFill>
                          <a:latin typeface="Calibri"/>
                          <a:ea typeface="Calibri"/>
                          <a:cs typeface="Calibri"/>
                          <a:sym typeface="Calibri"/>
                        </a:rPr>
                        <a:t>If students struggle to hear these sounds, the words can be “stretched out,” or said slowly, so the sounds can be clearly differentiated. It is important that the focused sounds are emphasized.  You may also use only portions of this activity depending on the phonemic awareness needs of the student(s).</a:t>
                      </a:r>
                      <a:endParaRPr sz="1100">
                        <a:solidFill>
                          <a:schemeClr val="dk1"/>
                        </a:solidFill>
                        <a:latin typeface="Calibri"/>
                        <a:ea typeface="Calibri"/>
                        <a:cs typeface="Calibri"/>
                        <a:sym typeface="Calibri"/>
                      </a:endParaRPr>
                    </a:p>
                    <a:p>
                      <a:pPr indent="0" lvl="0" marL="0" rtl="0" algn="l">
                        <a:spcBef>
                          <a:spcPts val="0"/>
                        </a:spcBef>
                        <a:spcAft>
                          <a:spcPts val="0"/>
                        </a:spcAft>
                        <a:buNone/>
                      </a:pPr>
                      <a:r>
                        <a:t/>
                      </a:r>
                      <a:endParaRPr sz="1100">
                        <a:solidFill>
                          <a:schemeClr val="dk1"/>
                        </a:solidFill>
                        <a:latin typeface="Calibri"/>
                        <a:ea typeface="Calibri"/>
                        <a:cs typeface="Calibri"/>
                        <a:sym typeface="Calibri"/>
                      </a:endParaRPr>
                    </a:p>
                    <a:p>
                      <a:pPr indent="0" lvl="0" marL="0" rtl="0" algn="l">
                        <a:spcBef>
                          <a:spcPts val="0"/>
                        </a:spcBef>
                        <a:spcAft>
                          <a:spcPts val="0"/>
                        </a:spcAft>
                        <a:buNone/>
                      </a:pPr>
                      <a:r>
                        <a:t/>
                      </a:r>
                      <a:endParaRPr sz="1100">
                        <a:solidFill>
                          <a:schemeClr val="dk1"/>
                        </a:solidFill>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hMerge="1"/>
              </a:tr>
              <a:tr h="442875">
                <a:tc>
                  <a:txBody>
                    <a:bodyPr/>
                    <a:lstStyle/>
                    <a:p>
                      <a:pPr indent="0" lvl="0" marL="0" marR="0" rtl="0" algn="ctr">
                        <a:lnSpc>
                          <a:spcPct val="100000"/>
                        </a:lnSpc>
                        <a:spcBef>
                          <a:spcPts val="0"/>
                        </a:spcBef>
                        <a:spcAft>
                          <a:spcPts val="0"/>
                        </a:spcAft>
                        <a:buNone/>
                      </a:pPr>
                      <a:r>
                        <a:t/>
                      </a:r>
                      <a:endParaRPr b="1" sz="1300">
                        <a:latin typeface="Verdana"/>
                        <a:ea typeface="Verdana"/>
                        <a:cs typeface="Verdana"/>
                        <a:sym typeface="Verdana"/>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t/>
                      </a:r>
                      <a:endParaRPr b="1" sz="1100">
                        <a:solidFill>
                          <a:schemeClr val="dk1"/>
                        </a:solidFill>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0" lvl="0" marL="0" rtl="0" algn="l">
                        <a:spcBef>
                          <a:spcPts val="0"/>
                        </a:spcBef>
                        <a:spcAft>
                          <a:spcPts val="0"/>
                        </a:spcAft>
                        <a:buNone/>
                      </a:pPr>
                      <a:r>
                        <a:t/>
                      </a:r>
                      <a:endParaRPr b="1" sz="1100">
                        <a:solidFill>
                          <a:schemeClr val="dk1"/>
                        </a:solidFill>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r>
            </a:tbl>
          </a:graphicData>
        </a:graphic>
      </p:graphicFrame>
      <p:sp>
        <p:nvSpPr>
          <p:cNvPr id="59" name="Google Shape;59;p13"/>
          <p:cNvSpPr txBox="1"/>
          <p:nvPr/>
        </p:nvSpPr>
        <p:spPr>
          <a:xfrm>
            <a:off x="466650" y="1948775"/>
            <a:ext cx="6839100" cy="1077300"/>
          </a:xfrm>
          <a:prstGeom prst="rect">
            <a:avLst/>
          </a:prstGeom>
          <a:noFill/>
          <a:ln cap="flat" cmpd="sng" w="28575">
            <a:solidFill>
              <a:srgbClr val="9D90BB"/>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1"/>
                </a:solidFill>
                <a:latin typeface="Calibri"/>
                <a:ea typeface="Calibri"/>
                <a:cs typeface="Calibri"/>
                <a:sym typeface="Calibri"/>
              </a:rPr>
              <a:t>Rationale</a:t>
            </a:r>
            <a:endParaRPr b="1">
              <a:solidFill>
                <a:schemeClr val="dk1"/>
              </a:solidFill>
              <a:latin typeface="Calibri"/>
              <a:ea typeface="Calibri"/>
              <a:cs typeface="Calibri"/>
              <a:sym typeface="Calibri"/>
            </a:endParaRPr>
          </a:p>
          <a:p>
            <a:pPr indent="0" lvl="0" marL="0" rtl="0" algn="just">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Students who have difficulty hearing and manipulating sounds in words will struggle to decode words. This is one of the most important jobs of teachers of beginning reading, to foster awareness of phonemes (speech sounds) in words (Moats, 2019). By discriminating between sounds, students can identify and become aware of how sounds are alike and different.</a:t>
            </a:r>
            <a:endParaRPr sz="1200"/>
          </a:p>
        </p:txBody>
      </p:sp>
      <p:graphicFrame>
        <p:nvGraphicFramePr>
          <p:cNvPr id="60" name="Google Shape;60;p13"/>
          <p:cNvGraphicFramePr/>
          <p:nvPr/>
        </p:nvGraphicFramePr>
        <p:xfrm>
          <a:off x="952500" y="6181725"/>
          <a:ext cx="3000000" cy="3000000"/>
        </p:xfrm>
        <a:graphic>
          <a:graphicData uri="http://schemas.openxmlformats.org/drawingml/2006/table">
            <a:tbl>
              <a:tblPr>
                <a:noFill/>
                <a:tableStyleId>{8CDAF931-2577-42FD-8D60-6FB9AE84E614}</a:tableStyleId>
              </a:tblPr>
              <a:tblGrid>
                <a:gridCol w="1955800"/>
                <a:gridCol w="1955800"/>
                <a:gridCol w="1955800"/>
              </a:tblGrid>
              <a:tr h="198100">
                <a:tc>
                  <a:txBody>
                    <a:bodyPr/>
                    <a:lstStyle/>
                    <a:p>
                      <a:pPr indent="0" lvl="0" marL="0" rtl="0" algn="ctr">
                        <a:spcBef>
                          <a:spcPts val="0"/>
                        </a:spcBef>
                        <a:spcAft>
                          <a:spcPts val="0"/>
                        </a:spcAft>
                        <a:buNone/>
                      </a:pPr>
                      <a:r>
                        <a:rPr b="1" lang="en" sz="1100">
                          <a:latin typeface="Calibri"/>
                          <a:ea typeface="Calibri"/>
                          <a:cs typeface="Calibri"/>
                          <a:sym typeface="Calibri"/>
                        </a:rPr>
                        <a:t>Beginning Sounds</a:t>
                      </a:r>
                      <a:endParaRPr b="1" sz="1100">
                        <a:latin typeface="Calibri"/>
                        <a:ea typeface="Calibri"/>
                        <a:cs typeface="Calibri"/>
                        <a:sym typeface="Calibri"/>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rPr b="1" lang="en" sz="1100">
                          <a:latin typeface="Calibri"/>
                          <a:ea typeface="Calibri"/>
                          <a:cs typeface="Calibri"/>
                          <a:sym typeface="Calibri"/>
                        </a:rPr>
                        <a:t>Middle Sounds</a:t>
                      </a:r>
                      <a:endParaRPr b="1" sz="1100">
                        <a:latin typeface="Calibri"/>
                        <a:ea typeface="Calibri"/>
                        <a:cs typeface="Calibri"/>
                        <a:sym typeface="Calibri"/>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rPr b="1" lang="en" sz="1100">
                          <a:latin typeface="Calibri"/>
                          <a:ea typeface="Calibri"/>
                          <a:cs typeface="Calibri"/>
                          <a:sym typeface="Calibri"/>
                        </a:rPr>
                        <a:t>Ending Sounds</a:t>
                      </a:r>
                      <a:endParaRPr b="1" sz="1100">
                        <a:latin typeface="Calibri"/>
                        <a:ea typeface="Calibri"/>
                        <a:cs typeface="Calibri"/>
                        <a:sym typeface="Calibri"/>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94D193"/>
                    </a:solidFill>
                  </a:tcPr>
                </a:tc>
              </a:tr>
              <a:tr h="381000">
                <a:tc>
                  <a:txBody>
                    <a:bodyPr/>
                    <a:lstStyle/>
                    <a:p>
                      <a:pPr indent="0" lvl="0" marL="0" rtl="0" algn="l">
                        <a:spcBef>
                          <a:spcPts val="0"/>
                        </a:spcBef>
                        <a:spcAft>
                          <a:spcPts val="0"/>
                        </a:spcAft>
                        <a:buNone/>
                      </a:pPr>
                      <a:r>
                        <a:rPr lang="en" sz="1100">
                          <a:latin typeface="Calibri"/>
                          <a:ea typeface="Calibri"/>
                          <a:cs typeface="Calibri"/>
                          <a:sym typeface="Calibri"/>
                        </a:rPr>
                        <a:t>cat, box</a:t>
                      </a:r>
                      <a:endParaRPr sz="1100">
                        <a:latin typeface="Calibri"/>
                        <a:ea typeface="Calibri"/>
                        <a:cs typeface="Calibri"/>
                        <a:sym typeface="Calibri"/>
                      </a:endParaRPr>
                    </a:p>
                    <a:p>
                      <a:pPr indent="0" lvl="0" marL="0" rtl="0" algn="l">
                        <a:spcBef>
                          <a:spcPts val="0"/>
                        </a:spcBef>
                        <a:spcAft>
                          <a:spcPts val="0"/>
                        </a:spcAft>
                        <a:buNone/>
                      </a:pPr>
                      <a:r>
                        <a:rPr lang="en" sz="1100">
                          <a:latin typeface="Calibri"/>
                          <a:ea typeface="Calibri"/>
                          <a:cs typeface="Calibri"/>
                          <a:sym typeface="Calibri"/>
                        </a:rPr>
                        <a:t>town, tip</a:t>
                      </a:r>
                      <a:endParaRPr sz="1100">
                        <a:latin typeface="Calibri"/>
                        <a:ea typeface="Calibri"/>
                        <a:cs typeface="Calibri"/>
                        <a:sym typeface="Calibri"/>
                      </a:endParaRPr>
                    </a:p>
                    <a:p>
                      <a:pPr indent="0" lvl="0" marL="0" rtl="0" algn="l">
                        <a:spcBef>
                          <a:spcPts val="0"/>
                        </a:spcBef>
                        <a:spcAft>
                          <a:spcPts val="0"/>
                        </a:spcAft>
                        <a:buNone/>
                      </a:pPr>
                      <a:r>
                        <a:rPr lang="en" sz="1100">
                          <a:latin typeface="Calibri"/>
                          <a:ea typeface="Calibri"/>
                          <a:cs typeface="Calibri"/>
                          <a:sym typeface="Calibri"/>
                        </a:rPr>
                        <a:t>mouse, moon</a:t>
                      </a:r>
                      <a:endParaRPr sz="1100">
                        <a:latin typeface="Calibri"/>
                        <a:ea typeface="Calibri"/>
                        <a:cs typeface="Calibri"/>
                        <a:sym typeface="Calibri"/>
                      </a:endParaRPr>
                    </a:p>
                    <a:p>
                      <a:pPr indent="0" lvl="0" marL="0" rtl="0" algn="l">
                        <a:spcBef>
                          <a:spcPts val="0"/>
                        </a:spcBef>
                        <a:spcAft>
                          <a:spcPts val="0"/>
                        </a:spcAft>
                        <a:buNone/>
                      </a:pPr>
                      <a:r>
                        <a:rPr lang="en" sz="1100">
                          <a:latin typeface="Calibri"/>
                          <a:ea typeface="Calibri"/>
                          <a:cs typeface="Calibri"/>
                          <a:sym typeface="Calibri"/>
                        </a:rPr>
                        <a:t>pass, pan</a:t>
                      </a:r>
                      <a:endParaRPr sz="1100">
                        <a:latin typeface="Calibri"/>
                        <a:ea typeface="Calibri"/>
                        <a:cs typeface="Calibri"/>
                        <a:sym typeface="Calibri"/>
                      </a:endParaRPr>
                    </a:p>
                    <a:p>
                      <a:pPr indent="0" lvl="0" marL="0" rtl="0" algn="l">
                        <a:spcBef>
                          <a:spcPts val="0"/>
                        </a:spcBef>
                        <a:spcAft>
                          <a:spcPts val="0"/>
                        </a:spcAft>
                        <a:buNone/>
                      </a:pPr>
                      <a:r>
                        <a:rPr lang="en" sz="1100">
                          <a:latin typeface="Calibri"/>
                          <a:ea typeface="Calibri"/>
                          <a:cs typeface="Calibri"/>
                          <a:sym typeface="Calibri"/>
                        </a:rPr>
                        <a:t>girl, net</a:t>
                      </a:r>
                      <a:endParaRPr sz="1100">
                        <a:latin typeface="Calibri"/>
                        <a:ea typeface="Calibri"/>
                        <a:cs typeface="Calibri"/>
                        <a:sym typeface="Calibri"/>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100">
                          <a:latin typeface="Calibri"/>
                          <a:ea typeface="Calibri"/>
                          <a:cs typeface="Calibri"/>
                          <a:sym typeface="Calibri"/>
                        </a:rPr>
                        <a:t>cub, bud</a:t>
                      </a:r>
                      <a:endParaRPr sz="1100">
                        <a:latin typeface="Calibri"/>
                        <a:ea typeface="Calibri"/>
                        <a:cs typeface="Calibri"/>
                        <a:sym typeface="Calibri"/>
                      </a:endParaRPr>
                    </a:p>
                    <a:p>
                      <a:pPr indent="0" lvl="0" marL="0" rtl="0" algn="l">
                        <a:spcBef>
                          <a:spcPts val="0"/>
                        </a:spcBef>
                        <a:spcAft>
                          <a:spcPts val="0"/>
                        </a:spcAft>
                        <a:buNone/>
                      </a:pPr>
                      <a:r>
                        <a:rPr lang="en" sz="1100">
                          <a:latin typeface="Calibri"/>
                          <a:ea typeface="Calibri"/>
                          <a:cs typeface="Calibri"/>
                          <a:sym typeface="Calibri"/>
                        </a:rPr>
                        <a:t>hat, sip</a:t>
                      </a:r>
                      <a:endParaRPr sz="1100">
                        <a:latin typeface="Calibri"/>
                        <a:ea typeface="Calibri"/>
                        <a:cs typeface="Calibri"/>
                        <a:sym typeface="Calibri"/>
                      </a:endParaRPr>
                    </a:p>
                    <a:p>
                      <a:pPr indent="0" lvl="0" marL="0" rtl="0" algn="l">
                        <a:spcBef>
                          <a:spcPts val="0"/>
                        </a:spcBef>
                        <a:spcAft>
                          <a:spcPts val="0"/>
                        </a:spcAft>
                        <a:buNone/>
                      </a:pPr>
                      <a:r>
                        <a:rPr lang="en" sz="1100">
                          <a:latin typeface="Calibri"/>
                          <a:ea typeface="Calibri"/>
                          <a:cs typeface="Calibri"/>
                          <a:sym typeface="Calibri"/>
                        </a:rPr>
                        <a:t>ten, red</a:t>
                      </a:r>
                      <a:endParaRPr sz="1100">
                        <a:latin typeface="Calibri"/>
                        <a:ea typeface="Calibri"/>
                        <a:cs typeface="Calibri"/>
                        <a:sym typeface="Calibri"/>
                      </a:endParaRPr>
                    </a:p>
                    <a:p>
                      <a:pPr indent="0" lvl="0" marL="0" rtl="0" algn="l">
                        <a:spcBef>
                          <a:spcPts val="0"/>
                        </a:spcBef>
                        <a:spcAft>
                          <a:spcPts val="0"/>
                        </a:spcAft>
                        <a:buNone/>
                      </a:pPr>
                      <a:r>
                        <a:rPr lang="en" sz="1100">
                          <a:latin typeface="Calibri"/>
                          <a:ea typeface="Calibri"/>
                          <a:cs typeface="Calibri"/>
                          <a:sym typeface="Calibri"/>
                        </a:rPr>
                        <a:t>mop, pin</a:t>
                      </a:r>
                      <a:endParaRPr sz="1100">
                        <a:latin typeface="Calibri"/>
                        <a:ea typeface="Calibri"/>
                        <a:cs typeface="Calibri"/>
                        <a:sym typeface="Calibri"/>
                      </a:endParaRPr>
                    </a:p>
                    <a:p>
                      <a:pPr indent="0" lvl="0" marL="0" rtl="0" algn="l">
                        <a:spcBef>
                          <a:spcPts val="0"/>
                        </a:spcBef>
                        <a:spcAft>
                          <a:spcPts val="0"/>
                        </a:spcAft>
                        <a:buNone/>
                      </a:pPr>
                      <a:r>
                        <a:rPr lang="en" sz="1100">
                          <a:latin typeface="Calibri"/>
                          <a:ea typeface="Calibri"/>
                          <a:cs typeface="Calibri"/>
                          <a:sym typeface="Calibri"/>
                        </a:rPr>
                        <a:t>dot, fox</a:t>
                      </a:r>
                      <a:endParaRPr sz="1100">
                        <a:latin typeface="Calibri"/>
                        <a:ea typeface="Calibri"/>
                        <a:cs typeface="Calibri"/>
                        <a:sym typeface="Calibri"/>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100">
                          <a:latin typeface="Calibri"/>
                          <a:ea typeface="Calibri"/>
                          <a:cs typeface="Calibri"/>
                          <a:sym typeface="Calibri"/>
                        </a:rPr>
                        <a:t>bus, miss</a:t>
                      </a:r>
                      <a:endParaRPr sz="1100">
                        <a:latin typeface="Calibri"/>
                        <a:ea typeface="Calibri"/>
                        <a:cs typeface="Calibri"/>
                        <a:sym typeface="Calibri"/>
                      </a:endParaRPr>
                    </a:p>
                    <a:p>
                      <a:pPr indent="0" lvl="0" marL="0" rtl="0" algn="l">
                        <a:spcBef>
                          <a:spcPts val="0"/>
                        </a:spcBef>
                        <a:spcAft>
                          <a:spcPts val="0"/>
                        </a:spcAft>
                        <a:buNone/>
                      </a:pPr>
                      <a:r>
                        <a:rPr lang="en" sz="1100">
                          <a:latin typeface="Calibri"/>
                          <a:ea typeface="Calibri"/>
                          <a:cs typeface="Calibri"/>
                          <a:sym typeface="Calibri"/>
                        </a:rPr>
                        <a:t>hut, pig</a:t>
                      </a:r>
                      <a:endParaRPr sz="1100">
                        <a:latin typeface="Calibri"/>
                        <a:ea typeface="Calibri"/>
                        <a:cs typeface="Calibri"/>
                        <a:sym typeface="Calibri"/>
                      </a:endParaRPr>
                    </a:p>
                    <a:p>
                      <a:pPr indent="0" lvl="0" marL="0" rtl="0" algn="l">
                        <a:spcBef>
                          <a:spcPts val="0"/>
                        </a:spcBef>
                        <a:spcAft>
                          <a:spcPts val="0"/>
                        </a:spcAft>
                        <a:buNone/>
                      </a:pPr>
                      <a:r>
                        <a:rPr lang="en" sz="1100">
                          <a:latin typeface="Calibri"/>
                          <a:ea typeface="Calibri"/>
                          <a:cs typeface="Calibri"/>
                          <a:sym typeface="Calibri"/>
                        </a:rPr>
                        <a:t>hen, ran</a:t>
                      </a:r>
                      <a:endParaRPr sz="1100">
                        <a:latin typeface="Calibri"/>
                        <a:ea typeface="Calibri"/>
                        <a:cs typeface="Calibri"/>
                        <a:sym typeface="Calibri"/>
                      </a:endParaRPr>
                    </a:p>
                    <a:p>
                      <a:pPr indent="0" lvl="0" marL="0" rtl="0" algn="l">
                        <a:spcBef>
                          <a:spcPts val="0"/>
                        </a:spcBef>
                        <a:spcAft>
                          <a:spcPts val="0"/>
                        </a:spcAft>
                        <a:buNone/>
                      </a:pPr>
                      <a:r>
                        <a:rPr lang="en" sz="1100">
                          <a:latin typeface="Calibri"/>
                          <a:ea typeface="Calibri"/>
                          <a:cs typeface="Calibri"/>
                          <a:sym typeface="Calibri"/>
                        </a:rPr>
                        <a:t>cab, gum</a:t>
                      </a:r>
                      <a:endParaRPr sz="1100">
                        <a:latin typeface="Calibri"/>
                        <a:ea typeface="Calibri"/>
                        <a:cs typeface="Calibri"/>
                        <a:sym typeface="Calibri"/>
                      </a:endParaRPr>
                    </a:p>
                    <a:p>
                      <a:pPr indent="0" lvl="0" marL="0" rtl="0" algn="l">
                        <a:spcBef>
                          <a:spcPts val="0"/>
                        </a:spcBef>
                        <a:spcAft>
                          <a:spcPts val="0"/>
                        </a:spcAft>
                        <a:buNone/>
                      </a:pPr>
                      <a:r>
                        <a:rPr lang="en" sz="1100">
                          <a:latin typeface="Calibri"/>
                          <a:ea typeface="Calibri"/>
                          <a:cs typeface="Calibri"/>
                          <a:sym typeface="Calibri"/>
                        </a:rPr>
                        <a:t>dog, tag</a:t>
                      </a:r>
                      <a:endParaRPr sz="1100">
                        <a:latin typeface="Calibri"/>
                        <a:ea typeface="Calibri"/>
                        <a:cs typeface="Calibri"/>
                        <a:sym typeface="Calibri"/>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64" name="Shape 64"/>
        <p:cNvGrpSpPr/>
        <p:nvPr/>
      </p:nvGrpSpPr>
      <p:grpSpPr>
        <a:xfrm>
          <a:off x="0" y="0"/>
          <a:ext cx="0" cy="0"/>
          <a:chOff x="0" y="0"/>
          <a:chExt cx="0" cy="0"/>
        </a:xfrm>
      </p:grpSpPr>
      <p:pic>
        <p:nvPicPr>
          <p:cNvPr id="65" name="Google Shape;65;p14"/>
          <p:cNvPicPr preferRelativeResize="0"/>
          <p:nvPr/>
        </p:nvPicPr>
        <p:blipFill>
          <a:blip r:embed="rId3">
            <a:alphaModFix/>
          </a:blip>
          <a:stretch>
            <a:fillRect/>
          </a:stretch>
        </p:blipFill>
        <p:spPr>
          <a:xfrm>
            <a:off x="0" y="9471725"/>
            <a:ext cx="7772400" cy="803975"/>
          </a:xfrm>
          <a:prstGeom prst="rect">
            <a:avLst/>
          </a:prstGeom>
          <a:noFill/>
          <a:ln>
            <a:noFill/>
          </a:ln>
        </p:spPr>
      </p:pic>
      <p:pic>
        <p:nvPicPr>
          <p:cNvPr id="66" name="Google Shape;66;p14"/>
          <p:cNvPicPr preferRelativeResize="0"/>
          <p:nvPr/>
        </p:nvPicPr>
        <p:blipFill rotWithShape="1">
          <a:blip r:embed="rId4">
            <a:alphaModFix/>
          </a:blip>
          <a:srcRect b="2954" l="0" r="0" t="2954"/>
          <a:stretch/>
        </p:blipFill>
        <p:spPr>
          <a:xfrm>
            <a:off x="0" y="-114300"/>
            <a:ext cx="7772400" cy="1343025"/>
          </a:xfrm>
          <a:prstGeom prst="rect">
            <a:avLst/>
          </a:prstGeom>
          <a:noFill/>
          <a:ln>
            <a:noFill/>
          </a:ln>
        </p:spPr>
      </p:pic>
      <p:graphicFrame>
        <p:nvGraphicFramePr>
          <p:cNvPr id="67" name="Google Shape;67;p14"/>
          <p:cNvGraphicFramePr/>
          <p:nvPr/>
        </p:nvGraphicFramePr>
        <p:xfrm>
          <a:off x="464513" y="1584308"/>
          <a:ext cx="3000000" cy="3000000"/>
        </p:xfrm>
        <a:graphic>
          <a:graphicData uri="http://schemas.openxmlformats.org/drawingml/2006/table">
            <a:tbl>
              <a:tblPr>
                <a:noFill/>
                <a:tableStyleId>{8CDAF931-2577-42FD-8D60-6FB9AE84E614}</a:tableStyleId>
              </a:tblPr>
              <a:tblGrid>
                <a:gridCol w="1368675"/>
                <a:gridCol w="1368675"/>
                <a:gridCol w="1368675"/>
                <a:gridCol w="1368675"/>
                <a:gridCol w="1368675"/>
              </a:tblGrid>
              <a:tr h="670575">
                <a:tc gridSpan="5">
                  <a:txBody>
                    <a:bodyPr/>
                    <a:lstStyle/>
                    <a:p>
                      <a:pPr indent="0" lvl="0" marL="0" rtl="0" algn="l">
                        <a:spcBef>
                          <a:spcPts val="0"/>
                        </a:spcBef>
                        <a:spcAft>
                          <a:spcPts val="0"/>
                        </a:spcAft>
                        <a:buNone/>
                      </a:pPr>
                      <a:r>
                        <a:rPr b="1" lang="en">
                          <a:latin typeface="Calibri"/>
                          <a:ea typeface="Calibri"/>
                          <a:cs typeface="Calibri"/>
                          <a:sym typeface="Calibri"/>
                        </a:rPr>
                        <a:t>Recording: </a:t>
                      </a:r>
                      <a:r>
                        <a:rPr lang="en">
                          <a:latin typeface="Calibri"/>
                          <a:ea typeface="Calibri"/>
                          <a:cs typeface="Calibri"/>
                          <a:sym typeface="Calibri"/>
                        </a:rPr>
                        <a:t>Mark Y if the student was able to d</a:t>
                      </a:r>
                      <a:r>
                        <a:rPr lang="en">
                          <a:latin typeface="Calibri"/>
                          <a:ea typeface="Calibri"/>
                          <a:cs typeface="Calibri"/>
                          <a:sym typeface="Calibri"/>
                        </a:rPr>
                        <a:t>iscriminate the sound; Mark N if they could not.</a:t>
                      </a:r>
                      <a:endParaRPr>
                        <a:latin typeface="Calibri"/>
                        <a:ea typeface="Calibri"/>
                        <a:cs typeface="Calibri"/>
                        <a:sym typeface="Calibri"/>
                      </a:endParaRPr>
                    </a:p>
                  </a:txBody>
                  <a:tcPr marT="0" marB="0" marR="0" marL="0">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hMerge="1"/>
                <a:tc hMerge="1"/>
                <a:tc hMerge="1"/>
                <a:tc hMerge="1"/>
              </a:tr>
            </a:tbl>
          </a:graphicData>
        </a:graphic>
      </p:graphicFrame>
      <p:graphicFrame>
        <p:nvGraphicFramePr>
          <p:cNvPr id="68" name="Google Shape;68;p14"/>
          <p:cNvGraphicFramePr/>
          <p:nvPr/>
        </p:nvGraphicFramePr>
        <p:xfrm>
          <a:off x="457825" y="2026425"/>
          <a:ext cx="3000000" cy="3000000"/>
        </p:xfrm>
        <a:graphic>
          <a:graphicData uri="http://schemas.openxmlformats.org/drawingml/2006/table">
            <a:tbl>
              <a:tblPr>
                <a:noFill/>
                <a:tableStyleId>{1C50B185-FC65-4529-8DFE-17EB9248F12A}</a:tableStyleId>
              </a:tblPr>
              <a:tblGrid>
                <a:gridCol w="619750"/>
                <a:gridCol w="523875"/>
                <a:gridCol w="504825"/>
                <a:gridCol w="466725"/>
                <a:gridCol w="523875"/>
                <a:gridCol w="528325"/>
                <a:gridCol w="528325"/>
                <a:gridCol w="528325"/>
                <a:gridCol w="528325"/>
                <a:gridCol w="528325"/>
                <a:gridCol w="528325"/>
                <a:gridCol w="561975"/>
                <a:gridCol w="485775"/>
              </a:tblGrid>
              <a:tr h="12700">
                <a:tc>
                  <a:txBody>
                    <a:bodyPr/>
                    <a:lstStyle/>
                    <a:p>
                      <a:pPr indent="0" lvl="0" marL="0" rtl="0" algn="l">
                        <a:spcBef>
                          <a:spcPts val="0"/>
                        </a:spcBef>
                        <a:spcAft>
                          <a:spcPts val="0"/>
                        </a:spcAft>
                        <a:buNone/>
                      </a:pPr>
                      <a:r>
                        <a:t/>
                      </a:r>
                      <a:endParaRPr b="1" sz="900">
                        <a:latin typeface="Calibri"/>
                        <a:ea typeface="Calibri"/>
                        <a:cs typeface="Calibri"/>
                        <a:sym typeface="Calibri"/>
                      </a:endParaRPr>
                    </a:p>
                  </a:txBody>
                  <a:tcPr marT="63500" marB="63500" marR="63500" marL="63500">
                    <a:solidFill>
                      <a:srgbClr val="94D193"/>
                    </a:solidFill>
                  </a:tcPr>
                </a:tc>
                <a:tc>
                  <a:txBody>
                    <a:bodyPr/>
                    <a:lstStyle/>
                    <a:p>
                      <a:pPr indent="0" lvl="0" marL="0" rtl="0" algn="ctr">
                        <a:spcBef>
                          <a:spcPts val="0"/>
                        </a:spcBef>
                        <a:spcAft>
                          <a:spcPts val="0"/>
                        </a:spcAft>
                        <a:buNone/>
                      </a:pPr>
                      <a:r>
                        <a:rPr b="1" lang="en" sz="700">
                          <a:latin typeface="Calibri"/>
                          <a:ea typeface="Calibri"/>
                          <a:cs typeface="Calibri"/>
                          <a:sym typeface="Calibri"/>
                        </a:rPr>
                        <a:t>Student</a:t>
                      </a:r>
                      <a:endParaRPr b="1" sz="700">
                        <a:latin typeface="Calibri"/>
                        <a:ea typeface="Calibri"/>
                        <a:cs typeface="Calibri"/>
                        <a:sym typeface="Calibri"/>
                      </a:endParaRPr>
                    </a:p>
                    <a:p>
                      <a:pPr indent="0" lvl="0" marL="0" rtl="0" algn="ctr">
                        <a:spcBef>
                          <a:spcPts val="0"/>
                        </a:spcBef>
                        <a:spcAft>
                          <a:spcPts val="0"/>
                        </a:spcAft>
                        <a:buNone/>
                      </a:pPr>
                      <a:r>
                        <a:rPr b="1" lang="en" sz="700">
                          <a:latin typeface="Calibri"/>
                          <a:ea typeface="Calibri"/>
                          <a:cs typeface="Calibri"/>
                          <a:sym typeface="Calibri"/>
                        </a:rPr>
                        <a:t> 1</a:t>
                      </a:r>
                      <a:endParaRPr b="1" sz="700">
                        <a:latin typeface="Calibri"/>
                        <a:ea typeface="Calibri"/>
                        <a:cs typeface="Calibri"/>
                        <a:sym typeface="Calibri"/>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r>
              <a:tr h="336200">
                <a:tc>
                  <a:txBody>
                    <a:bodyPr/>
                    <a:lstStyle/>
                    <a:p>
                      <a:pPr indent="0" lvl="0" marL="0" rtl="0" algn="l">
                        <a:spcBef>
                          <a:spcPts val="0"/>
                        </a:spcBef>
                        <a:spcAft>
                          <a:spcPts val="0"/>
                        </a:spcAft>
                        <a:buNone/>
                      </a:pPr>
                      <a:r>
                        <a:rPr b="1" lang="en" sz="600">
                          <a:latin typeface="Calibri"/>
                          <a:ea typeface="Calibri"/>
                          <a:cs typeface="Calibri"/>
                          <a:sym typeface="Calibri"/>
                        </a:rPr>
                        <a:t>Same beginning sound</a:t>
                      </a:r>
                      <a:endParaRPr b="1" sz="6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r>
              <a:tr h="12700">
                <a:tc>
                  <a:txBody>
                    <a:bodyPr/>
                    <a:lstStyle/>
                    <a:p>
                      <a:pPr indent="0" lvl="0" marL="0" rtl="0" algn="l">
                        <a:spcBef>
                          <a:spcPts val="0"/>
                        </a:spcBef>
                        <a:spcAft>
                          <a:spcPts val="0"/>
                        </a:spcAft>
                        <a:buNone/>
                      </a:pPr>
                      <a:r>
                        <a:rPr b="1" lang="en" sz="600">
                          <a:latin typeface="Calibri"/>
                          <a:ea typeface="Calibri"/>
                          <a:cs typeface="Calibri"/>
                          <a:sym typeface="Calibri"/>
                        </a:rPr>
                        <a:t>Different beginning sound</a:t>
                      </a:r>
                      <a:endParaRPr b="1" sz="600">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r>
              <a:tr h="12700">
                <a:tc>
                  <a:txBody>
                    <a:bodyPr/>
                    <a:lstStyle/>
                    <a:p>
                      <a:pPr indent="0" lvl="0" marL="0" rtl="0" algn="l">
                        <a:spcBef>
                          <a:spcPts val="0"/>
                        </a:spcBef>
                        <a:spcAft>
                          <a:spcPts val="0"/>
                        </a:spcAft>
                        <a:buNone/>
                      </a:pPr>
                      <a:r>
                        <a:rPr b="1" lang="en" sz="600">
                          <a:latin typeface="Calibri"/>
                          <a:ea typeface="Calibri"/>
                          <a:cs typeface="Calibri"/>
                          <a:sym typeface="Calibri"/>
                        </a:rPr>
                        <a:t>Same middle sound</a:t>
                      </a:r>
                      <a:endParaRPr b="1" sz="800">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r>
              <a:tr h="12700">
                <a:tc>
                  <a:txBody>
                    <a:bodyPr/>
                    <a:lstStyle/>
                    <a:p>
                      <a:pPr indent="0" lvl="0" marL="0" rtl="0" algn="l">
                        <a:spcBef>
                          <a:spcPts val="0"/>
                        </a:spcBef>
                        <a:spcAft>
                          <a:spcPts val="0"/>
                        </a:spcAft>
                        <a:buNone/>
                      </a:pPr>
                      <a:r>
                        <a:rPr b="1" lang="en" sz="600">
                          <a:latin typeface="Calibri"/>
                          <a:ea typeface="Calibri"/>
                          <a:cs typeface="Calibri"/>
                          <a:sym typeface="Calibri"/>
                        </a:rPr>
                        <a:t>Different middle sound</a:t>
                      </a:r>
                      <a:endParaRPr b="1" sz="800">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r>
              <a:tr h="12700">
                <a:tc>
                  <a:txBody>
                    <a:bodyPr/>
                    <a:lstStyle/>
                    <a:p>
                      <a:pPr indent="0" lvl="0" marL="0" rtl="0" algn="l">
                        <a:spcBef>
                          <a:spcPts val="0"/>
                        </a:spcBef>
                        <a:spcAft>
                          <a:spcPts val="0"/>
                        </a:spcAft>
                        <a:buNone/>
                      </a:pPr>
                      <a:r>
                        <a:rPr b="1" lang="en" sz="600">
                          <a:latin typeface="Calibri"/>
                          <a:ea typeface="Calibri"/>
                          <a:cs typeface="Calibri"/>
                          <a:sym typeface="Calibri"/>
                        </a:rPr>
                        <a:t>Same ending</a:t>
                      </a:r>
                      <a:endParaRPr b="1" sz="600">
                        <a:latin typeface="Calibri"/>
                        <a:ea typeface="Calibri"/>
                        <a:cs typeface="Calibri"/>
                        <a:sym typeface="Calibri"/>
                      </a:endParaRPr>
                    </a:p>
                    <a:p>
                      <a:pPr indent="0" lvl="0" marL="0" rtl="0" algn="l">
                        <a:spcBef>
                          <a:spcPts val="0"/>
                        </a:spcBef>
                        <a:spcAft>
                          <a:spcPts val="0"/>
                        </a:spcAft>
                        <a:buNone/>
                      </a:pPr>
                      <a:r>
                        <a:rPr b="1" lang="en" sz="600">
                          <a:latin typeface="Calibri"/>
                          <a:ea typeface="Calibri"/>
                          <a:cs typeface="Calibri"/>
                          <a:sym typeface="Calibri"/>
                        </a:rPr>
                        <a:t>sound</a:t>
                      </a:r>
                      <a:endParaRPr b="1" sz="800">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r>
              <a:tr h="12700">
                <a:tc>
                  <a:txBody>
                    <a:bodyPr/>
                    <a:lstStyle/>
                    <a:p>
                      <a:pPr indent="0" lvl="0" marL="0" rtl="0" algn="l">
                        <a:spcBef>
                          <a:spcPts val="0"/>
                        </a:spcBef>
                        <a:spcAft>
                          <a:spcPts val="0"/>
                        </a:spcAft>
                        <a:buNone/>
                      </a:pPr>
                      <a:r>
                        <a:rPr b="1" lang="en" sz="600">
                          <a:latin typeface="Calibri"/>
                          <a:ea typeface="Calibri"/>
                          <a:cs typeface="Calibri"/>
                          <a:sym typeface="Calibri"/>
                        </a:rPr>
                        <a:t>Different Ending  sound</a:t>
                      </a:r>
                      <a:endParaRPr b="1" sz="600">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r>
            </a:tbl>
          </a:graphicData>
        </a:graphic>
      </p:graphicFrame>
      <p:graphicFrame>
        <p:nvGraphicFramePr>
          <p:cNvPr id="69" name="Google Shape;69;p14"/>
          <p:cNvGraphicFramePr/>
          <p:nvPr/>
        </p:nvGraphicFramePr>
        <p:xfrm>
          <a:off x="457825" y="4645375"/>
          <a:ext cx="3000000" cy="3000000"/>
        </p:xfrm>
        <a:graphic>
          <a:graphicData uri="http://schemas.openxmlformats.org/drawingml/2006/table">
            <a:tbl>
              <a:tblPr>
                <a:noFill/>
                <a:tableStyleId>{1C50B185-FC65-4529-8DFE-17EB9248F12A}</a:tableStyleId>
              </a:tblPr>
              <a:tblGrid>
                <a:gridCol w="619750"/>
                <a:gridCol w="523875"/>
                <a:gridCol w="504825"/>
                <a:gridCol w="466725"/>
                <a:gridCol w="523875"/>
                <a:gridCol w="528325"/>
                <a:gridCol w="528325"/>
                <a:gridCol w="528325"/>
                <a:gridCol w="528325"/>
                <a:gridCol w="528325"/>
                <a:gridCol w="528325"/>
                <a:gridCol w="561975"/>
                <a:gridCol w="485775"/>
              </a:tblGrid>
              <a:tr h="12700">
                <a:tc>
                  <a:txBody>
                    <a:bodyPr/>
                    <a:lstStyle/>
                    <a:p>
                      <a:pPr indent="0" lvl="0" marL="0" rtl="0" algn="l">
                        <a:spcBef>
                          <a:spcPts val="0"/>
                        </a:spcBef>
                        <a:spcAft>
                          <a:spcPts val="0"/>
                        </a:spcAft>
                        <a:buNone/>
                      </a:pPr>
                      <a:r>
                        <a:t/>
                      </a:r>
                      <a:endParaRPr b="1" sz="900">
                        <a:latin typeface="Calibri"/>
                        <a:ea typeface="Calibri"/>
                        <a:cs typeface="Calibri"/>
                        <a:sym typeface="Calibri"/>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c>
                  <a:txBody>
                    <a:bodyPr/>
                    <a:lstStyle/>
                    <a:p>
                      <a:pPr indent="0" lvl="0" marL="0" rtl="0" algn="l">
                        <a:spcBef>
                          <a:spcPts val="0"/>
                        </a:spcBef>
                        <a:spcAft>
                          <a:spcPts val="0"/>
                        </a:spcAft>
                        <a:buNone/>
                      </a:pPr>
                      <a:r>
                        <a:t/>
                      </a:r>
                      <a:endParaRPr/>
                    </a:p>
                  </a:txBody>
                  <a:tcPr marT="63500" marB="63500" marR="63500" marL="63500">
                    <a:solidFill>
                      <a:srgbClr val="94D193"/>
                    </a:solidFill>
                  </a:tcPr>
                </a:tc>
              </a:tr>
              <a:tr h="336200">
                <a:tc>
                  <a:txBody>
                    <a:bodyPr/>
                    <a:lstStyle/>
                    <a:p>
                      <a:pPr indent="0" lvl="0" marL="0" rtl="0" algn="l">
                        <a:spcBef>
                          <a:spcPts val="0"/>
                        </a:spcBef>
                        <a:spcAft>
                          <a:spcPts val="0"/>
                        </a:spcAft>
                        <a:buNone/>
                      </a:pPr>
                      <a:r>
                        <a:rPr b="1" lang="en" sz="600">
                          <a:latin typeface="Calibri"/>
                          <a:ea typeface="Calibri"/>
                          <a:cs typeface="Calibri"/>
                          <a:sym typeface="Calibri"/>
                        </a:rPr>
                        <a:t>Same beginning sound</a:t>
                      </a:r>
                      <a:endParaRPr b="1" sz="6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t/>
                      </a:r>
                      <a:endParaRPr b="1" sz="1100">
                        <a:latin typeface="Calibri"/>
                        <a:ea typeface="Calibri"/>
                        <a:cs typeface="Calibri"/>
                        <a:sym typeface="Calibri"/>
                      </a:endParaRPr>
                    </a:p>
                  </a:txBody>
                  <a:tcPr marT="63500" marB="63500" marR="63500" marL="63500"/>
                </a:tc>
              </a:tr>
              <a:tr h="12700">
                <a:tc>
                  <a:txBody>
                    <a:bodyPr/>
                    <a:lstStyle/>
                    <a:p>
                      <a:pPr indent="0" lvl="0" marL="0" rtl="0" algn="l">
                        <a:spcBef>
                          <a:spcPts val="0"/>
                        </a:spcBef>
                        <a:spcAft>
                          <a:spcPts val="0"/>
                        </a:spcAft>
                        <a:buNone/>
                      </a:pPr>
                      <a:r>
                        <a:rPr b="1" lang="en" sz="600">
                          <a:latin typeface="Calibri"/>
                          <a:ea typeface="Calibri"/>
                          <a:cs typeface="Calibri"/>
                          <a:sym typeface="Calibri"/>
                        </a:rPr>
                        <a:t>Different beginning sound</a:t>
                      </a:r>
                      <a:endParaRPr b="1" sz="600">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r>
              <a:tr h="12700">
                <a:tc>
                  <a:txBody>
                    <a:bodyPr/>
                    <a:lstStyle/>
                    <a:p>
                      <a:pPr indent="0" lvl="0" marL="0" rtl="0" algn="l">
                        <a:spcBef>
                          <a:spcPts val="0"/>
                        </a:spcBef>
                        <a:spcAft>
                          <a:spcPts val="0"/>
                        </a:spcAft>
                        <a:buNone/>
                      </a:pPr>
                      <a:r>
                        <a:rPr b="1" lang="en" sz="600">
                          <a:latin typeface="Calibri"/>
                          <a:ea typeface="Calibri"/>
                          <a:cs typeface="Calibri"/>
                          <a:sym typeface="Calibri"/>
                        </a:rPr>
                        <a:t>Same middle sound</a:t>
                      </a:r>
                      <a:endParaRPr b="1" sz="800">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r>
              <a:tr h="12700">
                <a:tc>
                  <a:txBody>
                    <a:bodyPr/>
                    <a:lstStyle/>
                    <a:p>
                      <a:pPr indent="0" lvl="0" marL="0" rtl="0" algn="l">
                        <a:spcBef>
                          <a:spcPts val="0"/>
                        </a:spcBef>
                        <a:spcAft>
                          <a:spcPts val="0"/>
                        </a:spcAft>
                        <a:buNone/>
                      </a:pPr>
                      <a:r>
                        <a:rPr b="1" lang="en" sz="600">
                          <a:latin typeface="Calibri"/>
                          <a:ea typeface="Calibri"/>
                          <a:cs typeface="Calibri"/>
                          <a:sym typeface="Calibri"/>
                        </a:rPr>
                        <a:t>Different middle sound</a:t>
                      </a:r>
                      <a:endParaRPr b="1" sz="800">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r>
              <a:tr h="12700">
                <a:tc>
                  <a:txBody>
                    <a:bodyPr/>
                    <a:lstStyle/>
                    <a:p>
                      <a:pPr indent="0" lvl="0" marL="0" rtl="0" algn="l">
                        <a:spcBef>
                          <a:spcPts val="0"/>
                        </a:spcBef>
                        <a:spcAft>
                          <a:spcPts val="0"/>
                        </a:spcAft>
                        <a:buNone/>
                      </a:pPr>
                      <a:r>
                        <a:rPr b="1" lang="en" sz="600">
                          <a:latin typeface="Calibri"/>
                          <a:ea typeface="Calibri"/>
                          <a:cs typeface="Calibri"/>
                          <a:sym typeface="Calibri"/>
                        </a:rPr>
                        <a:t>Same ending</a:t>
                      </a:r>
                      <a:endParaRPr b="1" sz="600">
                        <a:latin typeface="Calibri"/>
                        <a:ea typeface="Calibri"/>
                        <a:cs typeface="Calibri"/>
                        <a:sym typeface="Calibri"/>
                      </a:endParaRPr>
                    </a:p>
                    <a:p>
                      <a:pPr indent="0" lvl="0" marL="0" rtl="0" algn="l">
                        <a:spcBef>
                          <a:spcPts val="0"/>
                        </a:spcBef>
                        <a:spcAft>
                          <a:spcPts val="0"/>
                        </a:spcAft>
                        <a:buNone/>
                      </a:pPr>
                      <a:r>
                        <a:rPr b="1" lang="en" sz="600">
                          <a:latin typeface="Calibri"/>
                          <a:ea typeface="Calibri"/>
                          <a:cs typeface="Calibri"/>
                          <a:sym typeface="Calibri"/>
                        </a:rPr>
                        <a:t>sound</a:t>
                      </a:r>
                      <a:endParaRPr b="1" sz="800">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r>
              <a:tr h="12700">
                <a:tc>
                  <a:txBody>
                    <a:bodyPr/>
                    <a:lstStyle/>
                    <a:p>
                      <a:pPr indent="0" lvl="0" marL="0" rtl="0" algn="l">
                        <a:spcBef>
                          <a:spcPts val="0"/>
                        </a:spcBef>
                        <a:spcAft>
                          <a:spcPts val="0"/>
                        </a:spcAft>
                        <a:buNone/>
                      </a:pPr>
                      <a:r>
                        <a:rPr b="1" lang="en" sz="600">
                          <a:latin typeface="Calibri"/>
                          <a:ea typeface="Calibri"/>
                          <a:cs typeface="Calibri"/>
                          <a:sym typeface="Calibri"/>
                        </a:rPr>
                        <a:t>Different Ending  sound</a:t>
                      </a:r>
                      <a:endParaRPr b="1" sz="600">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highlight>
                          <a:srgbClr val="FFFF00"/>
                        </a:highlight>
                        <a:latin typeface="Calibri"/>
                        <a:ea typeface="Calibri"/>
                        <a:cs typeface="Calibri"/>
                        <a:sym typeface="Calibri"/>
                      </a:endParaRPr>
                    </a:p>
                  </a:txBody>
                  <a:tcPr marT="63500" marB="63500" marR="63500" marL="63500"/>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