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orient="horz" pos="204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8553667-2EE4-455E-8A1F-600D73BE983E}">
  <a:tblStyle styleId="{38553667-2EE4-455E-8A1F-600D73BE983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044"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jpg"/><Relationship Id="rId5" Type="http://schemas.openxmlformats.org/officeDocument/2006/relationships/hyperlink" Target="https://docs.google.com/document/d/1ol0wBWZbIGe5sPq1pFTpUa5vlVRW-PryS2pX4iV-sE0/edit"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55" name="Google Shape;55;p13"/>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56" name="Google Shape;56;p13"/>
          <p:cNvGraphicFramePr/>
          <p:nvPr/>
        </p:nvGraphicFramePr>
        <p:xfrm>
          <a:off x="466638" y="1400175"/>
          <a:ext cx="3000000" cy="3000000"/>
        </p:xfrm>
        <a:graphic>
          <a:graphicData uri="http://schemas.openxmlformats.org/drawingml/2006/table">
            <a:tbl>
              <a:tblPr>
                <a:noFill/>
                <a:tableStyleId>{38553667-2EE4-455E-8A1F-600D73BE983E}</a:tableStyleId>
              </a:tblPr>
              <a:tblGrid>
                <a:gridCol w="802925"/>
                <a:gridCol w="2280425"/>
                <a:gridCol w="2057250"/>
                <a:gridCol w="1698525"/>
              </a:tblGrid>
              <a:tr h="548600">
                <a:tc>
                  <a:txBody>
                    <a:bodyPr/>
                    <a:lstStyle/>
                    <a:p>
                      <a:pPr indent="0" lvl="0" marL="0" rtl="0" algn="l">
                        <a:spcBef>
                          <a:spcPts val="0"/>
                        </a:spcBef>
                        <a:spcAft>
                          <a:spcPts val="0"/>
                        </a:spcAft>
                        <a:buNone/>
                      </a:pPr>
                      <a:r>
                        <a:rPr b="1" lang="en">
                          <a:latin typeface="Calibri"/>
                          <a:ea typeface="Calibri"/>
                          <a:cs typeface="Calibri"/>
                          <a:sym typeface="Calibri"/>
                        </a:rPr>
                        <a:t>Activity</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 Blending (Phonemic Awareness)</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None/>
                      </a:pPr>
                      <a:r>
                        <a:rPr b="1" lang="en">
                          <a:latin typeface="Calibri"/>
                          <a:ea typeface="Calibri"/>
                          <a:cs typeface="Calibri"/>
                          <a:sym typeface="Calibri"/>
                        </a:rPr>
                        <a:t>“Reading Rope” </a:t>
                      </a:r>
                      <a:r>
                        <a:rPr b="1" lang="en">
                          <a:latin typeface="Calibri"/>
                          <a:ea typeface="Calibri"/>
                          <a:cs typeface="Calibri"/>
                          <a:sym typeface="Calibri"/>
                        </a:rPr>
                        <a:t>Strand</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just">
                        <a:spcBef>
                          <a:spcPts val="0"/>
                        </a:spcBef>
                        <a:spcAft>
                          <a:spcPts val="0"/>
                        </a:spcAft>
                        <a:buClr>
                          <a:schemeClr val="dk1"/>
                        </a:buClr>
                        <a:buSzPts val="1100"/>
                        <a:buFont typeface="Arial"/>
                        <a:buNone/>
                      </a:pPr>
                      <a:r>
                        <a:rPr b="1" lang="en" sz="1100">
                          <a:solidFill>
                            <a:schemeClr val="dk1"/>
                          </a:solidFill>
                          <a:latin typeface="Calibri"/>
                          <a:ea typeface="Calibri"/>
                          <a:cs typeface="Calibri"/>
                          <a:sym typeface="Calibri"/>
                        </a:rPr>
                        <a:t> </a:t>
                      </a:r>
                      <a:r>
                        <a:rPr lang="en" sz="1100">
                          <a:solidFill>
                            <a:schemeClr val="dk1"/>
                          </a:solidFill>
                          <a:latin typeface="Calibri"/>
                          <a:ea typeface="Calibri"/>
                          <a:cs typeface="Calibri"/>
                          <a:sym typeface="Calibri"/>
                        </a:rPr>
                        <a:t>Phonemic Awareness</a:t>
                      </a:r>
                      <a:endParaRPr sz="11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bl>
          </a:graphicData>
        </a:graphic>
      </p:graphicFrame>
      <p:graphicFrame>
        <p:nvGraphicFramePr>
          <p:cNvPr id="57" name="Google Shape;57;p13"/>
          <p:cNvGraphicFramePr/>
          <p:nvPr/>
        </p:nvGraphicFramePr>
        <p:xfrm>
          <a:off x="494150" y="3706575"/>
          <a:ext cx="3000000" cy="3000000"/>
        </p:xfrm>
        <a:graphic>
          <a:graphicData uri="http://schemas.openxmlformats.org/drawingml/2006/table">
            <a:tbl>
              <a:tblPr>
                <a:noFill/>
                <a:tableStyleId>{38553667-2EE4-455E-8A1F-600D73BE983E}</a:tableStyleId>
              </a:tblPr>
              <a:tblGrid>
                <a:gridCol w="1212225"/>
                <a:gridCol w="5571875"/>
              </a:tblGrid>
              <a:tr h="235600">
                <a:tc rowSpan="2">
                  <a:txBody>
                    <a:bodyPr/>
                    <a:lstStyle/>
                    <a:p>
                      <a:pPr indent="0" lvl="0" marL="0" marR="0" rtl="0" algn="l">
                        <a:lnSpc>
                          <a:spcPct val="100000"/>
                        </a:lnSpc>
                        <a:spcBef>
                          <a:spcPts val="0"/>
                        </a:spcBef>
                        <a:spcAft>
                          <a:spcPts val="0"/>
                        </a:spcAft>
                        <a:buNone/>
                      </a:pPr>
                      <a:r>
                        <a:rPr b="1" lang="en">
                          <a:latin typeface="Calibri"/>
                          <a:ea typeface="Calibri"/>
                          <a:cs typeface="Calibri"/>
                          <a:sym typeface="Calibri"/>
                        </a:rPr>
                        <a:t>Materials</a:t>
                      </a:r>
                      <a:r>
                        <a:rPr lang="en">
                          <a:latin typeface="Calibri"/>
                          <a:ea typeface="Calibri"/>
                          <a:cs typeface="Calibri"/>
                          <a:sym typeface="Calibri"/>
                        </a:rPr>
                        <a:t>:</a:t>
                      </a:r>
                      <a:endParaRPr>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304800" lvl="0" marL="457200" rtl="0" algn="just">
                        <a:spcBef>
                          <a:spcPts val="0"/>
                        </a:spcBef>
                        <a:spcAft>
                          <a:spcPts val="0"/>
                        </a:spcAft>
                        <a:buSzPts val="1200"/>
                        <a:buFont typeface="Calibri"/>
                        <a:buChar char="❏"/>
                      </a:pPr>
                      <a:r>
                        <a:rPr lang="en" sz="1100" u="sng">
                          <a:solidFill>
                            <a:srgbClr val="1155CC"/>
                          </a:solidFill>
                          <a:latin typeface="Calibri"/>
                          <a:ea typeface="Calibri"/>
                          <a:cs typeface="Calibri"/>
                          <a:sym typeface="Calibri"/>
                          <a:hlinkClick r:id="rId5">
                            <a:extLst>
                              <a:ext uri="{A12FA001-AC4F-418D-AE19-62706E023703}">
                                <ahyp:hlinkClr val="tx"/>
                              </a:ext>
                            </a:extLst>
                          </a:hlinkClick>
                        </a:rPr>
                        <a:t>Blending Template</a:t>
                      </a:r>
                      <a:r>
                        <a:rPr lang="en" sz="1100">
                          <a:solidFill>
                            <a:schemeClr val="dk1"/>
                          </a:solidFill>
                          <a:latin typeface="Calibri"/>
                          <a:ea typeface="Calibri"/>
                          <a:cs typeface="Calibri"/>
                          <a:sym typeface="Calibri"/>
                        </a:rPr>
                        <a:t> (3 sounds) </a:t>
                      </a:r>
                      <a:endParaRPr sz="1200">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r h="235600">
                <a:tc vMerge="1"/>
                <a:tc>
                  <a:txBody>
                    <a:bodyPr/>
                    <a:lstStyle/>
                    <a:p>
                      <a:pPr indent="-304800" lvl="0" marL="457200" rtl="0" algn="just">
                        <a:spcBef>
                          <a:spcPts val="0"/>
                        </a:spcBef>
                        <a:spcAft>
                          <a:spcPts val="0"/>
                        </a:spcAft>
                        <a:buClr>
                          <a:schemeClr val="dk1"/>
                        </a:buClr>
                        <a:buSzPts val="1200"/>
                        <a:buFont typeface="Calibri"/>
                        <a:buChar char="❏"/>
                      </a:pPr>
                      <a:r>
                        <a:rPr lang="en" sz="1100">
                          <a:solidFill>
                            <a:schemeClr val="dk1"/>
                          </a:solidFill>
                          <a:latin typeface="Calibri"/>
                          <a:ea typeface="Calibri"/>
                          <a:cs typeface="Calibri"/>
                          <a:sym typeface="Calibri"/>
                        </a:rPr>
                        <a:t>Screen protector and dry erase marker</a:t>
                      </a:r>
                      <a:endParaRPr sz="1200">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r h="235600">
                <a:tc>
                  <a:txBody>
                    <a:bodyPr/>
                    <a:lstStyle/>
                    <a:p>
                      <a:pPr indent="0" lvl="0" marL="0" marR="0" rtl="0" algn="l">
                        <a:lnSpc>
                          <a:spcPct val="100000"/>
                        </a:lnSpc>
                        <a:spcBef>
                          <a:spcPts val="0"/>
                        </a:spcBef>
                        <a:spcAft>
                          <a:spcPts val="0"/>
                        </a:spcAft>
                        <a:buNone/>
                      </a:pPr>
                      <a:r>
                        <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298450" lvl="0" marL="457200" rtl="0" algn="just">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List of words that student will blend to read</a:t>
                      </a:r>
                      <a:endParaRPr sz="1100">
                        <a:solidFill>
                          <a:schemeClr val="dk1"/>
                        </a:solidFill>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bl>
          </a:graphicData>
        </a:graphic>
      </p:graphicFrame>
      <p:graphicFrame>
        <p:nvGraphicFramePr>
          <p:cNvPr id="58" name="Google Shape;58;p13"/>
          <p:cNvGraphicFramePr/>
          <p:nvPr/>
        </p:nvGraphicFramePr>
        <p:xfrm>
          <a:off x="466713" y="4712253"/>
          <a:ext cx="3000000" cy="3000000"/>
        </p:xfrm>
        <a:graphic>
          <a:graphicData uri="http://schemas.openxmlformats.org/drawingml/2006/table">
            <a:tbl>
              <a:tblPr>
                <a:noFill/>
                <a:tableStyleId>{38553667-2EE4-455E-8A1F-600D73BE983E}</a:tableStyleId>
              </a:tblPr>
              <a:tblGrid>
                <a:gridCol w="1106650"/>
                <a:gridCol w="2872550"/>
                <a:gridCol w="2859775"/>
              </a:tblGrid>
              <a:tr h="799175">
                <a:tc>
                  <a:txBody>
                    <a:bodyPr/>
                    <a:lstStyle/>
                    <a:p>
                      <a:pPr indent="0" lvl="0" marL="0" marR="0" rtl="0" algn="ctr">
                        <a:lnSpc>
                          <a:spcPct val="100000"/>
                        </a:lnSpc>
                        <a:spcBef>
                          <a:spcPts val="0"/>
                        </a:spcBef>
                        <a:spcAft>
                          <a:spcPts val="0"/>
                        </a:spcAft>
                        <a:buNone/>
                      </a:pPr>
                      <a:r>
                        <a:rPr b="1" lang="en">
                          <a:latin typeface="Calibri"/>
                          <a:ea typeface="Calibri"/>
                          <a:cs typeface="Calibri"/>
                          <a:sym typeface="Calibri"/>
                        </a:rPr>
                        <a:t>Description of Activity:</a:t>
                      </a:r>
                      <a:endParaRPr>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gridSpan="2">
                  <a:txBody>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The teacher will write the words on the template.</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Model saying the sound and pointing to the large dot for each sound. Next, blend the sounds together. Say the sounds fast, using your finger to trace the arrow.</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The teacher will then write additional CVC words on the template and ask the students to blend the words independently and record </a:t>
                      </a:r>
                      <a:r>
                        <a:rPr lang="en" sz="1200">
                          <a:latin typeface="Calibri"/>
                          <a:ea typeface="Calibri"/>
                          <a:cs typeface="Calibri"/>
                          <a:sym typeface="Calibri"/>
                        </a:rPr>
                        <a:t>tier</a:t>
                      </a:r>
                      <a:r>
                        <a:rPr lang="en" sz="1200">
                          <a:latin typeface="Calibri"/>
                          <a:ea typeface="Calibri"/>
                          <a:cs typeface="Calibri"/>
                          <a:sym typeface="Calibri"/>
                        </a:rPr>
                        <a:t> responses.</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r>
            </a:tbl>
          </a:graphicData>
        </a:graphic>
      </p:graphicFrame>
      <p:sp>
        <p:nvSpPr>
          <p:cNvPr id="59" name="Google Shape;59;p13"/>
          <p:cNvSpPr txBox="1"/>
          <p:nvPr/>
        </p:nvSpPr>
        <p:spPr>
          <a:xfrm>
            <a:off x="466650" y="1948775"/>
            <a:ext cx="6839100" cy="1431600"/>
          </a:xfrm>
          <a:prstGeom prst="rect">
            <a:avLst/>
          </a:prstGeom>
          <a:noFill/>
          <a:ln cap="flat" cmpd="sng" w="28575">
            <a:solidFill>
              <a:srgbClr val="9D90B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Calibri"/>
                <a:ea typeface="Calibri"/>
                <a:cs typeface="Calibri"/>
                <a:sym typeface="Calibri"/>
              </a:rPr>
              <a:t>Rationale</a:t>
            </a:r>
            <a:endParaRPr b="1">
              <a:solidFill>
                <a:schemeClr val="dk1"/>
              </a:solidFill>
              <a:latin typeface="Calibri"/>
              <a:ea typeface="Calibri"/>
              <a:cs typeface="Calibri"/>
              <a:sym typeface="Calibri"/>
            </a:endParaRPr>
          </a:p>
          <a:p>
            <a:pPr indent="0" lvl="0" marL="0" rtl="0" algn="l">
              <a:spcBef>
                <a:spcPts val="0"/>
              </a:spcBef>
              <a:spcAft>
                <a:spcPts val="0"/>
              </a:spcAft>
              <a:buNone/>
            </a:pPr>
            <a:r>
              <a:rPr lang="en" sz="1100">
                <a:solidFill>
                  <a:schemeClr val="dk1"/>
                </a:solidFill>
                <a:latin typeface="Calibri"/>
                <a:ea typeface="Calibri"/>
                <a:cs typeface="Calibri"/>
                <a:sym typeface="Calibri"/>
              </a:rPr>
              <a:t> In order to read words, students must know the sound representation of letters and then blend those sounds together to determine the word. Once the association between sound and letter(s) is taught, children need cumulative practice building words with letters they know. The core activity in systematic, explicit decoding instruction is blending single sounds into words (Moats, 1998). Students will blend sounds together in order to read the word presented by the teacher. </a:t>
            </a:r>
            <a:endParaRPr sz="1100">
              <a:solidFill>
                <a:schemeClr val="dk1"/>
              </a:solidFill>
              <a:latin typeface="Calibri"/>
              <a:ea typeface="Calibri"/>
              <a:cs typeface="Calibri"/>
              <a:sym typeface="Calibri"/>
            </a:endParaRPr>
          </a:p>
          <a:p>
            <a:pPr indent="0" lvl="0" marL="0" rtl="0" algn="just">
              <a:spcBef>
                <a:spcPts val="0"/>
              </a:spcBef>
              <a:spcAft>
                <a:spcPts val="0"/>
              </a:spcAft>
              <a:buNone/>
            </a:pPr>
            <a:r>
              <a:t/>
            </a:r>
            <a:endParaRPr sz="1200"/>
          </a:p>
        </p:txBody>
      </p:sp>
      <p:graphicFrame>
        <p:nvGraphicFramePr>
          <p:cNvPr id="60" name="Google Shape;60;p13"/>
          <p:cNvGraphicFramePr/>
          <p:nvPr/>
        </p:nvGraphicFramePr>
        <p:xfrm>
          <a:off x="512150" y="6331808"/>
          <a:ext cx="3000000" cy="3000000"/>
        </p:xfrm>
        <a:graphic>
          <a:graphicData uri="http://schemas.openxmlformats.org/drawingml/2006/table">
            <a:tbl>
              <a:tblPr>
                <a:noFill/>
                <a:tableStyleId>{38553667-2EE4-455E-8A1F-600D73BE983E}</a:tableStyleId>
              </a:tblPr>
              <a:tblGrid>
                <a:gridCol w="1140575"/>
                <a:gridCol w="1140575"/>
                <a:gridCol w="1140575"/>
                <a:gridCol w="1140575"/>
                <a:gridCol w="1140575"/>
                <a:gridCol w="1140575"/>
              </a:tblGrid>
              <a:tr h="121950">
                <a:tc gridSpan="5">
                  <a:txBody>
                    <a:bodyPr/>
                    <a:lstStyle/>
                    <a:p>
                      <a:pPr indent="0" lvl="0" marL="0" rtl="0" algn="l">
                        <a:spcBef>
                          <a:spcPts val="0"/>
                        </a:spcBef>
                        <a:spcAft>
                          <a:spcPts val="0"/>
                        </a:spcAft>
                        <a:buNone/>
                      </a:pPr>
                      <a:r>
                        <a:rPr b="1" lang="en">
                          <a:latin typeface="Calibri"/>
                          <a:ea typeface="Calibri"/>
                          <a:cs typeface="Calibri"/>
                          <a:sym typeface="Calibri"/>
                        </a:rPr>
                        <a:t>Recording: </a:t>
                      </a:r>
                      <a:r>
                        <a:rPr lang="en" sz="1200">
                          <a:solidFill>
                            <a:schemeClr val="dk1"/>
                          </a:solidFill>
                          <a:latin typeface="Calibri"/>
                          <a:ea typeface="Calibri"/>
                          <a:cs typeface="Calibri"/>
                          <a:sym typeface="Calibri"/>
                        </a:rPr>
                        <a:t>Teacher will record the sound that the student says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chemeClr val="dk1"/>
                      </a:solidFill>
                      <a:prstDash val="solid"/>
                      <a:round/>
                      <a:headEnd len="sm" w="sm" type="none"/>
                      <a:tailEnd len="sm" w="sm" type="none"/>
                    </a:lnB>
                  </a:tcPr>
                </a:tc>
                <a:tc hMerge="1"/>
                <a:tc hMerge="1"/>
                <a:tc hMerge="1"/>
                <a:tc hMerge="1"/>
                <a:tc>
                  <a:txBody>
                    <a:bodyPr/>
                    <a:lstStyle/>
                    <a:p>
                      <a:pPr indent="0" lvl="0" marL="0" rtl="0" algn="l">
                        <a:spcBef>
                          <a:spcPts val="0"/>
                        </a:spcBef>
                        <a:spcAft>
                          <a:spcPts val="0"/>
                        </a:spcAft>
                        <a:buNone/>
                      </a:pPr>
                      <a:r>
                        <a:t/>
                      </a:r>
                      <a:endParaRPr b="1">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chemeClr val="dk1"/>
                      </a:solidFill>
                      <a:prstDash val="solid"/>
                      <a:round/>
                      <a:headEnd len="sm" w="sm" type="none"/>
                      <a:tailEnd len="sm" w="sm" type="none"/>
                    </a:lnB>
                  </a:tcPr>
                </a:tc>
              </a:tr>
              <a:tr h="333575">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a:latin typeface="Calibri"/>
                          <a:ea typeface="Calibri"/>
                          <a:cs typeface="Calibri"/>
                          <a:sym typeface="Calibri"/>
                        </a:rPr>
                        <a:t>Word</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a:latin typeface="Calibri"/>
                          <a:ea typeface="Calibri"/>
                          <a:cs typeface="Calibri"/>
                          <a:sym typeface="Calibri"/>
                        </a:rPr>
                        <a:t>/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Clr>
                          <a:schemeClr val="dk1"/>
                        </a:buClr>
                        <a:buSzPts val="1100"/>
                        <a:buFont typeface="Arial"/>
                        <a:buNone/>
                      </a:pPr>
                      <a:r>
                        <a:rPr b="1" lang="en">
                          <a:solidFill>
                            <a:schemeClr val="dk1"/>
                          </a:solidFill>
                          <a:latin typeface="Calibri"/>
                          <a:ea typeface="Calibri"/>
                          <a:cs typeface="Calibri"/>
                          <a:sym typeface="Calibri"/>
                        </a:rPr>
                        <a:t>/   /</a:t>
                      </a:r>
                      <a:endParaRPr b="1">
                        <a:solidFill>
                          <a:schemeClr val="dk1"/>
                        </a:solidFill>
                        <a:latin typeface="Calibri"/>
                        <a:ea typeface="Calibri"/>
                        <a:cs typeface="Calibri"/>
                        <a:sym typeface="Calibri"/>
                      </a:endParaRPr>
                    </a:p>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Clr>
                          <a:schemeClr val="dk1"/>
                        </a:buClr>
                        <a:buSzPts val="1100"/>
                        <a:buFont typeface="Arial"/>
                        <a:buNone/>
                      </a:pPr>
                      <a:r>
                        <a:rPr b="1" lang="en">
                          <a:solidFill>
                            <a:schemeClr val="dk1"/>
                          </a:solidFill>
                          <a:latin typeface="Calibri"/>
                          <a:ea typeface="Calibri"/>
                          <a:cs typeface="Calibri"/>
                          <a:sym typeface="Calibri"/>
                        </a:rPr>
                        <a:t>/   /</a:t>
                      </a:r>
                      <a:endParaRPr b="1">
                        <a:solidFill>
                          <a:schemeClr val="dk1"/>
                        </a:solidFill>
                        <a:latin typeface="Calibri"/>
                        <a:ea typeface="Calibri"/>
                        <a:cs typeface="Calibri"/>
                        <a:sym typeface="Calibri"/>
                      </a:endParaRPr>
                    </a:p>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Clr>
                          <a:schemeClr val="dk1"/>
                        </a:buClr>
                        <a:buSzPts val="1100"/>
                        <a:buFont typeface="Arial"/>
                        <a:buNone/>
                      </a:pPr>
                      <a:r>
                        <a:rPr b="1" lang="en">
                          <a:solidFill>
                            <a:schemeClr val="dk1"/>
                          </a:solidFill>
                          <a:latin typeface="Calibri"/>
                          <a:ea typeface="Calibri"/>
                          <a:cs typeface="Calibri"/>
                          <a:sym typeface="Calibri"/>
                        </a:rPr>
                        <a:t>/   /</a:t>
                      </a:r>
                      <a:endParaRPr b="1">
                        <a:solidFill>
                          <a:schemeClr val="dk1"/>
                        </a:solidFill>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r>
              <a:tr h="333575">
                <a:tc>
                  <a:txBody>
                    <a:bodyPr/>
                    <a:lstStyle/>
                    <a:p>
                      <a:pPr indent="0" lvl="0" marL="0" rtl="0" algn="ctr">
                        <a:spcBef>
                          <a:spcPts val="0"/>
                        </a:spcBef>
                        <a:spcAft>
                          <a:spcPts val="0"/>
                        </a:spcAft>
                        <a:buNone/>
                      </a:pPr>
                      <a:r>
                        <a:rPr b="1" lang="en">
                          <a:latin typeface="Calibri"/>
                          <a:ea typeface="Calibri"/>
                          <a:cs typeface="Calibri"/>
                          <a:sym typeface="Calibri"/>
                        </a:rPr>
                        <a:t>Example</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Calibri"/>
                          <a:ea typeface="Calibri"/>
                          <a:cs typeface="Calibri"/>
                          <a:sym typeface="Calibri"/>
                        </a:rPr>
                        <a:t>cat</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Calibri"/>
                          <a:ea typeface="Calibri"/>
                          <a:cs typeface="Calibri"/>
                          <a:sym typeface="Calibri"/>
                        </a:rPr>
                        <a:t>c</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Calibri"/>
                          <a:ea typeface="Calibri"/>
                          <a:cs typeface="Calibri"/>
                          <a:sym typeface="Calibri"/>
                        </a:rPr>
                        <a:t>a</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Calibri"/>
                          <a:ea typeface="Calibri"/>
                          <a:cs typeface="Calibri"/>
                          <a:sym typeface="Calibri"/>
                        </a:rPr>
                        <a:t>t</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33575">
                <a:tc>
                  <a:txBody>
                    <a:bodyPr/>
                    <a:lstStyle/>
                    <a:p>
                      <a:pPr indent="0" lvl="0" marL="0" rtl="0" algn="ctr">
                        <a:spcBef>
                          <a:spcPts val="0"/>
                        </a:spcBef>
                        <a:spcAft>
                          <a:spcPts val="0"/>
                        </a:spcAft>
                        <a:buNone/>
                      </a:pPr>
                      <a:r>
                        <a:rPr b="1" lang="en">
                          <a:latin typeface="Calibri"/>
                          <a:ea typeface="Calibri"/>
                          <a:cs typeface="Calibri"/>
                          <a:sym typeface="Calibri"/>
                        </a:rPr>
                        <a:t>Student 1</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33575">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33575">
                <a:tc>
                  <a:txBody>
                    <a:bodyPr/>
                    <a:lstStyle/>
                    <a:p>
                      <a:pPr indent="0" lvl="0" marL="0" rtl="0" algn="l">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33575">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33575">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