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orient="horz" pos="20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2489113-9F92-4795-9904-4737E3CCC05D}">
  <a:tblStyle styleId="{A2489113-9F92-4795-9904-4737E3CCC05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044"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g"/><Relationship Id="rId5" Type="http://schemas.openxmlformats.org/officeDocument/2006/relationships/hyperlink" Target="https://docs.google.com/document/d/1mv8dgfLAQIoh2mrGyK70Ior3aZpT5QkbdYjo-Ui5hlc/edit"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55" name="Google Shape;55;p13"/>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56" name="Google Shape;56;p13"/>
          <p:cNvGraphicFramePr/>
          <p:nvPr/>
        </p:nvGraphicFramePr>
        <p:xfrm>
          <a:off x="466638" y="1400175"/>
          <a:ext cx="3000000" cy="3000000"/>
        </p:xfrm>
        <a:graphic>
          <a:graphicData uri="http://schemas.openxmlformats.org/drawingml/2006/table">
            <a:tbl>
              <a:tblPr>
                <a:noFill/>
                <a:tableStyleId>{A2489113-9F92-4795-9904-4737E3CCC05D}</a:tableStyleId>
              </a:tblPr>
              <a:tblGrid>
                <a:gridCol w="802925"/>
                <a:gridCol w="2280425"/>
                <a:gridCol w="2057250"/>
                <a:gridCol w="1698525"/>
              </a:tblGrid>
              <a:tr h="548600">
                <a:tc>
                  <a:txBody>
                    <a:bodyPr/>
                    <a:lstStyle/>
                    <a:p>
                      <a:pPr indent="0" lvl="0" marL="0" rtl="0" algn="l">
                        <a:spcBef>
                          <a:spcPts val="0"/>
                        </a:spcBef>
                        <a:spcAft>
                          <a:spcPts val="0"/>
                        </a:spcAft>
                        <a:buNone/>
                      </a:pPr>
                      <a:r>
                        <a:rPr b="1" lang="en">
                          <a:latin typeface="Calibri"/>
                          <a:ea typeface="Calibri"/>
                          <a:cs typeface="Calibri"/>
                          <a:sym typeface="Calibri"/>
                        </a:rPr>
                        <a:t>Activity</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 Identifying Beginning, Medial, and Ending Phonemes</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None/>
                      </a:pPr>
                      <a:r>
                        <a:rPr b="1" lang="en">
                          <a:latin typeface="Calibri"/>
                          <a:ea typeface="Calibri"/>
                          <a:cs typeface="Calibri"/>
                          <a:sym typeface="Calibri"/>
                        </a:rPr>
                        <a:t>“Reading Rope” </a:t>
                      </a:r>
                      <a:r>
                        <a:rPr b="1" lang="en">
                          <a:latin typeface="Calibri"/>
                          <a:ea typeface="Calibri"/>
                          <a:cs typeface="Calibri"/>
                          <a:sym typeface="Calibri"/>
                        </a:rPr>
                        <a:t>Strand</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Calibri"/>
                          <a:ea typeface="Calibri"/>
                          <a:cs typeface="Calibri"/>
                          <a:sym typeface="Calibri"/>
                        </a:rPr>
                        <a:t>Phonological Awareness</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7" name="Google Shape;57;p13"/>
          <p:cNvGraphicFramePr/>
          <p:nvPr/>
        </p:nvGraphicFramePr>
        <p:xfrm>
          <a:off x="501438" y="3336363"/>
          <a:ext cx="3000000" cy="3000000"/>
        </p:xfrm>
        <a:graphic>
          <a:graphicData uri="http://schemas.openxmlformats.org/drawingml/2006/table">
            <a:tbl>
              <a:tblPr>
                <a:noFill/>
                <a:tableStyleId>{A2489113-9F92-4795-9904-4737E3CCC05D}</a:tableStyleId>
              </a:tblPr>
              <a:tblGrid>
                <a:gridCol w="1212225"/>
                <a:gridCol w="5571875"/>
              </a:tblGrid>
              <a:tr h="235600">
                <a:tc rowSpan="2">
                  <a:txBody>
                    <a:bodyPr/>
                    <a:lstStyle/>
                    <a:p>
                      <a:pPr indent="0" lvl="0" marL="0" marR="0" rtl="0" algn="l">
                        <a:lnSpc>
                          <a:spcPct val="100000"/>
                        </a:lnSpc>
                        <a:spcBef>
                          <a:spcPts val="0"/>
                        </a:spcBef>
                        <a:spcAft>
                          <a:spcPts val="0"/>
                        </a:spcAft>
                        <a:buNone/>
                      </a:pPr>
                      <a:r>
                        <a:rPr b="1" lang="en">
                          <a:latin typeface="Calibri"/>
                          <a:ea typeface="Calibri"/>
                          <a:cs typeface="Calibri"/>
                          <a:sym typeface="Calibri"/>
                        </a:rPr>
                        <a:t>Materials</a:t>
                      </a:r>
                      <a:r>
                        <a:rPr lang="en">
                          <a:latin typeface="Calibri"/>
                          <a:ea typeface="Calibri"/>
                          <a:cs typeface="Calibri"/>
                          <a:sym typeface="Calibri"/>
                        </a:rPr>
                        <a:t>:</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304800" lvl="0" marL="457200" rtl="0" algn="just">
                        <a:spcBef>
                          <a:spcPts val="0"/>
                        </a:spcBef>
                        <a:spcAft>
                          <a:spcPts val="0"/>
                        </a:spcAft>
                        <a:buSzPts val="1200"/>
                        <a:buFont typeface="Calibri"/>
                        <a:buChar char="❏"/>
                      </a:pPr>
                      <a:r>
                        <a:rPr lang="en" sz="1100" u="sng">
                          <a:solidFill>
                            <a:srgbClr val="1155CC"/>
                          </a:solidFill>
                          <a:latin typeface="Calibri"/>
                          <a:ea typeface="Calibri"/>
                          <a:cs typeface="Calibri"/>
                          <a:sym typeface="Calibri"/>
                          <a:hlinkClick r:id="rId5">
                            <a:extLst>
                              <a:ext uri="{A12FA001-AC4F-418D-AE19-62706E023703}">
                                <ahyp:hlinkClr val="tx"/>
                              </a:ext>
                            </a:extLst>
                          </a:hlinkClick>
                        </a:rPr>
                        <a:t>Identifying Beginning, Medial, Ending Phonemes Template</a:t>
                      </a:r>
                      <a:endParaRPr sz="1200">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r h="235600">
                <a:tc vMerge="1"/>
                <a:tc>
                  <a:txBody>
                    <a:bodyPr/>
                    <a:lstStyle/>
                    <a:p>
                      <a:pPr indent="-304800" lvl="0" marL="457200" rtl="0" algn="l">
                        <a:spcBef>
                          <a:spcPts val="0"/>
                        </a:spcBef>
                        <a:spcAft>
                          <a:spcPts val="0"/>
                        </a:spcAft>
                        <a:buClr>
                          <a:schemeClr val="dk1"/>
                        </a:buClr>
                        <a:buSzPts val="1200"/>
                        <a:buFont typeface="Calibri"/>
                        <a:buChar char="❏"/>
                      </a:pPr>
                      <a:r>
                        <a:rPr lang="en" sz="1200">
                          <a:latin typeface="Calibri"/>
                          <a:ea typeface="Calibri"/>
                          <a:cs typeface="Calibri"/>
                          <a:sym typeface="Calibri"/>
                        </a:rPr>
                        <a:t>Object to represent phoneme</a:t>
                      </a:r>
                      <a:endParaRPr sz="1200">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8" name="Google Shape;58;p13"/>
          <p:cNvGraphicFramePr/>
          <p:nvPr/>
        </p:nvGraphicFramePr>
        <p:xfrm>
          <a:off x="474000" y="4011790"/>
          <a:ext cx="3000000" cy="3000000"/>
        </p:xfrm>
        <a:graphic>
          <a:graphicData uri="http://schemas.openxmlformats.org/drawingml/2006/table">
            <a:tbl>
              <a:tblPr>
                <a:noFill/>
                <a:tableStyleId>{A2489113-9F92-4795-9904-4737E3CCC05D}</a:tableStyleId>
              </a:tblPr>
              <a:tblGrid>
                <a:gridCol w="1106650"/>
                <a:gridCol w="2872550"/>
                <a:gridCol w="2859775"/>
              </a:tblGrid>
              <a:tr h="2004450">
                <a:tc>
                  <a:txBody>
                    <a:bodyPr/>
                    <a:lstStyle/>
                    <a:p>
                      <a:pPr indent="0" lvl="0" marL="0" marR="0" rtl="0" algn="ctr">
                        <a:lnSpc>
                          <a:spcPct val="100000"/>
                        </a:lnSpc>
                        <a:spcBef>
                          <a:spcPts val="0"/>
                        </a:spcBef>
                        <a:spcAft>
                          <a:spcPts val="0"/>
                        </a:spcAft>
                        <a:buNone/>
                      </a:pPr>
                      <a:r>
                        <a:rPr b="1" lang="en">
                          <a:latin typeface="Calibri"/>
                          <a:ea typeface="Calibri"/>
                          <a:cs typeface="Calibri"/>
                          <a:sym typeface="Calibri"/>
                        </a:rPr>
                        <a:t>Description of Activity:</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gridSpan="2">
                  <a:txBody>
                    <a:bodyPr/>
                    <a:lstStyle/>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The teacher may choose to focus on one sound to start the activity. The teacher will say, “Where is the /__/ sound in the word ___?”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The student will identify where the sound is by putting an object in the box that represents where the sound is represented. For example, the teacher will say, “Where is the /a/ sound in the word cat?” The student will move an object to the middle square.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Teacher will record if the student correctly identified the beginning, medial or ending phoneme. </a:t>
                      </a:r>
                      <a:endParaRPr sz="1100">
                        <a:solidFill>
                          <a:schemeClr val="dk1"/>
                        </a:solidFill>
                        <a:latin typeface="Calibri"/>
                        <a:ea typeface="Calibri"/>
                        <a:cs typeface="Calibri"/>
                        <a:sym typeface="Calibri"/>
                      </a:endParaRPr>
                    </a:p>
                    <a:p>
                      <a:pPr indent="-304800" lvl="0" marL="457200" rtl="0" algn="l">
                        <a:spcBef>
                          <a:spcPts val="0"/>
                        </a:spcBef>
                        <a:spcAft>
                          <a:spcPts val="0"/>
                        </a:spcAft>
                        <a:buSzPts val="1200"/>
                        <a:buFont typeface="Calibri"/>
                        <a:buChar char="●"/>
                      </a:pPr>
                      <a:r>
                        <a:t/>
                      </a:r>
                      <a:endParaRPr b="1" sz="1200">
                        <a:latin typeface="Calibri"/>
                        <a:ea typeface="Calibri"/>
                        <a:cs typeface="Calibri"/>
                        <a:sym typeface="Calibri"/>
                      </a:endParaRPr>
                    </a:p>
                    <a:p>
                      <a:pPr indent="0" lvl="0" marL="0" rtl="0" algn="l">
                        <a:spcBef>
                          <a:spcPts val="0"/>
                        </a:spcBef>
                        <a:spcAft>
                          <a:spcPts val="0"/>
                        </a:spcAft>
                        <a:buNone/>
                      </a:pPr>
                      <a:r>
                        <a:rPr b="1" lang="en" sz="1200">
                          <a:latin typeface="Calibri"/>
                          <a:ea typeface="Calibri"/>
                          <a:cs typeface="Calibri"/>
                          <a:sym typeface="Calibri"/>
                        </a:rPr>
                        <a:t>Note: </a:t>
                      </a:r>
                      <a:r>
                        <a:rPr lang="en" sz="1100">
                          <a:solidFill>
                            <a:schemeClr val="dk1"/>
                          </a:solidFill>
                          <a:latin typeface="Calibri"/>
                          <a:ea typeface="Calibri"/>
                          <a:cs typeface="Calibri"/>
                          <a:sym typeface="Calibri"/>
                        </a:rPr>
                        <a:t>This activity can be extended over time to practice identifying the beginning, medial or ending sound. </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r>
            </a:tbl>
          </a:graphicData>
        </a:graphic>
      </p:graphicFrame>
      <p:sp>
        <p:nvSpPr>
          <p:cNvPr id="59" name="Google Shape;59;p13"/>
          <p:cNvSpPr txBox="1"/>
          <p:nvPr/>
        </p:nvSpPr>
        <p:spPr>
          <a:xfrm>
            <a:off x="466650" y="1948775"/>
            <a:ext cx="6839100" cy="1262100"/>
          </a:xfrm>
          <a:prstGeom prst="rect">
            <a:avLst/>
          </a:prstGeom>
          <a:noFill/>
          <a:ln cap="flat" cmpd="sng" w="28575">
            <a:solidFill>
              <a:srgbClr val="9D90B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Calibri"/>
                <a:ea typeface="Calibri"/>
                <a:cs typeface="Calibri"/>
                <a:sym typeface="Calibri"/>
              </a:rPr>
              <a:t>Rationale</a:t>
            </a:r>
            <a:endParaRPr b="1">
              <a:solidFill>
                <a:schemeClr val="dk1"/>
              </a:solidFill>
              <a:latin typeface="Calibri"/>
              <a:ea typeface="Calibri"/>
              <a:cs typeface="Calibri"/>
              <a:sym typeface="Calibri"/>
            </a:endParaRPr>
          </a:p>
          <a:p>
            <a:pPr indent="0" lvl="0" marL="0" rtl="0" algn="l">
              <a:spcBef>
                <a:spcPts val="0"/>
              </a:spcBef>
              <a:spcAft>
                <a:spcPts val="0"/>
              </a:spcAft>
              <a:buNone/>
            </a:pPr>
            <a:r>
              <a:rPr lang="en" sz="1100">
                <a:solidFill>
                  <a:schemeClr val="dk1"/>
                </a:solidFill>
                <a:latin typeface="Calibri"/>
                <a:ea typeface="Calibri"/>
                <a:cs typeface="Calibri"/>
                <a:sym typeface="Calibri"/>
              </a:rPr>
              <a:t> Students who have difficulty hearing and manipulating sounds in words will struggle to decode words. This is one of the most important jobs of teachers of beginning reading, to foster awareness of phonemes (speech sounds) in words (Moats, 2019). By discriminating between sounds, students can identify and become aware of how sounds are alike and different.</a:t>
            </a:r>
            <a:endParaRPr sz="1100">
              <a:solidFill>
                <a:schemeClr val="dk1"/>
              </a:solidFill>
              <a:latin typeface="Calibri"/>
              <a:ea typeface="Calibri"/>
              <a:cs typeface="Calibri"/>
              <a:sym typeface="Calibri"/>
            </a:endParaRPr>
          </a:p>
          <a:p>
            <a:pPr indent="0" lvl="0" marL="0" rtl="0" algn="just">
              <a:spcBef>
                <a:spcPts val="0"/>
              </a:spcBef>
              <a:spcAft>
                <a:spcPts val="0"/>
              </a:spcAft>
              <a:buNone/>
            </a:pPr>
            <a:r>
              <a:t/>
            </a:r>
            <a:endParaRPr sz="1200"/>
          </a:p>
        </p:txBody>
      </p:sp>
      <p:graphicFrame>
        <p:nvGraphicFramePr>
          <p:cNvPr id="60" name="Google Shape;60;p13"/>
          <p:cNvGraphicFramePr/>
          <p:nvPr/>
        </p:nvGraphicFramePr>
        <p:xfrm>
          <a:off x="464513" y="6285720"/>
          <a:ext cx="3000000" cy="3000000"/>
        </p:xfrm>
        <a:graphic>
          <a:graphicData uri="http://schemas.openxmlformats.org/drawingml/2006/table">
            <a:tbl>
              <a:tblPr>
                <a:noFill/>
                <a:tableStyleId>{A2489113-9F92-4795-9904-4737E3CCC05D}</a:tableStyleId>
              </a:tblPr>
              <a:tblGrid>
                <a:gridCol w="1368675"/>
                <a:gridCol w="1368675"/>
                <a:gridCol w="1368675"/>
                <a:gridCol w="1368675"/>
                <a:gridCol w="1368675"/>
              </a:tblGrid>
              <a:tr h="342650">
                <a:tc gridSpan="5">
                  <a:txBody>
                    <a:bodyPr/>
                    <a:lstStyle/>
                    <a:p>
                      <a:pPr indent="0" lvl="0" marL="0" rtl="0" algn="l">
                        <a:spcBef>
                          <a:spcPts val="0"/>
                        </a:spcBef>
                        <a:spcAft>
                          <a:spcPts val="0"/>
                        </a:spcAft>
                        <a:buNone/>
                      </a:pPr>
                      <a:r>
                        <a:rPr b="1" lang="en">
                          <a:latin typeface="Calibri"/>
                          <a:ea typeface="Calibri"/>
                          <a:cs typeface="Calibri"/>
                          <a:sym typeface="Calibri"/>
                        </a:rPr>
                        <a:t>Recording: </a:t>
                      </a:r>
                      <a:r>
                        <a:rPr lang="en">
                          <a:latin typeface="Calibri"/>
                          <a:ea typeface="Calibri"/>
                          <a:cs typeface="Calibri"/>
                          <a:sym typeface="Calibri"/>
                        </a:rPr>
                        <a:t>Mark Y if the student was able to identify the sound; Mark N if they could not. </a:t>
                      </a:r>
                      <a:endParaRPr>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c hMerge="1"/>
                <a:tc hMerge="1"/>
                <a:tc hMerge="1"/>
              </a:tr>
            </a:tbl>
          </a:graphicData>
        </a:graphic>
      </p:graphicFrame>
      <p:graphicFrame>
        <p:nvGraphicFramePr>
          <p:cNvPr id="61" name="Google Shape;61;p13"/>
          <p:cNvGraphicFramePr/>
          <p:nvPr/>
        </p:nvGraphicFramePr>
        <p:xfrm>
          <a:off x="501438" y="6728658"/>
          <a:ext cx="3000000" cy="3000000"/>
        </p:xfrm>
        <a:graphic>
          <a:graphicData uri="http://schemas.openxmlformats.org/drawingml/2006/table">
            <a:tbl>
              <a:tblPr>
                <a:noFill/>
                <a:tableStyleId>{A2489113-9F92-4795-9904-4737E3CCC05D}</a:tableStyleId>
              </a:tblPr>
              <a:tblGrid>
                <a:gridCol w="1368675"/>
                <a:gridCol w="1368675"/>
                <a:gridCol w="1368675"/>
                <a:gridCol w="1368675"/>
                <a:gridCol w="1368675"/>
              </a:tblGrid>
              <a:tr h="286175">
                <a:tc>
                  <a:txBody>
                    <a:bodyPr/>
                    <a:lstStyle/>
                    <a:p>
                      <a:pPr indent="0" lvl="0" marL="0" rtl="0" algn="ctr">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sz="1200">
                          <a:latin typeface="Calibri"/>
                          <a:ea typeface="Calibri"/>
                          <a:cs typeface="Calibri"/>
                          <a:sym typeface="Calibri"/>
                        </a:rPr>
                        <a:t>Word</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sz="1200">
                          <a:latin typeface="Calibri"/>
                          <a:ea typeface="Calibri"/>
                          <a:cs typeface="Calibri"/>
                          <a:sym typeface="Calibri"/>
                        </a:rPr>
                        <a:t>Sound</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sz="1200">
                          <a:latin typeface="Calibri"/>
                          <a:ea typeface="Calibri"/>
                          <a:cs typeface="Calibri"/>
                          <a:sym typeface="Calibri"/>
                        </a:rPr>
                        <a:t>Correctly Identified</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sz="1200">
                          <a:latin typeface="Calibri"/>
                          <a:ea typeface="Calibri"/>
                          <a:cs typeface="Calibri"/>
                          <a:sym typeface="Calibri"/>
                        </a:rPr>
                        <a:t>Notes</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r>
              <a:tr h="286175">
                <a:tc>
                  <a:txBody>
                    <a:bodyPr/>
                    <a:lstStyle/>
                    <a:p>
                      <a:pPr indent="0" lvl="0" marL="0" rtl="0" algn="ctr">
                        <a:spcBef>
                          <a:spcPts val="0"/>
                        </a:spcBef>
                        <a:spcAft>
                          <a:spcPts val="0"/>
                        </a:spcAft>
                        <a:buNone/>
                      </a:pPr>
                      <a:r>
                        <a:rPr b="1" lang="en" sz="1200">
                          <a:latin typeface="Calibri"/>
                          <a:ea typeface="Calibri"/>
                          <a:cs typeface="Calibri"/>
                          <a:sym typeface="Calibri"/>
                        </a:rPr>
                        <a:t>Student Name</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Calibri"/>
                          <a:ea typeface="Calibri"/>
                          <a:cs typeface="Calibri"/>
                          <a:sym typeface="Calibri"/>
                        </a:rPr>
                        <a:t>Cat</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Calibri"/>
                          <a:ea typeface="Calibri"/>
                          <a:cs typeface="Calibri"/>
                          <a:sym typeface="Calibri"/>
                        </a:rPr>
                        <a:t>/a/</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86175">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86175">
                <a:tc>
                  <a:txBody>
                    <a:bodyPr/>
                    <a:lstStyle/>
                    <a:p>
                      <a:pPr indent="0" lvl="0" marL="0" rtl="0" algn="l">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86175">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86175">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86175">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86175">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86175">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