
<file path=[Content_Types].xml><?xml version="1.0" encoding="utf-8"?>
<Types xmlns="http://schemas.openxmlformats.org/package/2006/content-types">
  <Default ContentType="image/jpeg" Extension="jpg"/>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5"/>
  </p:sldMasterIdLst>
  <p:notesMasterIdLst>
    <p:notesMasterId r:id="rId6"/>
  </p:notesMasterIdLst>
  <p:sldIdLst>
    <p:sldId id="256" r:id="rId7"/>
    <p:sldId id="257" r:id="rId8"/>
  </p:sldIdLst>
  <p:sldSz cy="10058400" cx="77724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A4A3A4"/>
          </p15:clr>
        </p15:guide>
        <p15:guide id="2" pos="2448">
          <p15:clr>
            <a:srgbClr val="A4A3A4"/>
          </p15:clr>
        </p15:guide>
        <p15:guide id="3" orient="horz" pos="2044">
          <p15:clr>
            <a:srgbClr val="9AA0A6"/>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4447F1B1-7C34-4E7B-BE3E-7F43C8E0F44F}">
  <a:tblStyle styleId="{4447F1B1-7C34-4E7B-BE3E-7F43C8E0F44F}"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 pos="2044" orient="horz"/>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2104480" y="685800"/>
            <a:ext cx="26496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 name="Shape 61"/>
        <p:cNvGrpSpPr/>
        <p:nvPr/>
      </p:nvGrpSpPr>
      <p:grpSpPr>
        <a:xfrm>
          <a:off x="0" y="0"/>
          <a:ext cx="0" cy="0"/>
          <a:chOff x="0" y="0"/>
          <a:chExt cx="0" cy="0"/>
        </a:xfrm>
      </p:grpSpPr>
      <p:sp>
        <p:nvSpPr>
          <p:cNvPr id="62" name="Google Shape;62;gf9bf711952_0_0:notes"/>
          <p:cNvSpPr/>
          <p:nvPr>
            <p:ph idx="2" type="sldImg"/>
          </p:nvPr>
        </p:nvSpPr>
        <p:spPr>
          <a:xfrm>
            <a:off x="2104480" y="685800"/>
            <a:ext cx="2649600" cy="3429000"/>
          </a:xfrm>
          <a:custGeom>
            <a:rect b="b" l="l" r="r" t="t"/>
            <a:pathLst>
              <a:path extrusionOk="0" h="120000" w="120000">
                <a:moveTo>
                  <a:pt x="0" y="0"/>
                </a:moveTo>
                <a:lnTo>
                  <a:pt x="120000" y="0"/>
                </a:lnTo>
                <a:lnTo>
                  <a:pt x="120000" y="120000"/>
                </a:lnTo>
                <a:lnTo>
                  <a:pt x="0" y="120000"/>
                </a:lnTo>
                <a:close/>
              </a:path>
            </a:pathLst>
          </a:custGeom>
        </p:spPr>
      </p:sp>
      <p:sp>
        <p:nvSpPr>
          <p:cNvPr id="63" name="Google Shape;63;gf9bf711952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201589" y="9119180"/>
            <a:ext cx="466500" cy="7698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 Id="rId4" Type="http://schemas.openxmlformats.org/officeDocument/2006/relationships/image" Target="../media/image2.jpg"/><Relationship Id="rId5" Type="http://schemas.openxmlformats.org/officeDocument/2006/relationships/hyperlink" Target="https://docs.google.com/document/d/1rNNaZ3RV1KH0ps0sMExMgy9bJ1wK5N8YwTA3dcA1ZWs/edit?usp=sharing"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jpg"/><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53"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0" y="9471725"/>
            <a:ext cx="7772400" cy="803975"/>
          </a:xfrm>
          <a:prstGeom prst="rect">
            <a:avLst/>
          </a:prstGeom>
          <a:noFill/>
          <a:ln>
            <a:noFill/>
          </a:ln>
        </p:spPr>
      </p:pic>
      <p:pic>
        <p:nvPicPr>
          <p:cNvPr id="55" name="Google Shape;55;p13"/>
          <p:cNvPicPr preferRelativeResize="0"/>
          <p:nvPr/>
        </p:nvPicPr>
        <p:blipFill rotWithShape="1">
          <a:blip r:embed="rId4">
            <a:alphaModFix/>
          </a:blip>
          <a:srcRect b="2954" l="0" r="0" t="2954"/>
          <a:stretch/>
        </p:blipFill>
        <p:spPr>
          <a:xfrm>
            <a:off x="0" y="-114300"/>
            <a:ext cx="7772400" cy="1343025"/>
          </a:xfrm>
          <a:prstGeom prst="rect">
            <a:avLst/>
          </a:prstGeom>
          <a:noFill/>
          <a:ln>
            <a:noFill/>
          </a:ln>
        </p:spPr>
      </p:pic>
      <p:graphicFrame>
        <p:nvGraphicFramePr>
          <p:cNvPr id="56" name="Google Shape;56;p13"/>
          <p:cNvGraphicFramePr/>
          <p:nvPr/>
        </p:nvGraphicFramePr>
        <p:xfrm>
          <a:off x="466638" y="1400175"/>
          <a:ext cx="3000000" cy="3000000"/>
        </p:xfrm>
        <a:graphic>
          <a:graphicData uri="http://schemas.openxmlformats.org/drawingml/2006/table">
            <a:tbl>
              <a:tblPr>
                <a:noFill/>
                <a:tableStyleId>{4447F1B1-7C34-4E7B-BE3E-7F43C8E0F44F}</a:tableStyleId>
              </a:tblPr>
              <a:tblGrid>
                <a:gridCol w="802925"/>
                <a:gridCol w="2280425"/>
                <a:gridCol w="2057250"/>
                <a:gridCol w="1698525"/>
              </a:tblGrid>
              <a:tr h="548600">
                <a:tc>
                  <a:txBody>
                    <a:bodyPr/>
                    <a:lstStyle/>
                    <a:p>
                      <a:pPr indent="0" lvl="0" marL="0" rtl="0" algn="l">
                        <a:spcBef>
                          <a:spcPts val="0"/>
                        </a:spcBef>
                        <a:spcAft>
                          <a:spcPts val="0"/>
                        </a:spcAft>
                        <a:buNone/>
                      </a:pPr>
                      <a:r>
                        <a:rPr b="1" lang="en">
                          <a:latin typeface="Calibri"/>
                          <a:ea typeface="Calibri"/>
                          <a:cs typeface="Calibri"/>
                          <a:sym typeface="Calibri"/>
                        </a:rPr>
                        <a:t>Activity</a:t>
                      </a:r>
                      <a:r>
                        <a:rPr b="1" lang="en">
                          <a:latin typeface="Calibri"/>
                          <a:ea typeface="Calibri"/>
                          <a:cs typeface="Calibri"/>
                          <a:sym typeface="Calibri"/>
                        </a:rPr>
                        <a:t>:</a:t>
                      </a:r>
                      <a:endParaRPr b="1">
                        <a:latin typeface="Calibri"/>
                        <a:ea typeface="Calibri"/>
                        <a:cs typeface="Calibri"/>
                        <a:sym typeface="Calibri"/>
                      </a:endParaRPr>
                    </a:p>
                  </a:txBody>
                  <a:tcPr marT="91425" marB="91425" marR="91425" marL="91425">
                    <a:lnL cap="flat" cmpd="sng" w="9525">
                      <a:solidFill>
                        <a:srgbClr val="F7F2E9">
                          <a:alpha val="0"/>
                        </a:srgbClr>
                      </a:solidFill>
                      <a:prstDash val="solid"/>
                      <a:round/>
                      <a:headEnd len="sm" w="sm" type="none"/>
                      <a:tailEnd len="sm" w="sm" type="none"/>
                    </a:lnL>
                    <a:lnR cap="flat" cmpd="sng" w="9525">
                      <a:solidFill>
                        <a:srgbClr val="F7F2E9">
                          <a:alpha val="0"/>
                        </a:srgbClr>
                      </a:solidFill>
                      <a:prstDash val="solid"/>
                      <a:round/>
                      <a:headEnd len="sm" w="sm" type="none"/>
                      <a:tailEnd len="sm" w="sm" type="none"/>
                    </a:lnR>
                    <a:lnT cap="flat" cmpd="sng" w="9525">
                      <a:solidFill>
                        <a:srgbClr val="F7F2E9">
                          <a:alpha val="0"/>
                        </a:srgbClr>
                      </a:solidFill>
                      <a:prstDash val="solid"/>
                      <a:round/>
                      <a:headEnd len="sm" w="sm" type="none"/>
                      <a:tailEnd len="sm" w="sm" type="none"/>
                    </a:lnT>
                    <a:lnB cap="flat" cmpd="sng" w="9525">
                      <a:solidFill>
                        <a:srgbClr val="F7F2E9">
                          <a:alpha val="0"/>
                        </a:srgbClr>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Identifying the number of sounds in words with 2 and 3 phonemes</a:t>
                      </a:r>
                      <a:endParaRPr sz="1200">
                        <a:latin typeface="Calibri"/>
                        <a:ea typeface="Calibri"/>
                        <a:cs typeface="Calibri"/>
                        <a:sym typeface="Calibri"/>
                      </a:endParaRPr>
                    </a:p>
                  </a:txBody>
                  <a:tcPr marT="91425" marB="91425" marR="91425" marL="91425">
                    <a:lnL cap="flat" cmpd="sng" w="9525">
                      <a:solidFill>
                        <a:srgbClr val="F7F2E9">
                          <a:alpha val="0"/>
                        </a:srgbClr>
                      </a:solidFill>
                      <a:prstDash val="solid"/>
                      <a:round/>
                      <a:headEnd len="sm" w="sm" type="none"/>
                      <a:tailEnd len="sm" w="sm" type="none"/>
                    </a:lnL>
                    <a:lnR cap="flat" cmpd="sng" w="9525">
                      <a:solidFill>
                        <a:srgbClr val="F7F2E9">
                          <a:alpha val="0"/>
                        </a:srgbClr>
                      </a:solidFill>
                      <a:prstDash val="solid"/>
                      <a:round/>
                      <a:headEnd len="sm" w="sm" type="none"/>
                      <a:tailEnd len="sm" w="sm" type="none"/>
                    </a:lnR>
                    <a:lnT cap="flat" cmpd="sng" w="9525">
                      <a:solidFill>
                        <a:srgbClr val="F7F2E9">
                          <a:alpha val="0"/>
                        </a:srgbClr>
                      </a:solidFill>
                      <a:prstDash val="solid"/>
                      <a:round/>
                      <a:headEnd len="sm" w="sm" type="none"/>
                      <a:tailEnd len="sm" w="sm" type="none"/>
                    </a:lnT>
                    <a:lnB cap="flat" cmpd="sng" w="9525">
                      <a:solidFill>
                        <a:srgbClr val="F7F2E9">
                          <a:alpha val="0"/>
                        </a:srgbClr>
                      </a:solidFill>
                      <a:prstDash val="solid"/>
                      <a:round/>
                      <a:headEnd len="sm" w="sm" type="none"/>
                      <a:tailEnd len="sm" w="sm" type="none"/>
                    </a:lnB>
                  </a:tcPr>
                </a:tc>
                <a:tc>
                  <a:txBody>
                    <a:bodyPr/>
                    <a:lstStyle/>
                    <a:p>
                      <a:pPr indent="0" lvl="0" marL="0" rtl="0" algn="l">
                        <a:spcBef>
                          <a:spcPts val="0"/>
                        </a:spcBef>
                        <a:spcAft>
                          <a:spcPts val="0"/>
                        </a:spcAft>
                        <a:buNone/>
                      </a:pPr>
                      <a:r>
                        <a:rPr b="1" lang="en">
                          <a:latin typeface="Calibri"/>
                          <a:ea typeface="Calibri"/>
                          <a:cs typeface="Calibri"/>
                          <a:sym typeface="Calibri"/>
                        </a:rPr>
                        <a:t>“Reading Rope” </a:t>
                      </a:r>
                      <a:r>
                        <a:rPr b="1" lang="en">
                          <a:latin typeface="Calibri"/>
                          <a:ea typeface="Calibri"/>
                          <a:cs typeface="Calibri"/>
                          <a:sym typeface="Calibri"/>
                        </a:rPr>
                        <a:t>Strand</a:t>
                      </a:r>
                      <a:r>
                        <a:rPr b="1" lang="en">
                          <a:latin typeface="Calibri"/>
                          <a:ea typeface="Calibri"/>
                          <a:cs typeface="Calibri"/>
                          <a:sym typeface="Calibri"/>
                        </a:rPr>
                        <a:t>:</a:t>
                      </a:r>
                      <a:endParaRPr b="1">
                        <a:latin typeface="Calibri"/>
                        <a:ea typeface="Calibri"/>
                        <a:cs typeface="Calibri"/>
                        <a:sym typeface="Calibri"/>
                      </a:endParaRPr>
                    </a:p>
                  </a:txBody>
                  <a:tcPr marT="91425" marB="91425" marR="91425" marL="91425">
                    <a:lnL cap="flat" cmpd="sng" w="9525">
                      <a:solidFill>
                        <a:srgbClr val="F7F2E9">
                          <a:alpha val="0"/>
                        </a:srgbClr>
                      </a:solidFill>
                      <a:prstDash val="solid"/>
                      <a:round/>
                      <a:headEnd len="sm" w="sm" type="none"/>
                      <a:tailEnd len="sm" w="sm" type="none"/>
                    </a:lnL>
                    <a:lnR cap="flat" cmpd="sng" w="9525">
                      <a:solidFill>
                        <a:srgbClr val="F7F2E9">
                          <a:alpha val="0"/>
                        </a:srgbClr>
                      </a:solidFill>
                      <a:prstDash val="solid"/>
                      <a:round/>
                      <a:headEnd len="sm" w="sm" type="none"/>
                      <a:tailEnd len="sm" w="sm" type="none"/>
                    </a:lnR>
                    <a:lnT cap="flat" cmpd="sng" w="9525">
                      <a:solidFill>
                        <a:srgbClr val="F7F2E9">
                          <a:alpha val="0"/>
                        </a:srgbClr>
                      </a:solidFill>
                      <a:prstDash val="solid"/>
                      <a:round/>
                      <a:headEnd len="sm" w="sm" type="none"/>
                      <a:tailEnd len="sm" w="sm" type="none"/>
                    </a:lnT>
                    <a:lnB cap="flat" cmpd="sng" w="9525">
                      <a:solidFill>
                        <a:srgbClr val="F7F2E9">
                          <a:alpha val="0"/>
                        </a:srgbClr>
                      </a:solidFill>
                      <a:prstDash val="solid"/>
                      <a:round/>
                      <a:headEnd len="sm" w="sm" type="none"/>
                      <a:tailEnd len="sm" w="sm" type="none"/>
                    </a:lnB>
                  </a:tcPr>
                </a:tc>
                <a:tc>
                  <a:txBody>
                    <a:bodyPr/>
                    <a:lstStyle/>
                    <a:p>
                      <a:pPr indent="0" lvl="0" marL="0" rtl="0" algn="just">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Phonemic Awareness</a:t>
                      </a:r>
                      <a:endParaRPr sz="1200">
                        <a:latin typeface="Calibri"/>
                        <a:ea typeface="Calibri"/>
                        <a:cs typeface="Calibri"/>
                        <a:sym typeface="Calibri"/>
                      </a:endParaRPr>
                    </a:p>
                  </a:txBody>
                  <a:tcPr marT="91425" marB="91425" marR="91425" marL="91425">
                    <a:lnL cap="flat" cmpd="sng" w="9525">
                      <a:solidFill>
                        <a:srgbClr val="F7F2E9">
                          <a:alpha val="0"/>
                        </a:srgbClr>
                      </a:solidFill>
                      <a:prstDash val="solid"/>
                      <a:round/>
                      <a:headEnd len="sm" w="sm" type="none"/>
                      <a:tailEnd len="sm" w="sm" type="none"/>
                    </a:lnL>
                    <a:lnR cap="flat" cmpd="sng" w="9525">
                      <a:solidFill>
                        <a:srgbClr val="F7F2E9">
                          <a:alpha val="0"/>
                        </a:srgbClr>
                      </a:solidFill>
                      <a:prstDash val="solid"/>
                      <a:round/>
                      <a:headEnd len="sm" w="sm" type="none"/>
                      <a:tailEnd len="sm" w="sm" type="none"/>
                    </a:lnR>
                    <a:lnT cap="flat" cmpd="sng" w="9525">
                      <a:solidFill>
                        <a:srgbClr val="F7F2E9">
                          <a:alpha val="0"/>
                        </a:srgbClr>
                      </a:solidFill>
                      <a:prstDash val="solid"/>
                      <a:round/>
                      <a:headEnd len="sm" w="sm" type="none"/>
                      <a:tailEnd len="sm" w="sm" type="none"/>
                    </a:lnT>
                    <a:lnB cap="flat" cmpd="sng" w="9525">
                      <a:solidFill>
                        <a:srgbClr val="F7F2E9">
                          <a:alpha val="0"/>
                        </a:srgbClr>
                      </a:solidFill>
                      <a:prstDash val="solid"/>
                      <a:round/>
                      <a:headEnd len="sm" w="sm" type="none"/>
                      <a:tailEnd len="sm" w="sm" type="none"/>
                    </a:lnB>
                  </a:tcPr>
                </a:tc>
              </a:tr>
            </a:tbl>
          </a:graphicData>
        </a:graphic>
      </p:graphicFrame>
      <p:graphicFrame>
        <p:nvGraphicFramePr>
          <p:cNvPr id="57" name="Google Shape;57;p13"/>
          <p:cNvGraphicFramePr/>
          <p:nvPr/>
        </p:nvGraphicFramePr>
        <p:xfrm>
          <a:off x="494150" y="4377038"/>
          <a:ext cx="3000000" cy="3000000"/>
        </p:xfrm>
        <a:graphic>
          <a:graphicData uri="http://schemas.openxmlformats.org/drawingml/2006/table">
            <a:tbl>
              <a:tblPr>
                <a:noFill/>
                <a:tableStyleId>{4447F1B1-7C34-4E7B-BE3E-7F43C8E0F44F}</a:tableStyleId>
              </a:tblPr>
              <a:tblGrid>
                <a:gridCol w="1212225"/>
                <a:gridCol w="5571875"/>
              </a:tblGrid>
              <a:tr h="199800">
                <a:tc rowSpan="2">
                  <a:txBody>
                    <a:bodyPr/>
                    <a:lstStyle/>
                    <a:p>
                      <a:pPr indent="0" lvl="0" marL="0" marR="0" rtl="0" algn="l">
                        <a:lnSpc>
                          <a:spcPct val="100000"/>
                        </a:lnSpc>
                        <a:spcBef>
                          <a:spcPts val="0"/>
                        </a:spcBef>
                        <a:spcAft>
                          <a:spcPts val="0"/>
                        </a:spcAft>
                        <a:buNone/>
                      </a:pPr>
                      <a:r>
                        <a:rPr b="1" lang="en">
                          <a:latin typeface="Calibri"/>
                          <a:ea typeface="Calibri"/>
                          <a:cs typeface="Calibri"/>
                          <a:sym typeface="Calibri"/>
                        </a:rPr>
                        <a:t>Materials</a:t>
                      </a:r>
                      <a:r>
                        <a:rPr lang="en">
                          <a:latin typeface="Calibri"/>
                          <a:ea typeface="Calibri"/>
                          <a:cs typeface="Calibri"/>
                          <a:sym typeface="Calibri"/>
                        </a:rPr>
                        <a:t>:</a:t>
                      </a:r>
                      <a:endParaRPr>
                        <a:latin typeface="Calibri"/>
                        <a:ea typeface="Calibri"/>
                        <a:cs typeface="Calibri"/>
                        <a:sym typeface="Calibri"/>
                      </a:endParaRPr>
                    </a:p>
                  </a:txBody>
                  <a:tcPr marT="91425" marB="91425" marR="91425" marL="91425">
                    <a:lnL cap="flat" cmpd="sng" w="9525">
                      <a:solidFill>
                        <a:srgbClr val="F7F2E9">
                          <a:alpha val="0"/>
                        </a:srgbClr>
                      </a:solidFill>
                      <a:prstDash val="solid"/>
                      <a:round/>
                      <a:headEnd len="sm" w="sm" type="none"/>
                      <a:tailEnd len="sm" w="sm" type="none"/>
                    </a:lnL>
                    <a:lnR cap="flat" cmpd="sng" w="9525">
                      <a:solidFill>
                        <a:srgbClr val="F7F2E9">
                          <a:alpha val="0"/>
                        </a:srgbClr>
                      </a:solidFill>
                      <a:prstDash val="solid"/>
                      <a:round/>
                      <a:headEnd len="sm" w="sm" type="none"/>
                      <a:tailEnd len="sm" w="sm" type="none"/>
                    </a:lnR>
                    <a:lnT cap="flat" cmpd="sng" w="9525">
                      <a:solidFill>
                        <a:srgbClr val="F7F2E9">
                          <a:alpha val="0"/>
                        </a:srgbClr>
                      </a:solidFill>
                      <a:prstDash val="solid"/>
                      <a:round/>
                      <a:headEnd len="sm" w="sm" type="none"/>
                      <a:tailEnd len="sm" w="sm" type="none"/>
                    </a:lnT>
                    <a:lnB cap="flat" cmpd="sng" w="9525">
                      <a:solidFill>
                        <a:srgbClr val="F7F2E9">
                          <a:alpha val="0"/>
                        </a:srgbClr>
                      </a:solidFill>
                      <a:prstDash val="solid"/>
                      <a:round/>
                      <a:headEnd len="sm" w="sm" type="none"/>
                      <a:tailEnd len="sm" w="sm" type="none"/>
                    </a:lnB>
                  </a:tcPr>
                </a:tc>
                <a:tc>
                  <a:txBody>
                    <a:bodyPr/>
                    <a:lstStyle/>
                    <a:p>
                      <a:pPr indent="-304800" lvl="0" marL="457200" rtl="0" algn="l">
                        <a:spcBef>
                          <a:spcPts val="0"/>
                        </a:spcBef>
                        <a:spcAft>
                          <a:spcPts val="0"/>
                        </a:spcAft>
                        <a:buSzPts val="1200"/>
                        <a:buFont typeface="Calibri"/>
                        <a:buChar char="❏"/>
                      </a:pPr>
                      <a:r>
                        <a:rPr lang="en" sz="1200">
                          <a:latin typeface="Calibri"/>
                          <a:ea typeface="Calibri"/>
                          <a:cs typeface="Calibri"/>
                          <a:sym typeface="Calibri"/>
                        </a:rPr>
                        <a:t>List of 2 and 3 phoneme words</a:t>
                      </a:r>
                      <a:endParaRPr sz="1200">
                        <a:latin typeface="Calibri"/>
                        <a:ea typeface="Calibri"/>
                        <a:cs typeface="Calibri"/>
                        <a:sym typeface="Calibri"/>
                      </a:endParaRPr>
                    </a:p>
                  </a:txBody>
                  <a:tcPr marT="0" marB="0" marR="0" marL="0">
                    <a:lnL cap="flat" cmpd="sng" w="9525">
                      <a:solidFill>
                        <a:srgbClr val="F7F2E9">
                          <a:alpha val="0"/>
                        </a:srgbClr>
                      </a:solidFill>
                      <a:prstDash val="solid"/>
                      <a:round/>
                      <a:headEnd len="sm" w="sm" type="none"/>
                      <a:tailEnd len="sm" w="sm" type="none"/>
                    </a:lnL>
                    <a:lnR cap="flat" cmpd="sng" w="9525">
                      <a:solidFill>
                        <a:srgbClr val="F7F2E9">
                          <a:alpha val="0"/>
                        </a:srgbClr>
                      </a:solidFill>
                      <a:prstDash val="solid"/>
                      <a:round/>
                      <a:headEnd len="sm" w="sm" type="none"/>
                      <a:tailEnd len="sm" w="sm" type="none"/>
                    </a:lnR>
                    <a:lnT cap="flat" cmpd="sng" w="9525">
                      <a:solidFill>
                        <a:srgbClr val="F7F2E9">
                          <a:alpha val="0"/>
                        </a:srgbClr>
                      </a:solidFill>
                      <a:prstDash val="solid"/>
                      <a:round/>
                      <a:headEnd len="sm" w="sm" type="none"/>
                      <a:tailEnd len="sm" w="sm" type="none"/>
                    </a:lnT>
                    <a:lnB cap="flat" cmpd="sng" w="9525">
                      <a:solidFill>
                        <a:srgbClr val="F7F2E9">
                          <a:alpha val="0"/>
                        </a:srgbClr>
                      </a:solidFill>
                      <a:prstDash val="solid"/>
                      <a:round/>
                      <a:headEnd len="sm" w="sm" type="none"/>
                      <a:tailEnd len="sm" w="sm" type="none"/>
                    </a:lnB>
                  </a:tcPr>
                </a:tc>
              </a:tr>
              <a:tr h="199800">
                <a:tc vMerge="1"/>
                <a:tc>
                  <a:txBody>
                    <a:bodyPr/>
                    <a:lstStyle/>
                    <a:p>
                      <a:pPr indent="-304800" lvl="0" marL="457200" rtl="0" algn="l">
                        <a:spcBef>
                          <a:spcPts val="0"/>
                        </a:spcBef>
                        <a:spcAft>
                          <a:spcPts val="0"/>
                        </a:spcAft>
                        <a:buClr>
                          <a:schemeClr val="dk1"/>
                        </a:buClr>
                        <a:buSzPts val="1200"/>
                        <a:buFont typeface="Calibri"/>
                        <a:buChar char="❏"/>
                      </a:pPr>
                      <a:r>
                        <a:rPr lang="en" sz="1200" u="sng">
                          <a:solidFill>
                            <a:schemeClr val="hlink"/>
                          </a:solidFill>
                          <a:latin typeface="Calibri"/>
                          <a:ea typeface="Calibri"/>
                          <a:cs typeface="Calibri"/>
                          <a:sym typeface="Calibri"/>
                          <a:hlinkClick r:id="rId5"/>
                        </a:rPr>
                        <a:t>Elkonin box template</a:t>
                      </a:r>
                      <a:r>
                        <a:rPr lang="en" sz="1200">
                          <a:latin typeface="Calibri"/>
                          <a:ea typeface="Calibri"/>
                          <a:cs typeface="Calibri"/>
                          <a:sym typeface="Calibri"/>
                        </a:rPr>
                        <a:t> per student</a:t>
                      </a:r>
                      <a:endParaRPr sz="1200">
                        <a:latin typeface="Calibri"/>
                        <a:ea typeface="Calibri"/>
                        <a:cs typeface="Calibri"/>
                        <a:sym typeface="Calibri"/>
                      </a:endParaRPr>
                    </a:p>
                  </a:txBody>
                  <a:tcPr marT="0" marB="0" marR="0" marL="0">
                    <a:lnL cap="flat" cmpd="sng" w="9525">
                      <a:solidFill>
                        <a:srgbClr val="F7F2E9">
                          <a:alpha val="0"/>
                        </a:srgbClr>
                      </a:solidFill>
                      <a:prstDash val="solid"/>
                      <a:round/>
                      <a:headEnd len="sm" w="sm" type="none"/>
                      <a:tailEnd len="sm" w="sm" type="none"/>
                    </a:lnL>
                    <a:lnR cap="flat" cmpd="sng" w="9525">
                      <a:solidFill>
                        <a:srgbClr val="F7F2E9">
                          <a:alpha val="0"/>
                        </a:srgbClr>
                      </a:solidFill>
                      <a:prstDash val="solid"/>
                      <a:round/>
                      <a:headEnd len="sm" w="sm" type="none"/>
                      <a:tailEnd len="sm" w="sm" type="none"/>
                    </a:lnR>
                    <a:lnT cap="flat" cmpd="sng" w="9525">
                      <a:solidFill>
                        <a:srgbClr val="F7F2E9">
                          <a:alpha val="0"/>
                        </a:srgbClr>
                      </a:solidFill>
                      <a:prstDash val="solid"/>
                      <a:round/>
                      <a:headEnd len="sm" w="sm" type="none"/>
                      <a:tailEnd len="sm" w="sm" type="none"/>
                    </a:lnT>
                    <a:lnB cap="flat" cmpd="sng" w="9525">
                      <a:solidFill>
                        <a:srgbClr val="F7F2E9">
                          <a:alpha val="0"/>
                        </a:srgbClr>
                      </a:solidFill>
                      <a:prstDash val="solid"/>
                      <a:round/>
                      <a:headEnd len="sm" w="sm" type="none"/>
                      <a:tailEnd len="sm" w="sm" type="none"/>
                    </a:lnB>
                  </a:tcPr>
                </a:tc>
              </a:tr>
              <a:tr h="336025">
                <a:tc>
                  <a:txBody>
                    <a:bodyPr/>
                    <a:lstStyle/>
                    <a:p>
                      <a:pPr indent="0" lvl="0" marL="0" marR="0" rtl="0" algn="l">
                        <a:lnSpc>
                          <a:spcPct val="100000"/>
                        </a:lnSpc>
                        <a:spcBef>
                          <a:spcPts val="0"/>
                        </a:spcBef>
                        <a:spcAft>
                          <a:spcPts val="0"/>
                        </a:spcAft>
                        <a:buNone/>
                      </a:pPr>
                      <a:r>
                        <a:t/>
                      </a:r>
                      <a:endParaRPr b="1">
                        <a:latin typeface="Calibri"/>
                        <a:ea typeface="Calibri"/>
                        <a:cs typeface="Calibri"/>
                        <a:sym typeface="Calibri"/>
                      </a:endParaRPr>
                    </a:p>
                  </a:txBody>
                  <a:tcPr marT="91425" marB="91425" marR="91425" marL="91425">
                    <a:lnL cap="flat" cmpd="sng" w="9525">
                      <a:solidFill>
                        <a:srgbClr val="F7F2E9">
                          <a:alpha val="0"/>
                        </a:srgbClr>
                      </a:solidFill>
                      <a:prstDash val="solid"/>
                      <a:round/>
                      <a:headEnd len="sm" w="sm" type="none"/>
                      <a:tailEnd len="sm" w="sm" type="none"/>
                    </a:lnL>
                    <a:lnR cap="flat" cmpd="sng" w="9525">
                      <a:solidFill>
                        <a:srgbClr val="F7F2E9">
                          <a:alpha val="0"/>
                        </a:srgbClr>
                      </a:solidFill>
                      <a:prstDash val="solid"/>
                      <a:round/>
                      <a:headEnd len="sm" w="sm" type="none"/>
                      <a:tailEnd len="sm" w="sm" type="none"/>
                    </a:lnR>
                    <a:lnT cap="flat" cmpd="sng" w="9525">
                      <a:solidFill>
                        <a:srgbClr val="F7F2E9">
                          <a:alpha val="0"/>
                        </a:srgbClr>
                      </a:solidFill>
                      <a:prstDash val="solid"/>
                      <a:round/>
                      <a:headEnd len="sm" w="sm" type="none"/>
                      <a:tailEnd len="sm" w="sm" type="none"/>
                    </a:lnT>
                    <a:lnB cap="flat" cmpd="sng" w="9525">
                      <a:solidFill>
                        <a:srgbClr val="F7F2E9">
                          <a:alpha val="0"/>
                        </a:srgbClr>
                      </a:solidFill>
                      <a:prstDash val="solid"/>
                      <a:round/>
                      <a:headEnd len="sm" w="sm" type="none"/>
                      <a:tailEnd len="sm" w="sm" type="none"/>
                    </a:lnB>
                  </a:tcPr>
                </a:tc>
                <a:tc>
                  <a:txBody>
                    <a:bodyPr/>
                    <a:lstStyle/>
                    <a:p>
                      <a:pPr indent="-304800" lvl="0" marL="457200" rtl="0" algn="l">
                        <a:spcBef>
                          <a:spcPts val="0"/>
                        </a:spcBef>
                        <a:spcAft>
                          <a:spcPts val="0"/>
                        </a:spcAft>
                        <a:buSzPts val="1200"/>
                        <a:buFont typeface="Calibri"/>
                        <a:buChar char="❏"/>
                      </a:pPr>
                      <a:r>
                        <a:rPr lang="en" sz="1200">
                          <a:latin typeface="Calibri"/>
                          <a:ea typeface="Calibri"/>
                          <a:cs typeface="Calibri"/>
                          <a:sym typeface="Calibri"/>
                        </a:rPr>
                        <a:t>3 colored chips/cubes per student</a:t>
                      </a:r>
                      <a:endParaRPr sz="1200">
                        <a:latin typeface="Calibri"/>
                        <a:ea typeface="Calibri"/>
                        <a:cs typeface="Calibri"/>
                        <a:sym typeface="Calibri"/>
                      </a:endParaRPr>
                    </a:p>
                  </a:txBody>
                  <a:tcPr marT="0" marB="0" marR="0" marL="0">
                    <a:lnL cap="flat" cmpd="sng" w="9525">
                      <a:solidFill>
                        <a:srgbClr val="F7F2E9">
                          <a:alpha val="0"/>
                        </a:srgbClr>
                      </a:solidFill>
                      <a:prstDash val="solid"/>
                      <a:round/>
                      <a:headEnd len="sm" w="sm" type="none"/>
                      <a:tailEnd len="sm" w="sm" type="none"/>
                    </a:lnL>
                    <a:lnR cap="flat" cmpd="sng" w="9525">
                      <a:solidFill>
                        <a:srgbClr val="F7F2E9">
                          <a:alpha val="0"/>
                        </a:srgbClr>
                      </a:solidFill>
                      <a:prstDash val="solid"/>
                      <a:round/>
                      <a:headEnd len="sm" w="sm" type="none"/>
                      <a:tailEnd len="sm" w="sm" type="none"/>
                    </a:lnR>
                    <a:lnT cap="flat" cmpd="sng" w="9525">
                      <a:solidFill>
                        <a:srgbClr val="F7F2E9">
                          <a:alpha val="0"/>
                        </a:srgbClr>
                      </a:solidFill>
                      <a:prstDash val="solid"/>
                      <a:round/>
                      <a:headEnd len="sm" w="sm" type="none"/>
                      <a:tailEnd len="sm" w="sm" type="none"/>
                    </a:lnT>
                    <a:lnB cap="flat" cmpd="sng" w="9525">
                      <a:solidFill>
                        <a:srgbClr val="F7F2E9">
                          <a:alpha val="0"/>
                        </a:srgbClr>
                      </a:solidFill>
                      <a:prstDash val="solid"/>
                      <a:round/>
                      <a:headEnd len="sm" w="sm" type="none"/>
                      <a:tailEnd len="sm" w="sm" type="none"/>
                    </a:lnB>
                  </a:tcPr>
                </a:tc>
              </a:tr>
            </a:tbl>
          </a:graphicData>
        </a:graphic>
      </p:graphicFrame>
      <p:graphicFrame>
        <p:nvGraphicFramePr>
          <p:cNvPr id="58" name="Google Shape;58;p13"/>
          <p:cNvGraphicFramePr/>
          <p:nvPr/>
        </p:nvGraphicFramePr>
        <p:xfrm>
          <a:off x="466713" y="6211065"/>
          <a:ext cx="3000000" cy="3000000"/>
        </p:xfrm>
        <a:graphic>
          <a:graphicData uri="http://schemas.openxmlformats.org/drawingml/2006/table">
            <a:tbl>
              <a:tblPr>
                <a:noFill/>
                <a:tableStyleId>{4447F1B1-7C34-4E7B-BE3E-7F43C8E0F44F}</a:tableStyleId>
              </a:tblPr>
              <a:tblGrid>
                <a:gridCol w="1106650"/>
                <a:gridCol w="2872550"/>
                <a:gridCol w="2859775"/>
              </a:tblGrid>
              <a:tr h="1869325">
                <a:tc>
                  <a:txBody>
                    <a:bodyPr/>
                    <a:lstStyle/>
                    <a:p>
                      <a:pPr indent="0" lvl="0" marL="0" marR="0" rtl="0" algn="ctr">
                        <a:lnSpc>
                          <a:spcPct val="100000"/>
                        </a:lnSpc>
                        <a:spcBef>
                          <a:spcPts val="0"/>
                        </a:spcBef>
                        <a:spcAft>
                          <a:spcPts val="0"/>
                        </a:spcAft>
                        <a:buNone/>
                      </a:pPr>
                      <a:r>
                        <a:rPr b="1" lang="en">
                          <a:latin typeface="Calibri"/>
                          <a:ea typeface="Calibri"/>
                          <a:cs typeface="Calibri"/>
                          <a:sym typeface="Calibri"/>
                        </a:rPr>
                        <a:t>Description of Activity:</a:t>
                      </a:r>
                      <a:endParaRPr>
                        <a:latin typeface="Calibri"/>
                        <a:ea typeface="Calibri"/>
                        <a:cs typeface="Calibri"/>
                        <a:sym typeface="Calibri"/>
                      </a:endParaRPr>
                    </a:p>
                  </a:txBody>
                  <a:tcPr marT="91425" marB="91425" marR="91425" marL="91425">
                    <a:lnL cap="flat" cmpd="sng" w="9525">
                      <a:solidFill>
                        <a:srgbClr val="F7F2E9">
                          <a:alpha val="0"/>
                        </a:srgbClr>
                      </a:solidFill>
                      <a:prstDash val="solid"/>
                      <a:round/>
                      <a:headEnd len="sm" w="sm" type="none"/>
                      <a:tailEnd len="sm" w="sm" type="none"/>
                    </a:lnL>
                    <a:lnR cap="flat" cmpd="sng" w="9525">
                      <a:solidFill>
                        <a:srgbClr val="F7F2E9">
                          <a:alpha val="0"/>
                        </a:srgbClr>
                      </a:solidFill>
                      <a:prstDash val="solid"/>
                      <a:round/>
                      <a:headEnd len="sm" w="sm" type="none"/>
                      <a:tailEnd len="sm" w="sm" type="none"/>
                    </a:lnR>
                    <a:lnT cap="flat" cmpd="sng" w="9525">
                      <a:solidFill>
                        <a:srgbClr val="F7F2E9">
                          <a:alpha val="0"/>
                        </a:srgbClr>
                      </a:solidFill>
                      <a:prstDash val="solid"/>
                      <a:round/>
                      <a:headEnd len="sm" w="sm" type="none"/>
                      <a:tailEnd len="sm" w="sm" type="none"/>
                    </a:lnT>
                    <a:lnB cap="flat" cmpd="sng" w="9525">
                      <a:solidFill>
                        <a:srgbClr val="F7F2E9">
                          <a:alpha val="0"/>
                        </a:srgbClr>
                      </a:solidFill>
                      <a:prstDash val="solid"/>
                      <a:round/>
                      <a:headEnd len="sm" w="sm" type="none"/>
                      <a:tailEnd len="sm" w="sm" type="none"/>
                    </a:lnB>
                  </a:tcPr>
                </a:tc>
                <a:tc gridSpan="2">
                  <a:txBody>
                    <a:bodyPr/>
                    <a:lstStyle/>
                    <a:p>
                      <a:pPr indent="-304800" lvl="0" marL="914400" rtl="0" algn="just">
                        <a:spcBef>
                          <a:spcPts val="0"/>
                        </a:spcBef>
                        <a:spcAft>
                          <a:spcPts val="0"/>
                        </a:spcAft>
                        <a:buSzPts val="1200"/>
                        <a:buFont typeface="Calibri"/>
                        <a:buChar char="●"/>
                      </a:pPr>
                      <a:r>
                        <a:rPr lang="en" sz="1200">
                          <a:solidFill>
                            <a:schemeClr val="dk1"/>
                          </a:solidFill>
                          <a:latin typeface="Calibri"/>
                          <a:ea typeface="Calibri"/>
                          <a:cs typeface="Calibri"/>
                          <a:sym typeface="Calibri"/>
                        </a:rPr>
                        <a:t>Tell a small group of students (4-6 students) that they will be listening to the sounds in words and counting the number of sounds that they hear in a word. </a:t>
                      </a:r>
                      <a:endParaRPr sz="1200">
                        <a:solidFill>
                          <a:schemeClr val="dk1"/>
                        </a:solidFill>
                        <a:latin typeface="Calibri"/>
                        <a:ea typeface="Calibri"/>
                        <a:cs typeface="Calibri"/>
                        <a:sym typeface="Calibri"/>
                      </a:endParaRPr>
                    </a:p>
                    <a:p>
                      <a:pPr indent="-304800" lvl="0" marL="914400" rtl="0" algn="just">
                        <a:spcBef>
                          <a:spcPts val="0"/>
                        </a:spcBef>
                        <a:spcAft>
                          <a:spcPts val="0"/>
                        </a:spcAft>
                        <a:buSzPts val="1200"/>
                        <a:buFont typeface="Calibri"/>
                        <a:buChar char="●"/>
                      </a:pPr>
                      <a:r>
                        <a:rPr lang="en" sz="1200">
                          <a:solidFill>
                            <a:schemeClr val="dk1"/>
                          </a:solidFill>
                          <a:latin typeface="Calibri"/>
                          <a:ea typeface="Calibri"/>
                          <a:cs typeface="Calibri"/>
                          <a:sym typeface="Calibri"/>
                        </a:rPr>
                        <a:t>Model an example for the students: say a word in a segmented fashion (ex. aaaaa,tttt) and put up a finger for each sound that you say. </a:t>
                      </a:r>
                      <a:endParaRPr sz="1200">
                        <a:solidFill>
                          <a:schemeClr val="dk1"/>
                        </a:solidFill>
                        <a:latin typeface="Calibri"/>
                        <a:ea typeface="Calibri"/>
                        <a:cs typeface="Calibri"/>
                        <a:sym typeface="Calibri"/>
                      </a:endParaRPr>
                    </a:p>
                    <a:p>
                      <a:pPr indent="-304800" lvl="0" marL="914400" rtl="0" algn="just">
                        <a:spcBef>
                          <a:spcPts val="0"/>
                        </a:spcBef>
                        <a:spcAft>
                          <a:spcPts val="0"/>
                        </a:spcAft>
                        <a:buSzPts val="1200"/>
                        <a:buFont typeface="Calibri"/>
                        <a:buChar char="●"/>
                      </a:pPr>
                      <a:r>
                        <a:rPr lang="en" sz="1200">
                          <a:solidFill>
                            <a:schemeClr val="dk1"/>
                          </a:solidFill>
                          <a:latin typeface="Calibri"/>
                          <a:ea typeface="Calibri"/>
                          <a:cs typeface="Calibri"/>
                          <a:sym typeface="Calibri"/>
                        </a:rPr>
                        <a:t>Then, repeat the sounds and place a chip into a square of the elkonin box for each sound that you say. Make sure to place the chips down from left to right from the students’ perspective. </a:t>
                      </a:r>
                      <a:endParaRPr sz="1200">
                        <a:solidFill>
                          <a:schemeClr val="dk1"/>
                        </a:solidFill>
                        <a:latin typeface="Calibri"/>
                        <a:ea typeface="Calibri"/>
                        <a:cs typeface="Calibri"/>
                        <a:sym typeface="Calibri"/>
                      </a:endParaRPr>
                    </a:p>
                    <a:p>
                      <a:pPr indent="-304800" lvl="0" marL="914400" rtl="0" algn="just">
                        <a:spcBef>
                          <a:spcPts val="0"/>
                        </a:spcBef>
                        <a:spcAft>
                          <a:spcPts val="0"/>
                        </a:spcAft>
                        <a:buSzPts val="1200"/>
                        <a:buFont typeface="Calibri"/>
                        <a:buChar char="●"/>
                      </a:pPr>
                      <a:r>
                        <a:rPr lang="en" sz="1200">
                          <a:solidFill>
                            <a:schemeClr val="dk1"/>
                          </a:solidFill>
                          <a:latin typeface="Calibri"/>
                          <a:ea typeface="Calibri"/>
                          <a:cs typeface="Calibri"/>
                          <a:sym typeface="Calibri"/>
                        </a:rPr>
                        <a:t>Ask students how many sounds they heard in the word. Remind students that you can use the number of chips in the elkonin box as a reference. </a:t>
                      </a:r>
                      <a:endParaRPr sz="1200">
                        <a:solidFill>
                          <a:schemeClr val="dk1"/>
                        </a:solidFill>
                        <a:latin typeface="Calibri"/>
                        <a:ea typeface="Calibri"/>
                        <a:cs typeface="Calibri"/>
                        <a:sym typeface="Calibri"/>
                      </a:endParaRPr>
                    </a:p>
                    <a:p>
                      <a:pPr indent="-304800" lvl="0" marL="914400" rtl="0" algn="just">
                        <a:spcBef>
                          <a:spcPts val="0"/>
                        </a:spcBef>
                        <a:spcAft>
                          <a:spcPts val="0"/>
                        </a:spcAft>
                        <a:buSzPts val="1200"/>
                        <a:buFont typeface="Calibri"/>
                        <a:buChar char="●"/>
                      </a:pPr>
                      <a:r>
                        <a:rPr lang="en" sz="1200">
                          <a:solidFill>
                            <a:schemeClr val="dk1"/>
                          </a:solidFill>
                          <a:latin typeface="Calibri"/>
                          <a:ea typeface="Calibri"/>
                          <a:cs typeface="Calibri"/>
                          <a:sym typeface="Calibri"/>
                        </a:rPr>
                        <a:t>After students give the correct answer, have students repeat the sounds and the whole word while you place a finger on each chip of the elkonin box representing each phoneme.</a:t>
                      </a:r>
                      <a:endParaRPr sz="1200">
                        <a:solidFill>
                          <a:schemeClr val="dk1"/>
                        </a:solidFill>
                        <a:latin typeface="Calibri"/>
                        <a:ea typeface="Calibri"/>
                        <a:cs typeface="Calibri"/>
                        <a:sym typeface="Calibri"/>
                      </a:endParaRPr>
                    </a:p>
                    <a:p>
                      <a:pPr indent="-304800" lvl="0" marL="914400" rtl="0" algn="just">
                        <a:spcBef>
                          <a:spcPts val="0"/>
                        </a:spcBef>
                        <a:spcAft>
                          <a:spcPts val="0"/>
                        </a:spcAft>
                        <a:buSzPts val="1200"/>
                        <a:buFont typeface="Calibri"/>
                        <a:buChar char="●"/>
                      </a:pPr>
                      <a:r>
                        <a:rPr lang="en" sz="1200">
                          <a:solidFill>
                            <a:schemeClr val="dk1"/>
                          </a:solidFill>
                          <a:latin typeface="Calibri"/>
                          <a:ea typeface="Calibri"/>
                          <a:cs typeface="Calibri"/>
                          <a:sym typeface="Calibri"/>
                        </a:rPr>
                        <a:t>Pass out an elkonin box and chips to each student. Continue practicing with 2-sound words and progress to 3-sound words as students demonstrate mastery. </a:t>
                      </a:r>
                      <a:endParaRPr sz="1200">
                        <a:latin typeface="Calibri"/>
                        <a:ea typeface="Calibri"/>
                        <a:cs typeface="Calibri"/>
                        <a:sym typeface="Calibri"/>
                      </a:endParaRPr>
                    </a:p>
                  </a:txBody>
                  <a:tcPr marT="91425" marB="91425" marR="91425" marL="91425">
                    <a:lnL cap="flat" cmpd="sng" w="9525">
                      <a:solidFill>
                        <a:srgbClr val="F7F2E9">
                          <a:alpha val="0"/>
                        </a:srgbClr>
                      </a:solidFill>
                      <a:prstDash val="solid"/>
                      <a:round/>
                      <a:headEnd len="sm" w="sm" type="none"/>
                      <a:tailEnd len="sm" w="sm" type="none"/>
                    </a:lnL>
                    <a:lnR cap="flat" cmpd="sng" w="9525">
                      <a:solidFill>
                        <a:srgbClr val="F7F2E9">
                          <a:alpha val="0"/>
                        </a:srgbClr>
                      </a:solidFill>
                      <a:prstDash val="solid"/>
                      <a:round/>
                      <a:headEnd len="sm" w="sm" type="none"/>
                      <a:tailEnd len="sm" w="sm" type="none"/>
                    </a:lnR>
                    <a:lnT cap="flat" cmpd="sng" w="9525">
                      <a:solidFill>
                        <a:srgbClr val="F7F2E9">
                          <a:alpha val="0"/>
                        </a:srgbClr>
                      </a:solidFill>
                      <a:prstDash val="solid"/>
                      <a:round/>
                      <a:headEnd len="sm" w="sm" type="none"/>
                      <a:tailEnd len="sm" w="sm" type="none"/>
                    </a:lnT>
                    <a:lnB cap="flat" cmpd="sng" w="9525">
                      <a:solidFill>
                        <a:srgbClr val="F7F2E9">
                          <a:alpha val="0"/>
                        </a:srgbClr>
                      </a:solidFill>
                      <a:prstDash val="solid"/>
                      <a:round/>
                      <a:headEnd len="sm" w="sm" type="none"/>
                      <a:tailEnd len="sm" w="sm" type="none"/>
                    </a:lnB>
                  </a:tcPr>
                </a:tc>
                <a:tc hMerge="1"/>
              </a:tr>
            </a:tbl>
          </a:graphicData>
        </a:graphic>
      </p:graphicFrame>
      <p:sp>
        <p:nvSpPr>
          <p:cNvPr id="59" name="Google Shape;59;p13"/>
          <p:cNvSpPr txBox="1"/>
          <p:nvPr/>
        </p:nvSpPr>
        <p:spPr>
          <a:xfrm>
            <a:off x="466663" y="2015450"/>
            <a:ext cx="6839100" cy="2247300"/>
          </a:xfrm>
          <a:prstGeom prst="rect">
            <a:avLst/>
          </a:prstGeom>
          <a:noFill/>
          <a:ln cap="flat" cmpd="sng" w="28575">
            <a:solidFill>
              <a:srgbClr val="9D90BB"/>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b="1" lang="en">
                <a:solidFill>
                  <a:schemeClr val="dk1"/>
                </a:solidFill>
                <a:latin typeface="Calibri"/>
                <a:ea typeface="Calibri"/>
                <a:cs typeface="Calibri"/>
                <a:sym typeface="Calibri"/>
              </a:rPr>
              <a:t>Rationale</a:t>
            </a:r>
            <a:endParaRPr b="1">
              <a:solidFill>
                <a:schemeClr val="dk1"/>
              </a:solidFill>
              <a:latin typeface="Calibri"/>
              <a:ea typeface="Calibri"/>
              <a:cs typeface="Calibri"/>
              <a:sym typeface="Calibri"/>
            </a:endParaRPr>
          </a:p>
          <a:p>
            <a:pPr indent="0" lvl="0" marL="0" rtl="0" algn="just">
              <a:spcBef>
                <a:spcPts val="0"/>
              </a:spcBef>
              <a:spcAft>
                <a:spcPts val="0"/>
              </a:spcAft>
              <a:buNone/>
            </a:pPr>
            <a:r>
              <a:rPr lang="en" sz="1200">
                <a:solidFill>
                  <a:schemeClr val="dk1"/>
                </a:solidFill>
                <a:latin typeface="Calibri"/>
                <a:ea typeface="Calibri"/>
                <a:cs typeface="Calibri"/>
                <a:sym typeface="Calibri"/>
              </a:rPr>
              <a:t>As students master the ability to identify, count, and manipulate syllables in words, they are ready to progress up the continuum of phonological awareness skills and begin working with phonemes. Phonemes are the smallest units of sound.  Phonemic Awareness activities engage students in hearing, identifying and manipulating the sounds in words. Students must first be able to hear the individual phonemes in words before they are asked to decode words in print. If students are unable to orally discriminate amongst individual phonemes, they will struggle to sound out words accurately when reading print. In fact, studies have linked students’ oral blending (combining phonemes) and segmenting (breaking a word into phonemes) abilities to second grade reading proficiency (The 95% Group). This activity provides students an opportunity to practice hearing individual phonemes and counting the number of phonemes in words with 2 and 3 phonemes.  </a:t>
            </a:r>
            <a:endParaRPr sz="1200"/>
          </a:p>
        </p:txBody>
      </p:sp>
      <p:graphicFrame>
        <p:nvGraphicFramePr>
          <p:cNvPr id="60" name="Google Shape;60;p13"/>
          <p:cNvGraphicFramePr/>
          <p:nvPr/>
        </p:nvGraphicFramePr>
        <p:xfrm>
          <a:off x="494150" y="5287150"/>
          <a:ext cx="3000000" cy="3000000"/>
        </p:xfrm>
        <a:graphic>
          <a:graphicData uri="http://schemas.openxmlformats.org/drawingml/2006/table">
            <a:tbl>
              <a:tblPr>
                <a:noFill/>
                <a:tableStyleId>{4447F1B1-7C34-4E7B-BE3E-7F43C8E0F44F}</a:tableStyleId>
              </a:tblPr>
              <a:tblGrid>
                <a:gridCol w="3163450"/>
                <a:gridCol w="3620650"/>
              </a:tblGrid>
              <a:tr h="381000">
                <a:tc>
                  <a:txBody>
                    <a:bodyPr/>
                    <a:lstStyle/>
                    <a:p>
                      <a:pPr indent="0" lvl="0" marL="0" rtl="0" algn="ctr">
                        <a:spcBef>
                          <a:spcPts val="0"/>
                        </a:spcBef>
                        <a:spcAft>
                          <a:spcPts val="0"/>
                        </a:spcAft>
                        <a:buNone/>
                      </a:pPr>
                      <a:r>
                        <a:rPr b="1" lang="en" sz="1200">
                          <a:latin typeface="Calibri"/>
                          <a:ea typeface="Calibri"/>
                          <a:cs typeface="Calibri"/>
                          <a:sym typeface="Calibri"/>
                        </a:rPr>
                        <a:t>2 Phonemes</a:t>
                      </a:r>
                      <a:endParaRPr b="1" sz="1200">
                        <a:latin typeface="Calibri"/>
                        <a:ea typeface="Calibri"/>
                        <a:cs typeface="Calibri"/>
                        <a:sym typeface="Calibri"/>
                      </a:endParaRPr>
                    </a:p>
                  </a:txBody>
                  <a:tcPr marT="91425" marB="91425" marR="91425" marL="91425">
                    <a:lnL cap="flat" cmpd="sng" w="9525">
                      <a:solidFill>
                        <a:schemeClr val="lt1">
                          <a:alpha val="0"/>
                        </a:schemeClr>
                      </a:solidFill>
                      <a:prstDash val="solid"/>
                      <a:round/>
                      <a:headEnd len="sm" w="sm" type="none"/>
                      <a:tailEnd len="sm" w="sm" type="none"/>
                    </a:lnL>
                    <a:lnR cap="flat" cmpd="sng" w="9525">
                      <a:solidFill>
                        <a:schemeClr val="lt1">
                          <a:alpha val="0"/>
                        </a:schemeClr>
                      </a:solidFill>
                      <a:prstDash val="solid"/>
                      <a:round/>
                      <a:headEnd len="sm" w="sm" type="none"/>
                      <a:tailEnd len="sm" w="sm" type="none"/>
                    </a:lnR>
                    <a:lnT cap="flat" cmpd="sng" w="9525">
                      <a:solidFill>
                        <a:schemeClr val="lt1">
                          <a:alpha val="0"/>
                        </a:schemeClr>
                      </a:solidFill>
                      <a:prstDash val="solid"/>
                      <a:round/>
                      <a:headEnd len="sm" w="sm" type="none"/>
                      <a:tailEnd len="sm" w="sm" type="none"/>
                    </a:lnT>
                    <a:lnB cap="flat" cmpd="sng" w="9525">
                      <a:solidFill>
                        <a:schemeClr val="dk1"/>
                      </a:solidFill>
                      <a:prstDash val="solid"/>
                      <a:round/>
                      <a:headEnd len="sm" w="sm" type="none"/>
                      <a:tailEnd len="sm" w="sm" type="none"/>
                    </a:lnB>
                    <a:solidFill>
                      <a:srgbClr val="94D193"/>
                    </a:solidFill>
                  </a:tcPr>
                </a:tc>
                <a:tc>
                  <a:txBody>
                    <a:bodyPr/>
                    <a:lstStyle/>
                    <a:p>
                      <a:pPr indent="0" lvl="0" marL="0" rtl="0" algn="ctr">
                        <a:spcBef>
                          <a:spcPts val="0"/>
                        </a:spcBef>
                        <a:spcAft>
                          <a:spcPts val="0"/>
                        </a:spcAft>
                        <a:buNone/>
                      </a:pPr>
                      <a:r>
                        <a:rPr b="1" lang="en" sz="1200">
                          <a:latin typeface="Calibri"/>
                          <a:ea typeface="Calibri"/>
                          <a:cs typeface="Calibri"/>
                          <a:sym typeface="Calibri"/>
                        </a:rPr>
                        <a:t>3 Phonemes</a:t>
                      </a:r>
                      <a:endParaRPr b="1" sz="1200">
                        <a:latin typeface="Calibri"/>
                        <a:ea typeface="Calibri"/>
                        <a:cs typeface="Calibri"/>
                        <a:sym typeface="Calibri"/>
                      </a:endParaRPr>
                    </a:p>
                  </a:txBody>
                  <a:tcPr marT="91425" marB="91425" marR="91425" marL="91425">
                    <a:lnL cap="flat" cmpd="sng" w="9525">
                      <a:solidFill>
                        <a:schemeClr val="lt1">
                          <a:alpha val="0"/>
                        </a:schemeClr>
                      </a:solidFill>
                      <a:prstDash val="solid"/>
                      <a:round/>
                      <a:headEnd len="sm" w="sm" type="none"/>
                      <a:tailEnd len="sm" w="sm" type="none"/>
                    </a:lnL>
                    <a:lnR cap="flat" cmpd="sng" w="9525">
                      <a:solidFill>
                        <a:schemeClr val="lt1">
                          <a:alpha val="0"/>
                        </a:schemeClr>
                      </a:solidFill>
                      <a:prstDash val="solid"/>
                      <a:round/>
                      <a:headEnd len="sm" w="sm" type="none"/>
                      <a:tailEnd len="sm" w="sm" type="none"/>
                    </a:lnR>
                    <a:lnT cap="flat" cmpd="sng" w="9525">
                      <a:solidFill>
                        <a:schemeClr val="lt1">
                          <a:alpha val="0"/>
                        </a:schemeClr>
                      </a:solidFill>
                      <a:prstDash val="solid"/>
                      <a:round/>
                      <a:headEnd len="sm" w="sm" type="none"/>
                      <a:tailEnd len="sm" w="sm" type="none"/>
                    </a:lnT>
                    <a:lnB cap="flat" cmpd="sng" w="9525">
                      <a:solidFill>
                        <a:schemeClr val="dk1"/>
                      </a:solidFill>
                      <a:prstDash val="solid"/>
                      <a:round/>
                      <a:headEnd len="sm" w="sm" type="none"/>
                      <a:tailEnd len="sm" w="sm" type="none"/>
                    </a:lnB>
                    <a:solidFill>
                      <a:srgbClr val="94D193"/>
                    </a:solidFill>
                  </a:tcPr>
                </a:tc>
              </a:tr>
              <a:tr h="381000">
                <a:tc>
                  <a:txBody>
                    <a:bodyPr/>
                    <a:lstStyle/>
                    <a:p>
                      <a:pPr indent="0" lvl="0" marL="0" rtl="0" algn="l">
                        <a:spcBef>
                          <a:spcPts val="0"/>
                        </a:spcBef>
                        <a:spcAft>
                          <a:spcPts val="0"/>
                        </a:spcAft>
                        <a:buNone/>
                      </a:pPr>
                      <a:r>
                        <a:rPr lang="en" sz="1200">
                          <a:latin typeface="Calibri"/>
                          <a:ea typeface="Calibri"/>
                          <a:cs typeface="Calibri"/>
                          <a:sym typeface="Calibri"/>
                        </a:rPr>
                        <a:t>At, on, it, bee, in, two, for</a:t>
                      </a:r>
                      <a:endParaRPr sz="1200">
                        <a:latin typeface="Calibri"/>
                        <a:ea typeface="Calibri"/>
                        <a:cs typeface="Calibri"/>
                        <a:sym typeface="Calibri"/>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Calibri"/>
                          <a:ea typeface="Calibri"/>
                          <a:cs typeface="Calibri"/>
                          <a:sym typeface="Calibri"/>
                        </a:rPr>
                        <a:t>Box, mouse, sad, lip, shell, let, mat, house, pig, dog, cat</a:t>
                      </a:r>
                      <a:endParaRPr sz="1200">
                        <a:latin typeface="Calibri"/>
                        <a:ea typeface="Calibri"/>
                        <a:cs typeface="Calibri"/>
                        <a:sym typeface="Calibri"/>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64" name="Shape 64"/>
        <p:cNvGrpSpPr/>
        <p:nvPr/>
      </p:nvGrpSpPr>
      <p:grpSpPr>
        <a:xfrm>
          <a:off x="0" y="0"/>
          <a:ext cx="0" cy="0"/>
          <a:chOff x="0" y="0"/>
          <a:chExt cx="0" cy="0"/>
        </a:xfrm>
      </p:grpSpPr>
      <p:pic>
        <p:nvPicPr>
          <p:cNvPr id="65" name="Google Shape;65;p14"/>
          <p:cNvPicPr preferRelativeResize="0"/>
          <p:nvPr/>
        </p:nvPicPr>
        <p:blipFill>
          <a:blip r:embed="rId3">
            <a:alphaModFix/>
          </a:blip>
          <a:stretch>
            <a:fillRect/>
          </a:stretch>
        </p:blipFill>
        <p:spPr>
          <a:xfrm>
            <a:off x="0" y="9471725"/>
            <a:ext cx="7772400" cy="803975"/>
          </a:xfrm>
          <a:prstGeom prst="rect">
            <a:avLst/>
          </a:prstGeom>
          <a:noFill/>
          <a:ln>
            <a:noFill/>
          </a:ln>
        </p:spPr>
      </p:pic>
      <p:pic>
        <p:nvPicPr>
          <p:cNvPr id="66" name="Google Shape;66;p14"/>
          <p:cNvPicPr preferRelativeResize="0"/>
          <p:nvPr/>
        </p:nvPicPr>
        <p:blipFill rotWithShape="1">
          <a:blip r:embed="rId4">
            <a:alphaModFix/>
          </a:blip>
          <a:srcRect b="2954" l="0" r="0" t="2954"/>
          <a:stretch/>
        </p:blipFill>
        <p:spPr>
          <a:xfrm>
            <a:off x="0" y="-114300"/>
            <a:ext cx="7772400" cy="1343025"/>
          </a:xfrm>
          <a:prstGeom prst="rect">
            <a:avLst/>
          </a:prstGeom>
          <a:noFill/>
          <a:ln>
            <a:noFill/>
          </a:ln>
        </p:spPr>
      </p:pic>
      <p:graphicFrame>
        <p:nvGraphicFramePr>
          <p:cNvPr id="67" name="Google Shape;67;p14"/>
          <p:cNvGraphicFramePr/>
          <p:nvPr/>
        </p:nvGraphicFramePr>
        <p:xfrm>
          <a:off x="464500" y="2991582"/>
          <a:ext cx="3000000" cy="3000000"/>
        </p:xfrm>
        <a:graphic>
          <a:graphicData uri="http://schemas.openxmlformats.org/drawingml/2006/table">
            <a:tbl>
              <a:tblPr>
                <a:noFill/>
                <a:tableStyleId>{4447F1B1-7C34-4E7B-BE3E-7F43C8E0F44F}</a:tableStyleId>
              </a:tblPr>
              <a:tblGrid>
                <a:gridCol w="1368675"/>
                <a:gridCol w="1368675"/>
                <a:gridCol w="1368675"/>
                <a:gridCol w="1368675"/>
                <a:gridCol w="1368675"/>
              </a:tblGrid>
              <a:tr h="670575">
                <a:tc gridSpan="5">
                  <a:txBody>
                    <a:bodyPr/>
                    <a:lstStyle/>
                    <a:p>
                      <a:pPr indent="0" lvl="0" marL="0" rtl="0" algn="l">
                        <a:spcBef>
                          <a:spcPts val="0"/>
                        </a:spcBef>
                        <a:spcAft>
                          <a:spcPts val="0"/>
                        </a:spcAft>
                        <a:buNone/>
                      </a:pPr>
                      <a:r>
                        <a:rPr b="1" lang="en">
                          <a:latin typeface="Calibri"/>
                          <a:ea typeface="Calibri"/>
                          <a:cs typeface="Calibri"/>
                          <a:sym typeface="Calibri"/>
                        </a:rPr>
                        <a:t>Recording: </a:t>
                      </a:r>
                      <a:r>
                        <a:rPr lang="en">
                          <a:latin typeface="Calibri"/>
                          <a:ea typeface="Calibri"/>
                          <a:cs typeface="Calibri"/>
                          <a:sym typeface="Calibri"/>
                        </a:rPr>
                        <a:t>Mark Y if the student was able to identify the number of sounds; Mark N if they could not. </a:t>
                      </a:r>
                      <a:endParaRPr>
                        <a:latin typeface="Calibri"/>
                        <a:ea typeface="Calibri"/>
                        <a:cs typeface="Calibri"/>
                        <a:sym typeface="Calibri"/>
                      </a:endParaRPr>
                    </a:p>
                  </a:txBody>
                  <a:tcPr marT="0" marB="0" marR="0" marL="0">
                    <a:lnL cap="flat" cmpd="sng" w="9525">
                      <a:solidFill>
                        <a:srgbClr val="F7F2E9">
                          <a:alpha val="0"/>
                        </a:srgbClr>
                      </a:solidFill>
                      <a:prstDash val="solid"/>
                      <a:round/>
                      <a:headEnd len="sm" w="sm" type="none"/>
                      <a:tailEnd len="sm" w="sm" type="none"/>
                    </a:lnL>
                    <a:lnR cap="flat" cmpd="sng" w="9525">
                      <a:solidFill>
                        <a:srgbClr val="F7F2E9">
                          <a:alpha val="0"/>
                        </a:srgbClr>
                      </a:solidFill>
                      <a:prstDash val="solid"/>
                      <a:round/>
                      <a:headEnd len="sm" w="sm" type="none"/>
                      <a:tailEnd len="sm" w="sm" type="none"/>
                    </a:lnR>
                    <a:lnT cap="flat" cmpd="sng" w="9525">
                      <a:solidFill>
                        <a:srgbClr val="F7F2E9">
                          <a:alpha val="0"/>
                        </a:srgbClr>
                      </a:solidFill>
                      <a:prstDash val="solid"/>
                      <a:round/>
                      <a:headEnd len="sm" w="sm" type="none"/>
                      <a:tailEnd len="sm" w="sm" type="none"/>
                    </a:lnT>
                    <a:lnB cap="flat" cmpd="sng" w="9525">
                      <a:solidFill>
                        <a:srgbClr val="F7F2E9">
                          <a:alpha val="0"/>
                        </a:srgbClr>
                      </a:solidFill>
                      <a:prstDash val="solid"/>
                      <a:round/>
                      <a:headEnd len="sm" w="sm" type="none"/>
                      <a:tailEnd len="sm" w="sm" type="none"/>
                    </a:lnB>
                  </a:tcPr>
                </a:tc>
                <a:tc hMerge="1"/>
                <a:tc hMerge="1"/>
                <a:tc hMerge="1"/>
                <a:tc hMerge="1"/>
              </a:tr>
            </a:tbl>
          </a:graphicData>
        </a:graphic>
      </p:graphicFrame>
      <p:graphicFrame>
        <p:nvGraphicFramePr>
          <p:cNvPr id="68" name="Google Shape;68;p14"/>
          <p:cNvGraphicFramePr/>
          <p:nvPr/>
        </p:nvGraphicFramePr>
        <p:xfrm>
          <a:off x="464500" y="3849258"/>
          <a:ext cx="3000000" cy="3000000"/>
        </p:xfrm>
        <a:graphic>
          <a:graphicData uri="http://schemas.openxmlformats.org/drawingml/2006/table">
            <a:tbl>
              <a:tblPr>
                <a:noFill/>
                <a:tableStyleId>{4447F1B1-7C34-4E7B-BE3E-7F43C8E0F44F}</a:tableStyleId>
              </a:tblPr>
              <a:tblGrid>
                <a:gridCol w="593075"/>
                <a:gridCol w="459725"/>
                <a:gridCol w="526400"/>
                <a:gridCol w="526400"/>
                <a:gridCol w="526400"/>
                <a:gridCol w="526400"/>
                <a:gridCol w="526400"/>
                <a:gridCol w="526400"/>
                <a:gridCol w="526400"/>
                <a:gridCol w="526400"/>
                <a:gridCol w="526400"/>
                <a:gridCol w="526400"/>
                <a:gridCol w="526400"/>
              </a:tblGrid>
              <a:tr h="229250">
                <a:tc>
                  <a:txBody>
                    <a:bodyPr/>
                    <a:lstStyle/>
                    <a:p>
                      <a:pPr indent="0" lvl="0" marL="0" rtl="0" algn="ctr">
                        <a:spcBef>
                          <a:spcPts val="0"/>
                        </a:spcBef>
                        <a:spcAft>
                          <a:spcPts val="0"/>
                        </a:spcAft>
                        <a:buNone/>
                      </a:pPr>
                      <a:r>
                        <a:rPr b="1" lang="en">
                          <a:latin typeface="Calibri"/>
                          <a:ea typeface="Calibri"/>
                          <a:cs typeface="Calibri"/>
                          <a:sym typeface="Calibri"/>
                        </a:rPr>
                        <a:t>Words Used</a:t>
                      </a:r>
                      <a:endParaRPr b="1">
                        <a:latin typeface="Calibri"/>
                        <a:ea typeface="Calibri"/>
                        <a:cs typeface="Calibri"/>
                        <a:sym typeface="Calibri"/>
                      </a:endParaRPr>
                    </a:p>
                  </a:txBody>
                  <a:tcPr marT="0" marB="0" marR="0" marL="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94D193"/>
                    </a:solidFill>
                  </a:tcPr>
                </a:tc>
                <a:tc>
                  <a:txBody>
                    <a:bodyPr/>
                    <a:lstStyle/>
                    <a:p>
                      <a:pPr indent="0" lvl="0" marL="0" rtl="0" algn="ctr">
                        <a:spcBef>
                          <a:spcPts val="0"/>
                        </a:spcBef>
                        <a:spcAft>
                          <a:spcPts val="0"/>
                        </a:spcAft>
                        <a:buNone/>
                      </a:pPr>
                      <a:r>
                        <a:rPr b="1" lang="en">
                          <a:latin typeface="Calibri"/>
                          <a:ea typeface="Calibri"/>
                          <a:cs typeface="Calibri"/>
                          <a:sym typeface="Calibri"/>
                        </a:rPr>
                        <a:t>at</a:t>
                      </a:r>
                      <a:endParaRPr b="1">
                        <a:latin typeface="Calibri"/>
                        <a:ea typeface="Calibri"/>
                        <a:cs typeface="Calibri"/>
                        <a:sym typeface="Calibri"/>
                      </a:endParaRPr>
                    </a:p>
                  </a:txBody>
                  <a:tcPr marT="0" marB="0" marR="0" marL="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94D193"/>
                    </a:solidFill>
                  </a:tcPr>
                </a:tc>
                <a:tc>
                  <a:txBody>
                    <a:bodyPr/>
                    <a:lstStyle/>
                    <a:p>
                      <a:pPr indent="0" lvl="0" marL="0" rtl="0" algn="ctr">
                        <a:spcBef>
                          <a:spcPts val="0"/>
                        </a:spcBef>
                        <a:spcAft>
                          <a:spcPts val="0"/>
                        </a:spcAft>
                        <a:buNone/>
                      </a:pPr>
                      <a:r>
                        <a:rPr b="1" lang="en">
                          <a:latin typeface="Calibri"/>
                          <a:ea typeface="Calibri"/>
                          <a:cs typeface="Calibri"/>
                          <a:sym typeface="Calibri"/>
                        </a:rPr>
                        <a:t>box</a:t>
                      </a:r>
                      <a:endParaRPr b="1">
                        <a:latin typeface="Calibri"/>
                        <a:ea typeface="Calibri"/>
                        <a:cs typeface="Calibri"/>
                        <a:sym typeface="Calibri"/>
                      </a:endParaRPr>
                    </a:p>
                  </a:txBody>
                  <a:tcPr marT="0" marB="0" marR="0" marL="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94D193"/>
                    </a:solidFill>
                  </a:tcPr>
                </a:tc>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94D193"/>
                    </a:solidFill>
                  </a:tcPr>
                </a:tc>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94D193"/>
                    </a:solidFill>
                  </a:tcPr>
                </a:tc>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94D193"/>
                    </a:solidFill>
                  </a:tcPr>
                </a:tc>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94D193"/>
                    </a:solidFill>
                  </a:tcPr>
                </a:tc>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94D193"/>
                    </a:solidFill>
                  </a:tcPr>
                </a:tc>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94D193"/>
                    </a:solidFill>
                  </a:tcPr>
                </a:tc>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94D193"/>
                    </a:solidFill>
                  </a:tcPr>
                </a:tc>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94D193"/>
                    </a:solidFill>
                  </a:tcPr>
                </a:tc>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94D193"/>
                    </a:solidFill>
                  </a:tcPr>
                </a:tc>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94D193"/>
                    </a:solidFill>
                  </a:tcPr>
                </a:tc>
              </a:tr>
              <a:tr h="229250">
                <a:tc>
                  <a:txBody>
                    <a:bodyPr/>
                    <a:lstStyle/>
                    <a:p>
                      <a:pPr indent="0" lvl="0" marL="0" rtl="0" algn="ctr">
                        <a:spcBef>
                          <a:spcPts val="0"/>
                        </a:spcBef>
                        <a:spcAft>
                          <a:spcPts val="0"/>
                        </a:spcAft>
                        <a:buNone/>
                      </a:pPr>
                      <a:r>
                        <a:rPr b="1" lang="en" sz="1200">
                          <a:latin typeface="Calibri"/>
                          <a:ea typeface="Calibri"/>
                          <a:cs typeface="Calibri"/>
                          <a:sym typeface="Calibri"/>
                        </a:rPr>
                        <a:t>Student</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chemeClr val="lt2"/>
                    </a:solidFill>
                  </a:tcPr>
                </a:tc>
                <a:tc>
                  <a:txBody>
                    <a:bodyPr/>
                    <a:lstStyle/>
                    <a:p>
                      <a:pPr indent="0" lvl="0" marL="0" rtl="0" algn="ctr">
                        <a:spcBef>
                          <a:spcPts val="0"/>
                        </a:spcBef>
                        <a:spcAft>
                          <a:spcPts val="0"/>
                        </a:spcAft>
                        <a:buNone/>
                      </a:pPr>
                      <a:r>
                        <a:rPr b="1" lang="en" sz="1100">
                          <a:latin typeface="Calibri"/>
                          <a:ea typeface="Calibri"/>
                          <a:cs typeface="Calibri"/>
                          <a:sym typeface="Calibri"/>
                        </a:rPr>
                        <a:t>1</a:t>
                      </a:r>
                      <a:endParaRPr b="1" sz="11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t/>
                      </a:r>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t/>
                      </a:r>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t/>
                      </a:r>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t/>
                      </a:r>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t/>
                      </a:r>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t/>
                      </a:r>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t/>
                      </a:r>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t/>
                      </a:r>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t/>
                      </a:r>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t/>
                      </a:r>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t/>
                      </a:r>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chemeClr val="lt2"/>
                    </a:solidFill>
                  </a:tcPr>
                </a:tc>
              </a:tr>
              <a:tr h="229250">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229250">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229250">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229250">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229250">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bl>
          </a:graphicData>
        </a:graphic>
      </p:graphicFrame>
      <p:graphicFrame>
        <p:nvGraphicFramePr>
          <p:cNvPr id="69" name="Google Shape;69;p14"/>
          <p:cNvGraphicFramePr/>
          <p:nvPr/>
        </p:nvGraphicFramePr>
        <p:xfrm>
          <a:off x="464588" y="5906658"/>
          <a:ext cx="3000000" cy="3000000"/>
        </p:xfrm>
        <a:graphic>
          <a:graphicData uri="http://schemas.openxmlformats.org/drawingml/2006/table">
            <a:tbl>
              <a:tblPr>
                <a:noFill/>
                <a:tableStyleId>{4447F1B1-7C34-4E7B-BE3E-7F43C8E0F44F}</a:tableStyleId>
              </a:tblPr>
              <a:tblGrid>
                <a:gridCol w="593075"/>
                <a:gridCol w="459725"/>
                <a:gridCol w="526400"/>
                <a:gridCol w="526400"/>
                <a:gridCol w="526400"/>
                <a:gridCol w="526400"/>
                <a:gridCol w="526400"/>
                <a:gridCol w="526400"/>
                <a:gridCol w="526400"/>
                <a:gridCol w="526400"/>
                <a:gridCol w="526400"/>
                <a:gridCol w="526400"/>
                <a:gridCol w="526400"/>
              </a:tblGrid>
              <a:tr h="229250">
                <a:tc>
                  <a:txBody>
                    <a:bodyPr/>
                    <a:lstStyle/>
                    <a:p>
                      <a:pPr indent="0" lvl="0" marL="0" rtl="0" algn="ctr">
                        <a:spcBef>
                          <a:spcPts val="0"/>
                        </a:spcBef>
                        <a:spcAft>
                          <a:spcPts val="0"/>
                        </a:spcAft>
                        <a:buNone/>
                      </a:pPr>
                      <a:r>
                        <a:rPr b="1" lang="en">
                          <a:latin typeface="Calibri"/>
                          <a:ea typeface="Calibri"/>
                          <a:cs typeface="Calibri"/>
                          <a:sym typeface="Calibri"/>
                        </a:rPr>
                        <a:t>Words Used</a:t>
                      </a:r>
                      <a:endParaRPr b="1">
                        <a:latin typeface="Calibri"/>
                        <a:ea typeface="Calibri"/>
                        <a:cs typeface="Calibri"/>
                        <a:sym typeface="Calibri"/>
                      </a:endParaRPr>
                    </a:p>
                  </a:txBody>
                  <a:tcPr marT="0" marB="0" marR="0" marL="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94D193"/>
                    </a:solidFill>
                  </a:tcPr>
                </a:tc>
                <a:tc>
                  <a:txBody>
                    <a:bodyPr/>
                    <a:lstStyle/>
                    <a:p>
                      <a:pPr indent="0" lvl="0" marL="0" rtl="0" algn="ctr">
                        <a:spcBef>
                          <a:spcPts val="0"/>
                        </a:spcBef>
                        <a:spcAft>
                          <a:spcPts val="0"/>
                        </a:spcAft>
                        <a:buNone/>
                      </a:pPr>
                      <a:r>
                        <a:rPr b="1" lang="en">
                          <a:latin typeface="Calibri"/>
                          <a:ea typeface="Calibri"/>
                          <a:cs typeface="Calibri"/>
                          <a:sym typeface="Calibri"/>
                        </a:rPr>
                        <a:t>at</a:t>
                      </a:r>
                      <a:endParaRPr b="1">
                        <a:latin typeface="Calibri"/>
                        <a:ea typeface="Calibri"/>
                        <a:cs typeface="Calibri"/>
                        <a:sym typeface="Calibri"/>
                      </a:endParaRPr>
                    </a:p>
                  </a:txBody>
                  <a:tcPr marT="0" marB="0" marR="0" marL="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94D193"/>
                    </a:solidFill>
                  </a:tcPr>
                </a:tc>
                <a:tc>
                  <a:txBody>
                    <a:bodyPr/>
                    <a:lstStyle/>
                    <a:p>
                      <a:pPr indent="0" lvl="0" marL="0" rtl="0" algn="ctr">
                        <a:spcBef>
                          <a:spcPts val="0"/>
                        </a:spcBef>
                        <a:spcAft>
                          <a:spcPts val="0"/>
                        </a:spcAft>
                        <a:buNone/>
                      </a:pPr>
                      <a:r>
                        <a:rPr b="1" lang="en">
                          <a:latin typeface="Calibri"/>
                          <a:ea typeface="Calibri"/>
                          <a:cs typeface="Calibri"/>
                          <a:sym typeface="Calibri"/>
                        </a:rPr>
                        <a:t>box</a:t>
                      </a:r>
                      <a:endParaRPr b="1">
                        <a:latin typeface="Calibri"/>
                        <a:ea typeface="Calibri"/>
                        <a:cs typeface="Calibri"/>
                        <a:sym typeface="Calibri"/>
                      </a:endParaRPr>
                    </a:p>
                  </a:txBody>
                  <a:tcPr marT="0" marB="0" marR="0" marL="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94D193"/>
                    </a:solidFill>
                  </a:tcPr>
                </a:tc>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94D193"/>
                    </a:solidFill>
                  </a:tcPr>
                </a:tc>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94D193"/>
                    </a:solidFill>
                  </a:tcPr>
                </a:tc>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94D193"/>
                    </a:solidFill>
                  </a:tcPr>
                </a:tc>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94D193"/>
                    </a:solidFill>
                  </a:tcPr>
                </a:tc>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94D193"/>
                    </a:solidFill>
                  </a:tcPr>
                </a:tc>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94D193"/>
                    </a:solidFill>
                  </a:tcPr>
                </a:tc>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94D193"/>
                    </a:solidFill>
                  </a:tcPr>
                </a:tc>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94D193"/>
                    </a:solidFill>
                  </a:tcPr>
                </a:tc>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94D193"/>
                    </a:solidFill>
                  </a:tcPr>
                </a:tc>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94D193"/>
                    </a:solidFill>
                  </a:tcPr>
                </a:tc>
              </a:tr>
              <a:tr h="229250">
                <a:tc>
                  <a:txBody>
                    <a:bodyPr/>
                    <a:lstStyle/>
                    <a:p>
                      <a:pPr indent="0" lvl="0" marL="0" rtl="0" algn="ctr">
                        <a:spcBef>
                          <a:spcPts val="0"/>
                        </a:spcBef>
                        <a:spcAft>
                          <a:spcPts val="0"/>
                        </a:spcAft>
                        <a:buNone/>
                      </a:pPr>
                      <a:r>
                        <a:rPr b="1" lang="en" sz="1200">
                          <a:latin typeface="Calibri"/>
                          <a:ea typeface="Calibri"/>
                          <a:cs typeface="Calibri"/>
                          <a:sym typeface="Calibri"/>
                        </a:rPr>
                        <a:t>Student</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t/>
                      </a:r>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t/>
                      </a:r>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t/>
                      </a:r>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t/>
                      </a:r>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t/>
                      </a:r>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t/>
                      </a:r>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t/>
                      </a:r>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t/>
                      </a:r>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t/>
                      </a:r>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t/>
                      </a:r>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t/>
                      </a:r>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t/>
                      </a:r>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chemeClr val="lt2"/>
                    </a:solidFill>
                  </a:tcPr>
                </a:tc>
              </a:tr>
              <a:tr h="229250">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229250">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229250">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229250">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229250">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bl>
          </a:graphicData>
        </a:graphic>
      </p:graphicFrame>
      <p:graphicFrame>
        <p:nvGraphicFramePr>
          <p:cNvPr id="70" name="Google Shape;70;p14"/>
          <p:cNvGraphicFramePr/>
          <p:nvPr/>
        </p:nvGraphicFramePr>
        <p:xfrm>
          <a:off x="464600" y="1543050"/>
          <a:ext cx="3000000" cy="3000000"/>
        </p:xfrm>
        <a:graphic>
          <a:graphicData uri="http://schemas.openxmlformats.org/drawingml/2006/table">
            <a:tbl>
              <a:tblPr>
                <a:noFill/>
                <a:tableStyleId>{4447F1B1-7C34-4E7B-BE3E-7F43C8E0F44F}</a:tableStyleId>
              </a:tblPr>
              <a:tblGrid>
                <a:gridCol w="1145225"/>
                <a:gridCol w="5698175"/>
              </a:tblGrid>
              <a:tr h="381000">
                <a:tc>
                  <a:txBody>
                    <a:bodyPr/>
                    <a:lstStyle/>
                    <a:p>
                      <a:pPr indent="0" lvl="0" marL="0" rtl="0" algn="l">
                        <a:spcBef>
                          <a:spcPts val="0"/>
                        </a:spcBef>
                        <a:spcAft>
                          <a:spcPts val="0"/>
                        </a:spcAft>
                        <a:buNone/>
                      </a:pPr>
                      <a:r>
                        <a:t/>
                      </a:r>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just">
                        <a:spcBef>
                          <a:spcPts val="0"/>
                        </a:spcBef>
                        <a:spcAft>
                          <a:spcPts val="0"/>
                        </a:spcAft>
                        <a:buNone/>
                      </a:pPr>
                      <a:r>
                        <a:rPr b="1" lang="en" sz="1200">
                          <a:solidFill>
                            <a:schemeClr val="dk1"/>
                          </a:solidFill>
                          <a:latin typeface="Calibri"/>
                          <a:ea typeface="Calibri"/>
                          <a:cs typeface="Calibri"/>
                          <a:sym typeface="Calibri"/>
                        </a:rPr>
                        <a:t>*Note: </a:t>
                      </a:r>
                      <a:r>
                        <a:rPr lang="en" sz="1200">
                          <a:solidFill>
                            <a:schemeClr val="dk1"/>
                          </a:solidFill>
                          <a:latin typeface="Calibri"/>
                          <a:ea typeface="Calibri"/>
                          <a:cs typeface="Calibri"/>
                          <a:sym typeface="Calibri"/>
                        </a:rPr>
                        <a:t>If students struggle to hear each phoneme in the word, model saying the phonemes slowly with little to no space in between each phoneme (ex. </a:t>
                      </a:r>
                      <a:r>
                        <a:rPr i="1" lang="en" sz="1200">
                          <a:solidFill>
                            <a:schemeClr val="dk1"/>
                          </a:solidFill>
                          <a:latin typeface="Calibri"/>
                          <a:ea typeface="Calibri"/>
                          <a:cs typeface="Calibri"/>
                          <a:sym typeface="Calibri"/>
                        </a:rPr>
                        <a:t>mmmmmmm,aaaaaaa,tttttt</a:t>
                      </a:r>
                      <a:r>
                        <a:rPr lang="en" sz="1200">
                          <a:solidFill>
                            <a:schemeClr val="dk1"/>
                          </a:solidFill>
                          <a:latin typeface="Calibri"/>
                          <a:ea typeface="Calibri"/>
                          <a:cs typeface="Calibri"/>
                          <a:sym typeface="Calibri"/>
                        </a:rPr>
                        <a:t>). Ask students to say the sounds along with you. If students struggle to repeat the sounds correctly, say each individual phoneme and ask students to repeat it after you. Additionally, tell students to say the sounds aloud as they place each phoneme in the elkonin box </a:t>
                      </a:r>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