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48E1AD2-7110-41FB-BD6A-7BB8E03BB2E8}">
  <a:tblStyle styleId="{848E1AD2-7110-41FB-BD6A-7BB8E03BB2E8}"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{848E1AD2-7110-41FB-BD6A-7BB8E03BB2E8}</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Blending Phonemes  </a:t>
                      </a:r>
                      <a:endParaRPr sz="1100">
                        <a:solidFill>
                          <a:schemeClr val="dk1"/>
                        </a:solidFill>
                        <a:latin typeface="Calibri"/>
                        <a:ea typeface="Calibri"/>
                        <a:cs typeface="Calibri"/>
                        <a:sym typeface="Calibri"/>
                      </a:endParaRPr>
                    </a:p>
                    <a:p>
                      <a:pPr indent="0" lvl="0" marL="0" rtl="0" algn="l">
                        <a:spcBef>
                          <a:spcPts val="0"/>
                        </a:spcBef>
                        <a:spcAft>
                          <a:spcPts val="0"/>
                        </a:spcAft>
                        <a:buNone/>
                      </a:pPr>
                      <a:r>
                        <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None/>
                      </a:pPr>
                      <a:r>
                        <a:rPr lang="en" sz="1200">
                          <a:latin typeface="Calibri"/>
                          <a:ea typeface="Calibri"/>
                          <a:cs typeface="Calibri"/>
                          <a:sym typeface="Calibri"/>
                        </a:rPr>
                        <a:t>Phonological Awareness</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bl>
          </a:graphicData>
        </a:graphic>
      </p:graphicFrame>
      <p:graphicFrame>
        <p:nvGraphicFramePr>
          <p:cNvPr id="57" name="Google Shape;57;p13"/>
          <p:cNvGraphicFramePr/>
          <p:nvPr/>
        </p:nvGraphicFramePr>
        <p:xfrm>
          <a:off x="501425" y="3666450"/>
          <a:ext cx="3000000" cy="3000000"/>
        </p:xfrm>
        <a:graphic>
          <a:graphicData uri="http://schemas.openxmlformats.org/drawingml/2006/table">
            <a:tbl>
              <a:tblPr>
                <a:noFill/>
                <a:tableStyleId>{848E1AD2-7110-41FB-BD6A-7BB8E03BB2E8}</a:tableStyleId>
              </a:tblPr>
              <a:tblGrid>
                <a:gridCol w="1212225"/>
                <a:gridCol w="5571875"/>
              </a:tblGrid>
              <a:tr h="227400">
                <a:tc>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304800" lvl="0" marL="457200" rtl="0" algn="l">
                        <a:spcBef>
                          <a:spcPts val="0"/>
                        </a:spcBef>
                        <a:spcAft>
                          <a:spcPts val="0"/>
                        </a:spcAft>
                        <a:buSzPts val="1200"/>
                        <a:buFont typeface="Calibri"/>
                        <a:buChar char="❏"/>
                      </a:pPr>
                      <a:r>
                        <a:rPr lang="en" sz="1200">
                          <a:latin typeface="Calibri"/>
                          <a:ea typeface="Calibri"/>
                          <a:cs typeface="Calibri"/>
                          <a:sym typeface="Calibri"/>
                        </a:rPr>
                        <a:t>List of 2-phoneme and 3-phoneme words with corresponding pictures (if appropriate)</a:t>
                      </a:r>
                      <a:endParaRPr sz="1200">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r h="227400">
                <a:tc gridSpan="2">
                  <a:txBody>
                    <a:bodyPr/>
                    <a:lstStyle/>
                    <a:p>
                      <a:pPr indent="0" lvl="0" marL="0" marR="0" rtl="0" algn="l">
                        <a:lnSpc>
                          <a:spcPct val="100000"/>
                        </a:lnSpc>
                        <a:spcBef>
                          <a:spcPts val="0"/>
                        </a:spcBef>
                        <a:spcAft>
                          <a:spcPts val="0"/>
                        </a:spcAft>
                        <a:buNone/>
                      </a:pPr>
                      <a:r>
                        <a:t/>
                      </a:r>
                      <a:endParaRPr b="1">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r>
            </a:tbl>
          </a:graphicData>
        </a:graphic>
      </p:graphicFrame>
      <p:graphicFrame>
        <p:nvGraphicFramePr>
          <p:cNvPr id="58" name="Google Shape;58;p13"/>
          <p:cNvGraphicFramePr/>
          <p:nvPr/>
        </p:nvGraphicFramePr>
        <p:xfrm>
          <a:off x="501413" y="5539815"/>
          <a:ext cx="3000000" cy="3000000"/>
        </p:xfrm>
        <a:graphic>
          <a:graphicData uri="http://schemas.openxmlformats.org/drawingml/2006/table">
            <a:tbl>
              <a:tblPr>
                <a:noFill/>
                <a:tableStyleId>{848E1AD2-7110-41FB-BD6A-7BB8E03BB2E8}</a:tableStyleId>
              </a:tblPr>
              <a:tblGrid>
                <a:gridCol w="1106650"/>
                <a:gridCol w="2872550"/>
                <a:gridCol w="2859775"/>
              </a:tblGrid>
              <a:tr h="320037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gridSpan="2">
                  <a:txBody>
                    <a:bodyPr/>
                    <a:lstStyle/>
                    <a:p>
                      <a:pPr indent="-304800" lvl="0" marL="914400" rtl="0" algn="l">
                        <a:spcBef>
                          <a:spcPts val="0"/>
                        </a:spcBef>
                        <a:spcAft>
                          <a:spcPts val="0"/>
                        </a:spcAft>
                        <a:buSzPts val="1200"/>
                        <a:buFont typeface="Calibri"/>
                        <a:buChar char="●"/>
                      </a:pPr>
                      <a:r>
                        <a:rPr lang="en" sz="1100">
                          <a:solidFill>
                            <a:schemeClr val="dk1"/>
                          </a:solidFill>
                          <a:latin typeface="Calibri"/>
                          <a:ea typeface="Calibri"/>
                          <a:cs typeface="Calibri"/>
                          <a:sym typeface="Calibri"/>
                        </a:rPr>
                        <a:t>Tell students that they are going to play a game today called guess the word.</a:t>
                      </a:r>
                      <a:endParaRPr sz="1100">
                        <a:solidFill>
                          <a:schemeClr val="dk1"/>
                        </a:solidFill>
                        <a:latin typeface="Calibri"/>
                        <a:ea typeface="Calibri"/>
                        <a:cs typeface="Calibri"/>
                        <a:sym typeface="Calibri"/>
                      </a:endParaRPr>
                    </a:p>
                    <a:p>
                      <a:pPr indent="-298450" lvl="0" marL="914400" rtl="0" algn="l">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You will say the sounds in a word, and students will put the sounds together to make a word. </a:t>
                      </a:r>
                      <a:endParaRPr sz="1100">
                        <a:solidFill>
                          <a:schemeClr val="dk1"/>
                        </a:solidFill>
                        <a:latin typeface="Calibri"/>
                        <a:ea typeface="Calibri"/>
                        <a:cs typeface="Calibri"/>
                        <a:sym typeface="Calibri"/>
                      </a:endParaRPr>
                    </a:p>
                    <a:p>
                      <a:pPr indent="-298450" lvl="0" marL="914400" rtl="0" algn="l">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Place 5-8 pictures in front of students. </a:t>
                      </a:r>
                      <a:endParaRPr sz="1100">
                        <a:solidFill>
                          <a:schemeClr val="dk1"/>
                        </a:solidFill>
                        <a:latin typeface="Calibri"/>
                        <a:ea typeface="Calibri"/>
                        <a:cs typeface="Calibri"/>
                        <a:sym typeface="Calibri"/>
                      </a:endParaRPr>
                    </a:p>
                    <a:p>
                      <a:pPr indent="-298450" lvl="0" marL="914400" rtl="0" algn="l">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Tell each student what each picture is, and have them repeat the word after you (ex. “This is a sun. Say sun.”). </a:t>
                      </a:r>
                      <a:endParaRPr sz="1100">
                        <a:solidFill>
                          <a:schemeClr val="dk1"/>
                        </a:solidFill>
                        <a:latin typeface="Calibri"/>
                        <a:ea typeface="Calibri"/>
                        <a:cs typeface="Calibri"/>
                        <a:sym typeface="Calibri"/>
                      </a:endParaRPr>
                    </a:p>
                    <a:p>
                      <a:pPr indent="-298450" lvl="0" marL="914400" rtl="0" algn="l">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Tell students that you are going to say the sounds in one of these words (words that are displayed as pictures), and students have to guess the word that you are saying. Do an example with students, “/s/-/u/-/n/ (3x)...what word? </a:t>
                      </a:r>
                      <a:r>
                        <a:rPr i="1" lang="en" sz="1100">
                          <a:solidFill>
                            <a:schemeClr val="dk1"/>
                          </a:solidFill>
                          <a:latin typeface="Calibri"/>
                          <a:ea typeface="Calibri"/>
                          <a:cs typeface="Calibri"/>
                          <a:sym typeface="Calibri"/>
                        </a:rPr>
                        <a:t>Students say sun.” </a:t>
                      </a:r>
                      <a:endParaRPr i="1" sz="1100">
                        <a:solidFill>
                          <a:schemeClr val="dk1"/>
                        </a:solidFill>
                        <a:latin typeface="Calibri"/>
                        <a:ea typeface="Calibri"/>
                        <a:cs typeface="Calibri"/>
                        <a:sym typeface="Calibri"/>
                      </a:endParaRPr>
                    </a:p>
                    <a:p>
                      <a:pPr indent="-298450" lvl="0" marL="914400" rtl="0" algn="l">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Say, now they’re ready to play the game! Start to sing, “Guess the word. This word has 3 sounds listen as I break it down.../m/-/ow/-/s/ (repeat 3x putting up a finger for each phoneme). What word? </a:t>
                      </a:r>
                      <a:endParaRPr sz="1100">
                        <a:solidFill>
                          <a:schemeClr val="dk1"/>
                        </a:solidFill>
                        <a:latin typeface="Calibri"/>
                        <a:ea typeface="Calibri"/>
                        <a:cs typeface="Calibri"/>
                        <a:sym typeface="Calibri"/>
                      </a:endParaRPr>
                    </a:p>
                    <a:p>
                      <a:pPr indent="-298450" lvl="0" marL="914400" rtl="0" algn="l">
                        <a:spcBef>
                          <a:spcPts val="0"/>
                        </a:spcBef>
                        <a:spcAft>
                          <a:spcPts val="0"/>
                        </a:spcAft>
                        <a:buClr>
                          <a:schemeClr val="dk1"/>
                        </a:buClr>
                        <a:buSzPts val="1100"/>
                        <a:buFont typeface="Calibri"/>
                        <a:buChar char="●"/>
                      </a:pPr>
                      <a:r>
                        <a:rPr i="1" lang="en" sz="1100">
                          <a:solidFill>
                            <a:schemeClr val="dk1"/>
                          </a:solidFill>
                          <a:latin typeface="Calibri"/>
                          <a:ea typeface="Calibri"/>
                          <a:cs typeface="Calibri"/>
                          <a:sym typeface="Calibri"/>
                        </a:rPr>
                        <a:t>Students say ‘mouse.’  </a:t>
                      </a:r>
                      <a:r>
                        <a:rPr lang="en" sz="1100">
                          <a:solidFill>
                            <a:schemeClr val="dk1"/>
                          </a:solidFill>
                          <a:latin typeface="Calibri"/>
                          <a:ea typeface="Calibri"/>
                          <a:cs typeface="Calibri"/>
                          <a:sym typeface="Calibri"/>
                        </a:rPr>
                        <a:t>Continue playing ‘guess the word’ with students using both 2 and 3 phoneme words. </a:t>
                      </a:r>
                      <a:endParaRPr sz="1100">
                        <a:solidFill>
                          <a:schemeClr val="dk1"/>
                        </a:solidFill>
                        <a:latin typeface="Calibri"/>
                        <a:ea typeface="Calibri"/>
                        <a:cs typeface="Calibri"/>
                        <a:sym typeface="Calibri"/>
                      </a:endParaRPr>
                    </a:p>
                    <a:p>
                      <a:pPr indent="-298450" lvl="0" marL="914400" rtl="0" algn="l">
                        <a:spcBef>
                          <a:spcPts val="0"/>
                        </a:spcBef>
                        <a:spcAft>
                          <a:spcPts val="0"/>
                        </a:spcAft>
                        <a:buClr>
                          <a:schemeClr val="dk1"/>
                        </a:buClr>
                        <a:buSzPts val="1100"/>
                        <a:buFont typeface="Calibri"/>
                        <a:buChar char="●"/>
                      </a:pPr>
                      <a:r>
                        <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b="1" lang="en" sz="1200">
                          <a:latin typeface="Calibri"/>
                          <a:ea typeface="Calibri"/>
                          <a:cs typeface="Calibri"/>
                          <a:sym typeface="Calibri"/>
                        </a:rPr>
                        <a:t>Note: </a:t>
                      </a:r>
                      <a:r>
                        <a:rPr b="1" lang="en" sz="1100">
                          <a:solidFill>
                            <a:schemeClr val="dk1"/>
                          </a:solidFill>
                          <a:latin typeface="Calibri"/>
                          <a:ea typeface="Calibri"/>
                          <a:cs typeface="Calibri"/>
                          <a:sym typeface="Calibri"/>
                        </a:rPr>
                        <a:t> </a:t>
                      </a:r>
                      <a:r>
                        <a:rPr lang="en" sz="1100">
                          <a:solidFill>
                            <a:schemeClr val="dk1"/>
                          </a:solidFill>
                          <a:latin typeface="Calibri"/>
                          <a:ea typeface="Calibri"/>
                          <a:cs typeface="Calibri"/>
                          <a:sym typeface="Calibri"/>
                        </a:rPr>
                        <a:t>If students are struggling to blend the phonemes in words, present students with only 2-3 pictures at a time. Name each picture, model segmenting the sounds for each word. Then, segment one word and ask students to blend the sounds together. Repeat with additional words by switching out the pictures that are displayed for students. </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r>
              <a:tr h="380975">
                <a:tc>
                  <a:txBody>
                    <a:bodyPr/>
                    <a:lstStyle/>
                    <a:p>
                      <a:pPr indent="0" lvl="0" marL="0" marR="0" rtl="0" algn="ctr">
                        <a:lnSpc>
                          <a:spcPct val="100000"/>
                        </a:lnSpc>
                        <a:spcBef>
                          <a:spcPts val="0"/>
                        </a:spcBef>
                        <a:spcAft>
                          <a:spcPts val="0"/>
                        </a:spcAft>
                        <a:buNone/>
                      </a:pPr>
                      <a:r>
                        <a:t/>
                      </a:r>
                      <a:endParaRPr b="1" sz="1300">
                        <a:latin typeface="Verdana"/>
                        <a:ea typeface="Verdana"/>
                        <a:cs typeface="Verdana"/>
                        <a:sym typeface="Verdana"/>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t/>
                      </a:r>
                      <a:endParaRPr b="1" sz="1100">
                        <a:solidFill>
                          <a:schemeClr val="dk1"/>
                        </a:solidFill>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solidFill>
                          <a:schemeClr val="dk1"/>
                        </a:solidFill>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bl>
          </a:graphicData>
        </a:graphic>
      </p:graphicFrame>
      <p:sp>
        <p:nvSpPr>
          <p:cNvPr id="59" name="Google Shape;59;p13"/>
          <p:cNvSpPr txBox="1"/>
          <p:nvPr/>
        </p:nvSpPr>
        <p:spPr>
          <a:xfrm>
            <a:off x="466650" y="1948775"/>
            <a:ext cx="6839100" cy="15855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None/>
            </a:pPr>
            <a:r>
              <a:rPr lang="en" sz="1100">
                <a:solidFill>
                  <a:schemeClr val="dk1"/>
                </a:solidFill>
                <a:latin typeface="Calibri"/>
                <a:ea typeface="Calibri"/>
                <a:cs typeface="Calibri"/>
                <a:sym typeface="Calibri"/>
              </a:rPr>
              <a:t>This activity is meant to be an introduction to blending phonemes, or an opportunity to provide students with extra practice with the blending words with 2-3 phonemes if they need extra support. The ability to blend and segment phonemes is highly correlated to the ability to successfully decode words in print.  Students must be able to hear sounds before they are able to map the sounds to specific letters </a:t>
            </a:r>
            <a:r>
              <a:rPr lang="en" sz="1100">
                <a:solidFill>
                  <a:schemeClr val="dk1"/>
                </a:solidFill>
                <a:latin typeface="Calibri"/>
                <a:ea typeface="Calibri"/>
                <a:cs typeface="Calibri"/>
                <a:sym typeface="Calibri"/>
              </a:rPr>
              <a:t>(Sedita, 2020).</a:t>
            </a:r>
            <a:r>
              <a:rPr lang="en" sz="1100">
                <a:solidFill>
                  <a:schemeClr val="dk1"/>
                </a:solidFill>
                <a:latin typeface="Calibri"/>
                <a:ea typeface="Calibri"/>
                <a:cs typeface="Calibri"/>
                <a:sym typeface="Calibri"/>
              </a:rPr>
              <a:t> This activity should be conducted without showing students words or letters so they can develop this skill of hearing sounds, or phonemes.  Students also need to be able to orally blend phonemes before they are able to advance to the more challenging skill of segmenting words into phonemes. </a:t>
            </a:r>
            <a:endParaRPr sz="1200"/>
          </a:p>
        </p:txBody>
      </p:sp>
      <p:graphicFrame>
        <p:nvGraphicFramePr>
          <p:cNvPr id="60" name="Google Shape;60;p13"/>
          <p:cNvGraphicFramePr/>
          <p:nvPr/>
        </p:nvGraphicFramePr>
        <p:xfrm>
          <a:off x="491300" y="4190375"/>
          <a:ext cx="3000000" cy="3000000"/>
        </p:xfrm>
        <a:graphic>
          <a:graphicData uri="http://schemas.openxmlformats.org/drawingml/2006/table">
            <a:tbl>
              <a:tblPr>
                <a:noFill/>
                <a:tableStyleId>{848E1AD2-7110-41FB-BD6A-7BB8E03BB2E8}</a:tableStyleId>
              </a:tblPr>
              <a:tblGrid>
                <a:gridCol w="3159250"/>
                <a:gridCol w="3645100"/>
              </a:tblGrid>
              <a:tr h="325750">
                <a:tc>
                  <a:txBody>
                    <a:bodyPr/>
                    <a:lstStyle/>
                    <a:p>
                      <a:pPr indent="0" lvl="0" marL="0" rtl="0" algn="ctr">
                        <a:spcBef>
                          <a:spcPts val="0"/>
                        </a:spcBef>
                        <a:spcAft>
                          <a:spcPts val="0"/>
                        </a:spcAft>
                        <a:buNone/>
                      </a:pPr>
                      <a:r>
                        <a:rPr b="1" lang="en" sz="1200"/>
                        <a:t>2 Phoneme Words</a:t>
                      </a:r>
                      <a:endParaRPr b="1" sz="1200"/>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sz="1200"/>
                        <a:t>3 Phoneme Words</a:t>
                      </a:r>
                      <a:endParaRPr b="1" sz="1200"/>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12700">
                      <a:solidFill>
                        <a:srgbClr val="000000"/>
                      </a:solidFill>
                      <a:prstDash val="solid"/>
                      <a:round/>
                      <a:headEnd len="sm" w="sm" type="none"/>
                      <a:tailEnd len="sm" w="sm" type="none"/>
                    </a:lnB>
                    <a:solidFill>
                      <a:srgbClr val="94D193"/>
                    </a:solidFill>
                  </a:tcPr>
                </a:tc>
              </a:tr>
              <a:tr h="312175">
                <a:tc>
                  <a:txBody>
                    <a:bodyPr/>
                    <a:lstStyle/>
                    <a:p>
                      <a:pPr indent="0" lvl="0" marL="0" rtl="0" algn="l">
                        <a:spcBef>
                          <a:spcPts val="0"/>
                        </a:spcBef>
                        <a:spcAft>
                          <a:spcPts val="0"/>
                        </a:spcAft>
                        <a:buNone/>
                      </a:pPr>
                      <a:r>
                        <a:rPr lang="en" sz="1100">
                          <a:solidFill>
                            <a:schemeClr val="dk1"/>
                          </a:solidFill>
                          <a:latin typeface="Calibri"/>
                          <a:ea typeface="Calibri"/>
                          <a:cs typeface="Calibri"/>
                          <a:sym typeface="Calibri"/>
                        </a:rPr>
                        <a:t>at, eat, egg, say, may, off, shoe, in, ape, up, zoo, oat</a:t>
                      </a:r>
                      <a:endParaRPr/>
                    </a:p>
                  </a:txBody>
                  <a:tcPr marT="91425" marB="91425" marR="91425" marL="91425">
                    <a:lnL cap="flat" cmpd="sng" w="9525">
                      <a:solidFill>
                        <a:schemeClr val="dk1"/>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rPr lang="en" sz="1100">
                          <a:latin typeface="Calibri"/>
                          <a:ea typeface="Calibri"/>
                          <a:cs typeface="Calibri"/>
                          <a:sym typeface="Calibri"/>
                        </a:rPr>
                        <a:t>mouse, rat, sun, fan, face ,shed, road, sail, red, fin</a:t>
                      </a:r>
                      <a:endParaRPr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61500">
                <a:tc gridSpan="2">
                  <a:txBody>
                    <a:bodyPr/>
                    <a:lstStyle/>
                    <a:p>
                      <a:pPr indent="0" lvl="0" marL="0" rtl="0" algn="just">
                        <a:spcBef>
                          <a:spcPts val="0"/>
                        </a:spcBef>
                        <a:spcAft>
                          <a:spcPts val="0"/>
                        </a:spcAft>
                        <a:buNone/>
                      </a:pPr>
                      <a:r>
                        <a:rPr i="1" lang="en" sz="1100">
                          <a:solidFill>
                            <a:schemeClr val="dk1"/>
                          </a:solidFill>
                          <a:latin typeface="Calibri"/>
                          <a:ea typeface="Calibri"/>
                          <a:cs typeface="Calibri"/>
                          <a:sym typeface="Calibri"/>
                        </a:rPr>
                        <a:t>*Note - These words intentionally begin with continuous sounds so that you can extend each phoneme when saying it orally. </a:t>
                      </a:r>
                      <a:endParaRPr sz="1100">
                        <a:solidFill>
                          <a:schemeClr val="dk1"/>
                        </a:solidFill>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hMerge="1"/>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4" name="Shape 64"/>
        <p:cNvGrpSpPr/>
        <p:nvPr/>
      </p:nvGrpSpPr>
      <p:grpSpPr>
        <a:xfrm>
          <a:off x="0" y="0"/>
          <a:ext cx="0" cy="0"/>
          <a:chOff x="0" y="0"/>
          <a:chExt cx="0" cy="0"/>
        </a:xfrm>
      </p:grpSpPr>
      <p:pic>
        <p:nvPicPr>
          <p:cNvPr id="65" name="Google Shape;65;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6" name="Google Shape;66;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7" name="Google Shape;67;p14"/>
          <p:cNvGraphicFramePr/>
          <p:nvPr/>
        </p:nvGraphicFramePr>
        <p:xfrm>
          <a:off x="464513" y="1584308"/>
          <a:ext cx="3000000" cy="3000000"/>
        </p:xfrm>
        <a:graphic>
          <a:graphicData uri="http://schemas.openxmlformats.org/drawingml/2006/table">
            <a:tbl>
              <a:tblPr>
                <a:noFill/>
                <a:tableStyleId>{848E1AD2-7110-41FB-BD6A-7BB8E03BB2E8}</a:tableStyleId>
              </a:tblPr>
              <a:tblGrid>
                <a:gridCol w="1368675"/>
                <a:gridCol w="1368675"/>
                <a:gridCol w="1368675"/>
                <a:gridCol w="1368675"/>
                <a:gridCol w="1368675"/>
              </a:tblGrid>
              <a:tr h="3546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b="1" lang="en" sz="1100">
                          <a:solidFill>
                            <a:schemeClr val="dk1"/>
                          </a:solidFill>
                          <a:latin typeface="Calibri"/>
                          <a:ea typeface="Calibri"/>
                          <a:cs typeface="Calibri"/>
                          <a:sym typeface="Calibri"/>
                        </a:rPr>
                        <a:t> </a:t>
                      </a:r>
                      <a:r>
                        <a:rPr lang="en" sz="1100">
                          <a:solidFill>
                            <a:schemeClr val="dk1"/>
                          </a:solidFill>
                          <a:latin typeface="Calibri"/>
                          <a:ea typeface="Calibri"/>
                          <a:cs typeface="Calibri"/>
                          <a:sym typeface="Calibri"/>
                        </a:rPr>
                        <a:t>Mark Y if the student was able to identify rhyming words; Mark N if they could not. Tally for each attempt. </a:t>
                      </a:r>
                      <a:endParaRPr b="1" sz="1100">
                        <a:solidFill>
                          <a:schemeClr val="dk1"/>
                        </a:solidFill>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c hMerge="1"/>
                <a:tc hMerge="1"/>
                <a:tc hMerge="1"/>
              </a:tr>
            </a:tbl>
          </a:graphicData>
        </a:graphic>
      </p:graphicFrame>
      <p:graphicFrame>
        <p:nvGraphicFramePr>
          <p:cNvPr id="68" name="Google Shape;68;p14"/>
          <p:cNvGraphicFramePr/>
          <p:nvPr/>
        </p:nvGraphicFramePr>
        <p:xfrm>
          <a:off x="464513" y="2011032"/>
          <a:ext cx="3000000" cy="3000000"/>
        </p:xfrm>
        <a:graphic>
          <a:graphicData uri="http://schemas.openxmlformats.org/drawingml/2006/table">
            <a:tbl>
              <a:tblPr>
                <a:noFill/>
                <a:tableStyleId>{848E1AD2-7110-41FB-BD6A-7BB8E03BB2E8}</a:tableStyleId>
              </a:tblPr>
              <a:tblGrid>
                <a:gridCol w="2281125"/>
                <a:gridCol w="2281125"/>
                <a:gridCol w="2281125"/>
              </a:tblGrid>
              <a:tr h="142425">
                <a:tc>
                  <a:txBody>
                    <a:bodyPr/>
                    <a:lstStyle/>
                    <a:p>
                      <a:pPr indent="0" lvl="0" marL="0" rtl="0" algn="ctr">
                        <a:spcBef>
                          <a:spcPts val="0"/>
                        </a:spcBef>
                        <a:spcAft>
                          <a:spcPts val="0"/>
                        </a:spcAft>
                        <a:buNone/>
                      </a:pPr>
                      <a:r>
                        <a:rPr b="1" lang="en">
                          <a:latin typeface="Calibri"/>
                          <a:ea typeface="Calibri"/>
                          <a:cs typeface="Calibri"/>
                          <a:sym typeface="Calibri"/>
                        </a:rPr>
                        <a:t>Student Name</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2-phoneme words</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3-phoneme words</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r>
              <a:tr h="426725">
                <a:tc>
                  <a:txBody>
                    <a:bodyPr/>
                    <a:lstStyle/>
                    <a:p>
                      <a:pPr indent="0" lvl="0" marL="0" rtl="0" algn="ctr">
                        <a:spcBef>
                          <a:spcPts val="0"/>
                        </a:spcBef>
                        <a:spcAft>
                          <a:spcPts val="0"/>
                        </a:spcAft>
                        <a:buNone/>
                      </a:pPr>
                      <a:r>
                        <a:t/>
                      </a:r>
                      <a:endParaRPr b="1">
                        <a:latin typeface="Calibri"/>
                        <a:ea typeface="Calibri"/>
                        <a:cs typeface="Calibri"/>
                        <a:sym typeface="Calibri"/>
                      </a:endParaRPr>
                    </a:p>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26725">
                <a:tc>
                  <a:txBody>
                    <a:bodyPr/>
                    <a:lstStyle/>
                    <a:p>
                      <a:pPr indent="0" lvl="0" marL="0" rtl="0" algn="ctr">
                        <a:spcBef>
                          <a:spcPts val="0"/>
                        </a:spcBef>
                        <a:spcAft>
                          <a:spcPts val="0"/>
                        </a:spcAft>
                        <a:buNone/>
                      </a:pPr>
                      <a:r>
                        <a:t/>
                      </a:r>
                      <a:endParaRPr b="1">
                        <a:latin typeface="Calibri"/>
                        <a:ea typeface="Calibri"/>
                        <a:cs typeface="Calibri"/>
                        <a:sym typeface="Calibri"/>
                      </a:endParaRPr>
                    </a:p>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26725">
                <a:tc>
                  <a:txBody>
                    <a:bodyPr/>
                    <a:lstStyle/>
                    <a:p>
                      <a:pPr indent="0" lvl="0" marL="0" rtl="0" algn="ctr">
                        <a:spcBef>
                          <a:spcPts val="0"/>
                        </a:spcBef>
                        <a:spcAft>
                          <a:spcPts val="0"/>
                        </a:spcAft>
                        <a:buNone/>
                      </a:pPr>
                      <a:r>
                        <a:t/>
                      </a:r>
                      <a:endParaRPr b="1">
                        <a:latin typeface="Calibri"/>
                        <a:ea typeface="Calibri"/>
                        <a:cs typeface="Calibri"/>
                        <a:sym typeface="Calibri"/>
                      </a:endParaRPr>
                    </a:p>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26725">
                <a:tc>
                  <a:txBody>
                    <a:bodyPr/>
                    <a:lstStyle/>
                    <a:p>
                      <a:pPr indent="0" lvl="0" marL="0" rtl="0" algn="ctr">
                        <a:spcBef>
                          <a:spcPts val="0"/>
                        </a:spcBef>
                        <a:spcAft>
                          <a:spcPts val="0"/>
                        </a:spcAft>
                        <a:buNone/>
                      </a:pPr>
                      <a:r>
                        <a:t/>
                      </a:r>
                      <a:endParaRPr b="1">
                        <a:latin typeface="Calibri"/>
                        <a:ea typeface="Calibri"/>
                        <a:cs typeface="Calibri"/>
                        <a:sym typeface="Calibri"/>
                      </a:endParaRPr>
                    </a:p>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26725">
                <a:tc>
                  <a:txBody>
                    <a:bodyPr/>
                    <a:lstStyle/>
                    <a:p>
                      <a:pPr indent="0" lvl="0" marL="0" rtl="0" algn="ctr">
                        <a:spcBef>
                          <a:spcPts val="0"/>
                        </a:spcBef>
                        <a:spcAft>
                          <a:spcPts val="0"/>
                        </a:spcAft>
                        <a:buNone/>
                      </a:pPr>
                      <a:r>
                        <a:t/>
                      </a:r>
                      <a:endParaRPr b="1">
                        <a:latin typeface="Calibri"/>
                        <a:ea typeface="Calibri"/>
                        <a:cs typeface="Calibri"/>
                        <a:sym typeface="Calibri"/>
                      </a:endParaRPr>
                    </a:p>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26725">
                <a:tc>
                  <a:txBody>
                    <a:bodyPr/>
                    <a:lstStyle/>
                    <a:p>
                      <a:pPr indent="0" lvl="0" marL="0" rtl="0" algn="ctr">
                        <a:spcBef>
                          <a:spcPts val="0"/>
                        </a:spcBef>
                        <a:spcAft>
                          <a:spcPts val="0"/>
                        </a:spcAft>
                        <a:buNone/>
                      </a:pPr>
                      <a:r>
                        <a:t/>
                      </a:r>
                      <a:endParaRPr b="1">
                        <a:latin typeface="Calibri"/>
                        <a:ea typeface="Calibri"/>
                        <a:cs typeface="Calibri"/>
                        <a:sym typeface="Calibri"/>
                      </a:endParaRPr>
                    </a:p>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267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267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267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267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267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267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267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267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267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26725">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