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952A872-423E-4C6F-9E61-67083C50259F}">
  <a:tblStyle styleId="{A952A872-423E-4C6F-9E61-67083C50259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{A952A872-423E-4C6F-9E61-67083C50259F}</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lang="en" sz="1100">
                          <a:solidFill>
                            <a:schemeClr val="dk1"/>
                          </a:solidFill>
                          <a:latin typeface="Calibri"/>
                          <a:ea typeface="Calibri"/>
                          <a:cs typeface="Calibri"/>
                          <a:sym typeface="Calibri"/>
                        </a:rPr>
                        <a:t> Clapping Out Syllables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7" name="Google Shape;57;p13"/>
          <p:cNvGraphicFramePr/>
          <p:nvPr/>
        </p:nvGraphicFramePr>
        <p:xfrm>
          <a:off x="501438" y="4072975"/>
          <a:ext cx="3000000" cy="3000000"/>
        </p:xfrm>
        <a:graphic>
          <a:graphicData uri="http://schemas.openxmlformats.org/drawingml/2006/table">
            <a:tbl>
              <a:tblPr>
                <a:noFill/>
                <a:tableStyleId>{A952A872-423E-4C6F-9E61-67083C50259F}</a:tableStyleId>
              </a:tblPr>
              <a:tblGrid>
                <a:gridCol w="1212225"/>
                <a:gridCol w="5571875"/>
              </a:tblGrid>
              <a:tr h="235600">
                <a:tc>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List of 1-syllable, 2-syllable, and 3-syllable words</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r h="235600">
                <a:tc gridSpan="2">
                  <a:txBody>
                    <a:bodyPr/>
                    <a:lstStyle/>
                    <a:p>
                      <a:pPr indent="0" lvl="0" marL="0" marR="0" rtl="0" algn="l">
                        <a:lnSpc>
                          <a:spcPct val="100000"/>
                        </a:lnSpc>
                        <a:spcBef>
                          <a:spcPts val="0"/>
                        </a:spcBef>
                        <a:spcAft>
                          <a:spcPts val="0"/>
                        </a:spcAft>
                        <a:buNone/>
                      </a:pPr>
                      <a:r>
                        <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bl>
          </a:graphicData>
        </a:graphic>
      </p:graphicFrame>
      <p:graphicFrame>
        <p:nvGraphicFramePr>
          <p:cNvPr id="58" name="Google Shape;58;p13"/>
          <p:cNvGraphicFramePr/>
          <p:nvPr/>
        </p:nvGraphicFramePr>
        <p:xfrm>
          <a:off x="474000" y="5545640"/>
          <a:ext cx="3000000" cy="3000000"/>
        </p:xfrm>
        <a:graphic>
          <a:graphicData uri="http://schemas.openxmlformats.org/drawingml/2006/table">
            <a:tbl>
              <a:tblPr>
                <a:noFill/>
                <a:tableStyleId>{A952A872-423E-4C6F-9E61-67083C50259F}</a:tableStyleId>
              </a:tblPr>
              <a:tblGrid>
                <a:gridCol w="1106650"/>
                <a:gridCol w="2872550"/>
                <a:gridCol w="2859775"/>
              </a:tblGrid>
              <a:tr h="320037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they will be listening for syllables in words. Explain that syllables are parts of words. Each time we hear a syllable in a word our chin moves down and we can clap.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Give an example of a word with varied number of syllables. For example, clap and say, ‘sun.’ The word sun has one syllable so I clap one time.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Ask students to say the word and clap for the syllable with you.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Then say, “sunshine,” and clap for each syllable. Say, “I clapped twice for the word sunshine because it has two parts or two syllables.”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Have students clap each syllable in the word as they say it out loud with you.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Repeat with a three syllable word, having students repeat the word and clapping for each syllable after teacher models.</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now they’re going to practice. Explain that you will say a word, the students will repeat it, and then you will clap for each syllable in the word together.</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to get ready! Proceed with the activity so that the teacher says a word, students repeat the word, and then teachers and students clap for each syllable in the word as they say the word orally. Vary the number of syllables in the words that are practiced.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bl>
          </a:graphicData>
        </a:graphic>
      </p:graphicFrame>
      <p:sp>
        <p:nvSpPr>
          <p:cNvPr id="59" name="Google Shape;59;p13"/>
          <p:cNvSpPr txBox="1"/>
          <p:nvPr/>
        </p:nvSpPr>
        <p:spPr>
          <a:xfrm>
            <a:off x="466650" y="1948775"/>
            <a:ext cx="6839100" cy="19239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Proficiency in Phonemic Awareness is one of the strongest predictors of a student's future reading abilities (Kilpatrick, 2015).  In order for students to be able to complete more complex phonemic awareness skills, such as blending and segmenting individual phonemes, they first must be able to do so at the syllable level. The earliest phonological awareness activities have students working with whole words (ex. counting words in sentences). As students show that they are able to work successfully at the word level, they can begin to perform phonological awareness activities at the syllable level. This activity will help students practice clapping out syllables in a word, which is a task that will help them to become more skilled with hearing, identifying, and manipulating syllables. This activity can be repeated with different words as many times as necessary for students to demonstrate mastery of hearing and clapping out syllables in words.</a:t>
            </a:r>
            <a:endParaRPr sz="1200"/>
          </a:p>
        </p:txBody>
      </p:sp>
      <p:graphicFrame>
        <p:nvGraphicFramePr>
          <p:cNvPr id="60" name="Google Shape;60;p13"/>
          <p:cNvGraphicFramePr/>
          <p:nvPr/>
        </p:nvGraphicFramePr>
        <p:xfrm>
          <a:off x="501450" y="4469175"/>
          <a:ext cx="3000000" cy="3000000"/>
        </p:xfrm>
        <a:graphic>
          <a:graphicData uri="http://schemas.openxmlformats.org/drawingml/2006/table">
            <a:tbl>
              <a:tblPr>
                <a:noFill/>
                <a:tableStyleId>{A952A872-423E-4C6F-9E61-67083C50259F}</a:tableStyleId>
              </a:tblPr>
              <a:tblGrid>
                <a:gridCol w="2261375"/>
                <a:gridCol w="2261375"/>
                <a:gridCol w="2261375"/>
              </a:tblGrid>
              <a:tr h="257175">
                <a:tc>
                  <a:txBody>
                    <a:bodyPr/>
                    <a:lstStyle/>
                    <a:p>
                      <a:pPr indent="0" lvl="0" marL="0" rtl="0" algn="ctr">
                        <a:spcBef>
                          <a:spcPts val="0"/>
                        </a:spcBef>
                        <a:spcAft>
                          <a:spcPts val="0"/>
                        </a:spcAft>
                        <a:buNone/>
                      </a:pPr>
                      <a:r>
                        <a:rPr b="1" lang="en" sz="1200"/>
                        <a:t>1-Syllable words</a:t>
                      </a:r>
                      <a:endParaRPr b="1" sz="1200"/>
                    </a:p>
                  </a:txBody>
                  <a:tcPr marT="91425" marB="91425" marR="91425" marL="91425">
                    <a:solidFill>
                      <a:srgbClr val="94D193"/>
                    </a:solidFill>
                  </a:tcPr>
                </a:tc>
                <a:tc>
                  <a:txBody>
                    <a:bodyPr/>
                    <a:lstStyle/>
                    <a:p>
                      <a:pPr indent="0" lvl="0" marL="0" rtl="0" algn="ctr">
                        <a:spcBef>
                          <a:spcPts val="0"/>
                        </a:spcBef>
                        <a:spcAft>
                          <a:spcPts val="0"/>
                        </a:spcAft>
                        <a:buNone/>
                      </a:pPr>
                      <a:r>
                        <a:rPr b="1" lang="en" sz="1200"/>
                        <a:t>2-syllable words</a:t>
                      </a:r>
                      <a:endParaRPr b="1" sz="1200"/>
                    </a:p>
                  </a:txBody>
                  <a:tcPr marT="91425" marB="91425" marR="91425" marL="91425">
                    <a:solidFill>
                      <a:srgbClr val="94D193"/>
                    </a:solidFill>
                  </a:tcPr>
                </a:tc>
                <a:tc>
                  <a:txBody>
                    <a:bodyPr/>
                    <a:lstStyle/>
                    <a:p>
                      <a:pPr indent="0" lvl="0" marL="0" rtl="0" algn="ctr">
                        <a:spcBef>
                          <a:spcPts val="0"/>
                        </a:spcBef>
                        <a:spcAft>
                          <a:spcPts val="0"/>
                        </a:spcAft>
                        <a:buNone/>
                      </a:pPr>
                      <a:r>
                        <a:rPr b="1" lang="en" sz="1200"/>
                        <a:t>3-syllable words</a:t>
                      </a:r>
                      <a:endParaRPr b="1" sz="1200"/>
                    </a:p>
                  </a:txBody>
                  <a:tcPr marT="91425" marB="91425" marR="91425" marL="91425">
                    <a:solidFill>
                      <a:srgbClr val="94D193"/>
                    </a:solidFill>
                  </a:tcPr>
                </a:tc>
              </a:tr>
              <a:tr h="685775">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sub, cake, bear, ring, pig, log, bug, fit, tug, man, sat, red, pink, van</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balloon, seashell, picnic, napkin, baseball, football, jacket, helmet, pencil, cupcake, scissors, backpack</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basketball, fantastic, family, applesauce, Thanksgiving, capital, eleven, banana, afternoon</a:t>
                      </a:r>
                      <a:endParaRPr/>
                    </a:p>
                  </a:txBody>
                  <a:tcPr marT="91425" marB="91425" marR="91425" marL="91425"/>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513" y="1584308"/>
          <a:ext cx="3000000" cy="3000000"/>
        </p:xfrm>
        <a:graphic>
          <a:graphicData uri="http://schemas.openxmlformats.org/drawingml/2006/table">
            <a:tbl>
              <a:tblPr>
                <a:noFill/>
                <a:tableStyleId>{A952A872-423E-4C6F-9E61-67083C50259F}</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a:t>
                      </a:r>
                      <a:r>
                        <a:rPr lang="en">
                          <a:latin typeface="Calibri"/>
                          <a:ea typeface="Calibri"/>
                          <a:cs typeface="Calibri"/>
                          <a:sym typeface="Calibri"/>
                        </a:rPr>
                        <a:t>clap the number of syllables; Mark N if they could not.</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64513" y="2441982"/>
          <a:ext cx="3000000" cy="3000000"/>
        </p:xfrm>
        <a:graphic>
          <a:graphicData uri="http://schemas.openxmlformats.org/drawingml/2006/table">
            <a:tbl>
              <a:tblPr>
                <a:noFill/>
                <a:tableStyleId>{A952A872-423E-4C6F-9E61-67083C50259F}</a:tableStyleId>
              </a:tblPr>
              <a:tblGrid>
                <a:gridCol w="1747475"/>
                <a:gridCol w="1747475"/>
                <a:gridCol w="1747475"/>
                <a:gridCol w="1747475"/>
              </a:tblGrid>
              <a:tr h="583025">
                <a:tc>
                  <a:txBody>
                    <a:bodyPr/>
                    <a:lstStyle/>
                    <a:p>
                      <a:pPr indent="0" lvl="0" marL="0" rtl="0" algn="ctr">
                        <a:spcBef>
                          <a:spcPts val="0"/>
                        </a:spcBef>
                        <a:spcAft>
                          <a:spcPts val="0"/>
                        </a:spcAft>
                        <a:buNone/>
                      </a:pPr>
                      <a:r>
                        <a:rPr b="1" lang="en">
                          <a:latin typeface="Calibri"/>
                          <a:ea typeface="Calibri"/>
                          <a:cs typeface="Calibri"/>
                          <a:sym typeface="Calibri"/>
                        </a:rPr>
                        <a:t>Number of syllables</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1-syllable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2-syllable</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3-syllable</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32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