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BD3533B-0F65-4A49-883B-E52D7625774F}">
  <a:tblStyle styleId="{FBD3533B-0F65-4A49-883B-E52D7625774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2872DAD-188E-4C4F-8143-BC4D31BFC7AF}"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2108" y="52"/>
      </p:cViewPr>
      <p:guideLst>
        <p:guide orient="horz" pos="3168"/>
        <p:guide pos="2448"/>
        <p:guide orient="horz" pos="20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t="2954" b="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6839125" cy="548600"/>
        </p:xfrm>
        <a:graphic>
          <a:graphicData uri="http://schemas.openxmlformats.org/drawingml/2006/table">
            <a:tbl>
              <a:tblPr>
                <a:noFill/>
                <a:tableStyleId>{FBD3533B-0F65-4A49-883B-E52D7625774F}</a:tableStyleId>
              </a:tblPr>
              <a:tblGrid>
                <a:gridCol w="802925">
                  <a:extLst>
                    <a:ext uri="{9D8B030D-6E8A-4147-A177-3AD203B41FA5}">
                      <a16:colId xmlns:a16="http://schemas.microsoft.com/office/drawing/2014/main" val="20000"/>
                    </a:ext>
                  </a:extLst>
                </a:gridCol>
                <a:gridCol w="2280425">
                  <a:extLst>
                    <a:ext uri="{9D8B030D-6E8A-4147-A177-3AD203B41FA5}">
                      <a16:colId xmlns:a16="http://schemas.microsoft.com/office/drawing/2014/main" val="20001"/>
                    </a:ext>
                  </a:extLst>
                </a:gridCol>
                <a:gridCol w="2057250">
                  <a:extLst>
                    <a:ext uri="{9D8B030D-6E8A-4147-A177-3AD203B41FA5}">
                      <a16:colId xmlns:a16="http://schemas.microsoft.com/office/drawing/2014/main" val="20002"/>
                    </a:ext>
                  </a:extLst>
                </a:gridCol>
                <a:gridCol w="1698525">
                  <a:extLst>
                    <a:ext uri="{9D8B030D-6E8A-4147-A177-3AD203B41FA5}">
                      <a16:colId xmlns:a16="http://schemas.microsoft.com/office/drawing/2014/main" val="20003"/>
                    </a:ext>
                  </a:extLst>
                </a:gridCol>
              </a:tblGrid>
              <a:tr h="548600">
                <a:tc>
                  <a:txBody>
                    <a:bodyPr/>
                    <a:lstStyle/>
                    <a:p>
                      <a:pPr marL="0" lvl="0" indent="0" algn="l" rtl="0">
                        <a:spcBef>
                          <a:spcPts val="0"/>
                        </a:spcBef>
                        <a:spcAft>
                          <a:spcPts val="0"/>
                        </a:spcAft>
                        <a:buNone/>
                      </a:pPr>
                      <a:r>
                        <a:rPr lang="en" b="1">
                          <a:latin typeface="Calibri"/>
                          <a:ea typeface="Calibri"/>
                          <a:cs typeface="Calibri"/>
                          <a:sym typeface="Calibri"/>
                        </a:rPr>
                        <a:t>Activity:</a:t>
                      </a:r>
                      <a:endParaRPr b="1">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Decoding CVC Words in Sentences</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200">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b="1">
                          <a:latin typeface="Calibri"/>
                          <a:ea typeface="Calibri"/>
                          <a:cs typeface="Calibri"/>
                          <a:sym typeface="Calibri"/>
                        </a:rPr>
                        <a:t>“Reading Rope” Strand:</a:t>
                      </a:r>
                      <a:endParaRPr b="1">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0" lvl="0" indent="0" algn="just"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57" name="Google Shape;57;p13"/>
          <p:cNvGraphicFramePr/>
          <p:nvPr/>
        </p:nvGraphicFramePr>
        <p:xfrm>
          <a:off x="466663" y="3321650"/>
          <a:ext cx="6784100" cy="738520"/>
        </p:xfrm>
        <a:graphic>
          <a:graphicData uri="http://schemas.openxmlformats.org/drawingml/2006/table">
            <a:tbl>
              <a:tblPr>
                <a:noFill/>
                <a:tableStyleId>{FBD3533B-0F65-4A49-883B-E52D7625774F}</a:tableStyleId>
              </a:tblPr>
              <a:tblGrid>
                <a:gridCol w="1212225">
                  <a:extLst>
                    <a:ext uri="{9D8B030D-6E8A-4147-A177-3AD203B41FA5}">
                      <a16:colId xmlns:a16="http://schemas.microsoft.com/office/drawing/2014/main" val="20000"/>
                    </a:ext>
                  </a:extLst>
                </a:gridCol>
                <a:gridCol w="5571875">
                  <a:extLst>
                    <a:ext uri="{9D8B030D-6E8A-4147-A177-3AD203B41FA5}">
                      <a16:colId xmlns:a16="http://schemas.microsoft.com/office/drawing/2014/main" val="20001"/>
                    </a:ext>
                  </a:extLst>
                </a:gridCol>
              </a:tblGrid>
              <a:tr h="235600">
                <a:tc rowSpan="2">
                  <a:txBody>
                    <a:bodyPr/>
                    <a:lstStyle/>
                    <a:p>
                      <a:pPr marL="0" marR="0" lvl="0" indent="0" algn="l" rtl="0">
                        <a:lnSpc>
                          <a:spcPct val="100000"/>
                        </a:lnSpc>
                        <a:spcBef>
                          <a:spcPts val="0"/>
                        </a:spcBef>
                        <a:spcAft>
                          <a:spcPts val="0"/>
                        </a:spcAft>
                        <a:buNone/>
                      </a:pPr>
                      <a:r>
                        <a:rPr lang="en" b="1">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457200" lvl="0" indent="-298450" algn="just"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set of decodable books or passages (You will use these sentences based on target words.)</a:t>
                      </a:r>
                      <a:endParaRPr sz="1100">
                        <a:solidFill>
                          <a:schemeClr val="dk1"/>
                        </a:solidFill>
                        <a:latin typeface="Calibri"/>
                        <a:ea typeface="Calibri"/>
                        <a:cs typeface="Calibri"/>
                        <a:sym typeface="Calibri"/>
                      </a:endParaRPr>
                    </a:p>
                    <a:p>
                      <a:pPr marL="457200" lvl="0" indent="-298450" algn="just"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cardstock or notecards, write the sentence placing one word on each card</a:t>
                      </a:r>
                      <a:endParaRPr sz="1100">
                        <a:solidFill>
                          <a:schemeClr val="dk1"/>
                        </a:solidFill>
                        <a:latin typeface="Calibri"/>
                        <a:ea typeface="Calibri"/>
                        <a:cs typeface="Calibri"/>
                        <a:sym typeface="Calibri"/>
                      </a:endParaRPr>
                    </a:p>
                    <a:p>
                      <a:pPr marL="457200" lvl="0" indent="-298450" algn="just" rtl="0">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optional for extension: lined paper</a:t>
                      </a:r>
                      <a:endParaRPr sz="1200">
                        <a:latin typeface="Calibri"/>
                        <a:ea typeface="Calibri"/>
                        <a:cs typeface="Calibri"/>
                        <a:sym typeface="Calibri"/>
                      </a:endParaRPr>
                    </a:p>
                  </a:txBody>
                  <a:tcPr marL="0" marR="0" marT="0" marB="0">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extLst>
                  <a:ext uri="{0D108BD9-81ED-4DB2-BD59-A6C34878D82A}">
                    <a16:rowId xmlns:a16="http://schemas.microsoft.com/office/drawing/2014/main" val="10000"/>
                  </a:ext>
                </a:extLst>
              </a:tr>
              <a:tr h="235600">
                <a:tc vMerge="1">
                  <a:txBody>
                    <a:bodyPr/>
                    <a:lstStyle/>
                    <a:p>
                      <a:endParaRPr lang="en-US"/>
                    </a:p>
                  </a:txBody>
                  <a:tcPr/>
                </a:tc>
                <a:tc>
                  <a:txBody>
                    <a:bodyPr/>
                    <a:lstStyle/>
                    <a:p>
                      <a:pPr marL="457200" lvl="0" indent="0" algn="l" rtl="0">
                        <a:spcBef>
                          <a:spcPts val="0"/>
                        </a:spcBef>
                        <a:spcAft>
                          <a:spcPts val="0"/>
                        </a:spcAft>
                        <a:buNone/>
                      </a:pPr>
                      <a:endParaRPr sz="1200">
                        <a:latin typeface="Calibri"/>
                        <a:ea typeface="Calibri"/>
                        <a:cs typeface="Calibri"/>
                        <a:sym typeface="Calibri"/>
                      </a:endParaRPr>
                    </a:p>
                  </a:txBody>
                  <a:tcPr marL="0" marR="0" marT="0" marB="0">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58" name="Google Shape;58;p13"/>
          <p:cNvGraphicFramePr/>
          <p:nvPr/>
        </p:nvGraphicFramePr>
        <p:xfrm>
          <a:off x="466725" y="3983065"/>
          <a:ext cx="6838975" cy="2697450"/>
        </p:xfrm>
        <a:graphic>
          <a:graphicData uri="http://schemas.openxmlformats.org/drawingml/2006/table">
            <a:tbl>
              <a:tblPr>
                <a:noFill/>
                <a:tableStyleId>{FBD3533B-0F65-4A49-883B-E52D7625774F}</a:tableStyleId>
              </a:tblPr>
              <a:tblGrid>
                <a:gridCol w="1106650">
                  <a:extLst>
                    <a:ext uri="{9D8B030D-6E8A-4147-A177-3AD203B41FA5}">
                      <a16:colId xmlns:a16="http://schemas.microsoft.com/office/drawing/2014/main" val="20000"/>
                    </a:ext>
                  </a:extLst>
                </a:gridCol>
                <a:gridCol w="2872550">
                  <a:extLst>
                    <a:ext uri="{9D8B030D-6E8A-4147-A177-3AD203B41FA5}">
                      <a16:colId xmlns:a16="http://schemas.microsoft.com/office/drawing/2014/main" val="20001"/>
                    </a:ext>
                  </a:extLst>
                </a:gridCol>
                <a:gridCol w="2859775">
                  <a:extLst>
                    <a:ext uri="{9D8B030D-6E8A-4147-A177-3AD203B41FA5}">
                      <a16:colId xmlns:a16="http://schemas.microsoft.com/office/drawing/2014/main" val="20002"/>
                    </a:ext>
                  </a:extLst>
                </a:gridCol>
              </a:tblGrid>
              <a:tr h="1869325">
                <a:tc>
                  <a:txBody>
                    <a:bodyPr/>
                    <a:lstStyle/>
                    <a:p>
                      <a:pPr marL="0" marR="0" lvl="0" indent="0" algn="ctr" rtl="0">
                        <a:lnSpc>
                          <a:spcPct val="100000"/>
                        </a:lnSpc>
                        <a:spcBef>
                          <a:spcPts val="0"/>
                        </a:spcBef>
                        <a:spcAft>
                          <a:spcPts val="0"/>
                        </a:spcAft>
                        <a:buNone/>
                      </a:pPr>
                      <a:r>
                        <a:rPr lang="en" b="1">
                          <a:latin typeface="Calibri"/>
                          <a:ea typeface="Calibri"/>
                          <a:cs typeface="Calibri"/>
                          <a:sym typeface="Calibri"/>
                        </a:rPr>
                        <a:t>Description of Activity:</a:t>
                      </a:r>
                      <a:endParaRPr>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gridSpan="2">
                  <a:txBody>
                    <a:bodyPr/>
                    <a:lstStyle/>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Students will build sentences using CVC words. You can choose to target a short vowel sound or consonant sound or use this as an opportunity to mix sounds for practice and assessment. </a:t>
                      </a:r>
                      <a:endParaRPr sz="1100">
                        <a:solidFill>
                          <a:schemeClr val="dk1"/>
                        </a:solidFill>
                        <a:latin typeface="Calibri"/>
                        <a:ea typeface="Calibri"/>
                        <a:cs typeface="Calibri"/>
                        <a:sym typeface="Calibri"/>
                      </a:endParaRPr>
                    </a:p>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Using the gathered decodable books or passages, the teacher will create notecards, writing one word per notecard (see example below). </a:t>
                      </a:r>
                      <a:endParaRPr sz="1100">
                        <a:solidFill>
                          <a:schemeClr val="dk1"/>
                        </a:solidFill>
                        <a:latin typeface="Calibri"/>
                        <a:ea typeface="Calibri"/>
                        <a:cs typeface="Calibri"/>
                        <a:sym typeface="Calibri"/>
                      </a:endParaRPr>
                    </a:p>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The teacher will start with an example, using the sentence: The sun is on a mug. The teacher will shuffle the cards on the table in a random order. </a:t>
                      </a:r>
                      <a:endParaRPr sz="1100">
                        <a:solidFill>
                          <a:schemeClr val="dk1"/>
                        </a:solidFill>
                        <a:latin typeface="Calibri"/>
                        <a:ea typeface="Calibri"/>
                        <a:cs typeface="Calibri"/>
                        <a:sym typeface="Calibri"/>
                      </a:endParaRPr>
                    </a:p>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First, discuss how to build a sentence. A sentence starts with a capital letter and ends with a punctuation mark (period). How do we build sentences? Sentences are complete thoughts. A sentence has a noun which is a person, place or thing. A sentence also has a verb, which is an action. </a:t>
                      </a:r>
                      <a:endParaRPr sz="1100">
                        <a:solidFill>
                          <a:schemeClr val="dk1"/>
                        </a:solidFill>
                        <a:latin typeface="Calibri"/>
                        <a:ea typeface="Calibri"/>
                        <a:cs typeface="Calibri"/>
                        <a:sym typeface="Calibri"/>
                      </a:endParaRPr>
                    </a:p>
                    <a:p>
                      <a:pPr marL="4572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The teacher will have the students read each word. After reading each word, the teacher will model how to build the sentence. </a:t>
                      </a:r>
                      <a:endParaRPr sz="1100">
                        <a:solidFill>
                          <a:schemeClr val="dk1"/>
                        </a:solidFill>
                        <a:latin typeface="Calibri"/>
                        <a:ea typeface="Calibri"/>
                        <a:cs typeface="Calibri"/>
                        <a:sym typeface="Calibri"/>
                      </a:endParaRPr>
                    </a:p>
                    <a:p>
                      <a:pPr marL="0" lvl="0" indent="0" algn="just" rtl="0">
                        <a:spcBef>
                          <a:spcPts val="0"/>
                        </a:spcBef>
                        <a:spcAft>
                          <a:spcPts val="0"/>
                        </a:spcAft>
                        <a:buNone/>
                      </a:pPr>
                      <a:endParaRPr sz="1100">
                        <a:solidFill>
                          <a:schemeClr val="dk1"/>
                        </a:solidFill>
                        <a:latin typeface="Calibri"/>
                        <a:ea typeface="Calibri"/>
                        <a:cs typeface="Calibri"/>
                        <a:sym typeface="Calibri"/>
                      </a:endParaRPr>
                    </a:p>
                    <a:p>
                      <a:pPr marL="0" lvl="0" indent="0" algn="just" rtl="0">
                        <a:spcBef>
                          <a:spcPts val="0"/>
                        </a:spcBef>
                        <a:spcAft>
                          <a:spcPts val="0"/>
                        </a:spcAft>
                        <a:buNone/>
                      </a:pPr>
                      <a:r>
                        <a:rPr lang="en" sz="1100">
                          <a:solidFill>
                            <a:schemeClr val="dk1"/>
                          </a:solidFill>
                          <a:latin typeface="Calibri"/>
                          <a:ea typeface="Calibri"/>
                          <a:cs typeface="Calibri"/>
                          <a:sym typeface="Calibri"/>
                        </a:rPr>
                        <a:t>Extension: Have printed lined paper for the student to copy the sentence on the printed paper.</a:t>
                      </a:r>
                      <a:endParaRPr sz="1200">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bl>
          </a:graphicData>
        </a:graphic>
      </p:graphicFrame>
      <p:sp>
        <p:nvSpPr>
          <p:cNvPr id="59" name="Google Shape;59;p13"/>
          <p:cNvSpPr txBox="1"/>
          <p:nvPr/>
        </p:nvSpPr>
        <p:spPr>
          <a:xfrm>
            <a:off x="466663" y="2015450"/>
            <a:ext cx="6839100" cy="1077300"/>
          </a:xfrm>
          <a:prstGeom prst="rect">
            <a:avLst/>
          </a:prstGeom>
          <a:noFill/>
          <a:ln w="28575" cap="flat" cmpd="sng">
            <a:solidFill>
              <a:srgbClr val="9D90BB"/>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marL="0" lvl="0" indent="0" algn="just" rtl="0">
              <a:spcBef>
                <a:spcPts val="0"/>
              </a:spcBef>
              <a:spcAft>
                <a:spcPts val="0"/>
              </a:spcAft>
              <a:buNone/>
            </a:pPr>
            <a:r>
              <a:rPr lang="en" sz="1100">
                <a:solidFill>
                  <a:schemeClr val="dk1"/>
                </a:solidFill>
                <a:latin typeface="Calibri"/>
                <a:ea typeface="Calibri"/>
                <a:cs typeface="Calibri"/>
                <a:sym typeface="Calibri"/>
              </a:rPr>
              <a:t>"In alphabetic systems, the phonemes of the language are represented by letters or groups of letters (graphemes, e.g., b → /b/, ph → /f/). If a child learns to decode that symbol-to-sound relationship, then that child will have the ability to translate printed words into spoken language, thereby accessing information about meaning." (Castles, Rastle, &amp; Nation, 2018)</a:t>
            </a:r>
            <a:endParaRPr sz="1200"/>
          </a:p>
        </p:txBody>
      </p:sp>
      <p:graphicFrame>
        <p:nvGraphicFramePr>
          <p:cNvPr id="60" name="Google Shape;60;p13"/>
          <p:cNvGraphicFramePr/>
          <p:nvPr/>
        </p:nvGraphicFramePr>
        <p:xfrm>
          <a:off x="1319175" y="6838950"/>
          <a:ext cx="5134050" cy="294640"/>
        </p:xfrm>
        <a:graphic>
          <a:graphicData uri="http://schemas.openxmlformats.org/drawingml/2006/table">
            <a:tbl>
              <a:tblPr>
                <a:noFill/>
                <a:tableStyleId>{A2872DAD-188E-4C4F-8143-BC4D31BFC7AF}</a:tableStyleId>
              </a:tblPr>
              <a:tblGrid>
                <a:gridCol w="855675">
                  <a:extLst>
                    <a:ext uri="{9D8B030D-6E8A-4147-A177-3AD203B41FA5}">
                      <a16:colId xmlns:a16="http://schemas.microsoft.com/office/drawing/2014/main" val="20000"/>
                    </a:ext>
                  </a:extLst>
                </a:gridCol>
                <a:gridCol w="855675">
                  <a:extLst>
                    <a:ext uri="{9D8B030D-6E8A-4147-A177-3AD203B41FA5}">
                      <a16:colId xmlns:a16="http://schemas.microsoft.com/office/drawing/2014/main" val="20001"/>
                    </a:ext>
                  </a:extLst>
                </a:gridCol>
                <a:gridCol w="855675">
                  <a:extLst>
                    <a:ext uri="{9D8B030D-6E8A-4147-A177-3AD203B41FA5}">
                      <a16:colId xmlns:a16="http://schemas.microsoft.com/office/drawing/2014/main" val="20002"/>
                    </a:ext>
                  </a:extLst>
                </a:gridCol>
                <a:gridCol w="855675">
                  <a:extLst>
                    <a:ext uri="{9D8B030D-6E8A-4147-A177-3AD203B41FA5}">
                      <a16:colId xmlns:a16="http://schemas.microsoft.com/office/drawing/2014/main" val="20003"/>
                    </a:ext>
                  </a:extLst>
                </a:gridCol>
                <a:gridCol w="855675">
                  <a:extLst>
                    <a:ext uri="{9D8B030D-6E8A-4147-A177-3AD203B41FA5}">
                      <a16:colId xmlns:a16="http://schemas.microsoft.com/office/drawing/2014/main" val="20004"/>
                    </a:ext>
                  </a:extLst>
                </a:gridCol>
                <a:gridCol w="855675">
                  <a:extLst>
                    <a:ext uri="{9D8B030D-6E8A-4147-A177-3AD203B41FA5}">
                      <a16:colId xmlns:a16="http://schemas.microsoft.com/office/drawing/2014/main" val="20005"/>
                    </a:ext>
                  </a:extLst>
                </a:gridCol>
              </a:tblGrid>
              <a:tr h="0">
                <a:tc>
                  <a:txBody>
                    <a:bodyPr/>
                    <a:lstStyle/>
                    <a:p>
                      <a:pPr marL="0" lvl="0" indent="0" algn="ctr" rtl="0">
                        <a:spcBef>
                          <a:spcPts val="0"/>
                        </a:spcBef>
                        <a:spcAft>
                          <a:spcPts val="0"/>
                        </a:spcAft>
                        <a:buNone/>
                      </a:pPr>
                      <a:r>
                        <a:rPr lang="en" sz="1100">
                          <a:latin typeface="Calibri"/>
                          <a:ea typeface="Calibri"/>
                          <a:cs typeface="Calibri"/>
                          <a:sym typeface="Calibri"/>
                        </a:rPr>
                        <a:t>sun</a:t>
                      </a:r>
                      <a:endParaRPr sz="1100">
                        <a:latin typeface="Calibri"/>
                        <a:ea typeface="Calibri"/>
                        <a:cs typeface="Calibri"/>
                        <a:sym typeface="Calibri"/>
                      </a:endParaRPr>
                    </a:p>
                  </a:txBody>
                  <a:tcPr marL="63500" marR="63500" marT="63500" marB="63500"/>
                </a:tc>
                <a:tc>
                  <a:txBody>
                    <a:bodyPr/>
                    <a:lstStyle/>
                    <a:p>
                      <a:pPr marL="0" lvl="0" indent="0" algn="ctr" rtl="0">
                        <a:spcBef>
                          <a:spcPts val="0"/>
                        </a:spcBef>
                        <a:spcAft>
                          <a:spcPts val="0"/>
                        </a:spcAft>
                        <a:buNone/>
                      </a:pPr>
                      <a:r>
                        <a:rPr lang="en" sz="1100">
                          <a:latin typeface="Calibri"/>
                          <a:ea typeface="Calibri"/>
                          <a:cs typeface="Calibri"/>
                          <a:sym typeface="Calibri"/>
                        </a:rPr>
                        <a:t>the</a:t>
                      </a:r>
                      <a:endParaRPr sz="1100">
                        <a:latin typeface="Calibri"/>
                        <a:ea typeface="Calibri"/>
                        <a:cs typeface="Calibri"/>
                        <a:sym typeface="Calibri"/>
                      </a:endParaRPr>
                    </a:p>
                  </a:txBody>
                  <a:tcPr marL="63500" marR="63500" marT="63500" marB="63500"/>
                </a:tc>
                <a:tc>
                  <a:txBody>
                    <a:bodyPr/>
                    <a:lstStyle/>
                    <a:p>
                      <a:pPr marL="0" lvl="0" indent="0" algn="ctr" rtl="0">
                        <a:spcBef>
                          <a:spcPts val="0"/>
                        </a:spcBef>
                        <a:spcAft>
                          <a:spcPts val="0"/>
                        </a:spcAft>
                        <a:buNone/>
                      </a:pPr>
                      <a:r>
                        <a:rPr lang="en" sz="1100">
                          <a:latin typeface="Calibri"/>
                          <a:ea typeface="Calibri"/>
                          <a:cs typeface="Calibri"/>
                          <a:sym typeface="Calibri"/>
                        </a:rPr>
                        <a:t>is</a:t>
                      </a:r>
                      <a:endParaRPr sz="1100">
                        <a:latin typeface="Calibri"/>
                        <a:ea typeface="Calibri"/>
                        <a:cs typeface="Calibri"/>
                        <a:sym typeface="Calibri"/>
                      </a:endParaRPr>
                    </a:p>
                  </a:txBody>
                  <a:tcPr marL="63500" marR="63500" marT="63500" marB="63500"/>
                </a:tc>
                <a:tc>
                  <a:txBody>
                    <a:bodyPr/>
                    <a:lstStyle/>
                    <a:p>
                      <a:pPr marL="0" lvl="0" indent="0" algn="ctr" rtl="0">
                        <a:spcBef>
                          <a:spcPts val="0"/>
                        </a:spcBef>
                        <a:spcAft>
                          <a:spcPts val="0"/>
                        </a:spcAft>
                        <a:buNone/>
                      </a:pPr>
                      <a:r>
                        <a:rPr lang="en" sz="1100">
                          <a:latin typeface="Calibri"/>
                          <a:ea typeface="Calibri"/>
                          <a:cs typeface="Calibri"/>
                          <a:sym typeface="Calibri"/>
                        </a:rPr>
                        <a:t>on</a:t>
                      </a:r>
                      <a:endParaRPr sz="1100">
                        <a:latin typeface="Calibri"/>
                        <a:ea typeface="Calibri"/>
                        <a:cs typeface="Calibri"/>
                        <a:sym typeface="Calibri"/>
                      </a:endParaRPr>
                    </a:p>
                  </a:txBody>
                  <a:tcPr marL="63500" marR="63500" marT="63500" marB="63500"/>
                </a:tc>
                <a:tc>
                  <a:txBody>
                    <a:bodyPr/>
                    <a:lstStyle/>
                    <a:p>
                      <a:pPr marL="0" lvl="0" indent="0" algn="ctr" rtl="0">
                        <a:spcBef>
                          <a:spcPts val="0"/>
                        </a:spcBef>
                        <a:spcAft>
                          <a:spcPts val="0"/>
                        </a:spcAft>
                        <a:buNone/>
                      </a:pPr>
                      <a:r>
                        <a:rPr lang="en" sz="1100">
                          <a:latin typeface="Calibri"/>
                          <a:ea typeface="Calibri"/>
                          <a:cs typeface="Calibri"/>
                          <a:sym typeface="Calibri"/>
                        </a:rPr>
                        <a:t>a</a:t>
                      </a:r>
                      <a:endParaRPr sz="1100">
                        <a:latin typeface="Calibri"/>
                        <a:ea typeface="Calibri"/>
                        <a:cs typeface="Calibri"/>
                        <a:sym typeface="Calibri"/>
                      </a:endParaRPr>
                    </a:p>
                  </a:txBody>
                  <a:tcPr marL="63500" marR="63500" marT="63500" marB="63500"/>
                </a:tc>
                <a:tc>
                  <a:txBody>
                    <a:bodyPr/>
                    <a:lstStyle/>
                    <a:p>
                      <a:pPr marL="0" lvl="0" indent="0" algn="ctr" rtl="0">
                        <a:spcBef>
                          <a:spcPts val="0"/>
                        </a:spcBef>
                        <a:spcAft>
                          <a:spcPts val="0"/>
                        </a:spcAft>
                        <a:buNone/>
                      </a:pPr>
                      <a:r>
                        <a:rPr lang="en" sz="1100">
                          <a:latin typeface="Calibri"/>
                          <a:ea typeface="Calibri"/>
                          <a:cs typeface="Calibri"/>
                          <a:sym typeface="Calibri"/>
                        </a:rPr>
                        <a:t>mug</a:t>
                      </a:r>
                      <a:endParaRPr sz="1100">
                        <a:latin typeface="Calibri"/>
                        <a:ea typeface="Calibri"/>
                        <a:cs typeface="Calibri"/>
                        <a:sym typeface="Calibri"/>
                      </a:endParaRPr>
                    </a:p>
                  </a:txBody>
                  <a:tcPr marL="63500" marR="63500" marT="63500" marB="63500"/>
                </a:tc>
                <a:extLst>
                  <a:ext uri="{0D108BD9-81ED-4DB2-BD59-A6C34878D82A}">
                    <a16:rowId xmlns:a16="http://schemas.microsoft.com/office/drawing/2014/main" val="10000"/>
                  </a:ext>
                </a:extLst>
              </a:tr>
            </a:tbl>
          </a:graphicData>
        </a:graphic>
      </p:graphicFrame>
      <p:graphicFrame>
        <p:nvGraphicFramePr>
          <p:cNvPr id="61" name="Google Shape;61;p13"/>
          <p:cNvGraphicFramePr/>
          <p:nvPr/>
        </p:nvGraphicFramePr>
        <p:xfrm>
          <a:off x="457225" y="8058150"/>
          <a:ext cx="6858000" cy="1178560"/>
        </p:xfrm>
        <a:graphic>
          <a:graphicData uri="http://schemas.openxmlformats.org/drawingml/2006/table">
            <a:tbl>
              <a:tblPr>
                <a:noFill/>
                <a:tableStyleId>{A2872DAD-188E-4C4F-8143-BC4D31BFC7AF}</a:tableStyleId>
              </a:tblPr>
              <a:tblGrid>
                <a:gridCol w="1047750">
                  <a:extLst>
                    <a:ext uri="{9D8B030D-6E8A-4147-A177-3AD203B41FA5}">
                      <a16:colId xmlns:a16="http://schemas.microsoft.com/office/drawing/2014/main" val="20000"/>
                    </a:ext>
                  </a:extLst>
                </a:gridCol>
                <a:gridCol w="2905125">
                  <a:extLst>
                    <a:ext uri="{9D8B030D-6E8A-4147-A177-3AD203B41FA5}">
                      <a16:colId xmlns:a16="http://schemas.microsoft.com/office/drawing/2014/main" val="20001"/>
                    </a:ext>
                  </a:extLst>
                </a:gridCol>
                <a:gridCol w="2905125">
                  <a:extLst>
                    <a:ext uri="{9D8B030D-6E8A-4147-A177-3AD203B41FA5}">
                      <a16:colId xmlns:a16="http://schemas.microsoft.com/office/drawing/2014/main" val="20002"/>
                    </a:ext>
                  </a:extLst>
                </a:gridCol>
              </a:tblGrid>
              <a:tr h="0">
                <a:tc>
                  <a:txBody>
                    <a:bodyPr/>
                    <a:lstStyle/>
                    <a:p>
                      <a:pPr marL="0" lvl="0" indent="0" algn="l" rtl="0">
                        <a:spcBef>
                          <a:spcPts val="0"/>
                        </a:spcBef>
                        <a:spcAft>
                          <a:spcPts val="0"/>
                        </a:spcAft>
                        <a:buNone/>
                      </a:pPr>
                      <a:r>
                        <a:rPr lang="en" sz="1100" b="1">
                          <a:latin typeface="Calibri"/>
                          <a:ea typeface="Calibri"/>
                          <a:cs typeface="Calibri"/>
                          <a:sym typeface="Calibri"/>
                        </a:rPr>
                        <a:t>Student Name</a:t>
                      </a:r>
                      <a:endParaRPr sz="1100" b="1">
                        <a:latin typeface="Calibri"/>
                        <a:ea typeface="Calibri"/>
                        <a:cs typeface="Calibri"/>
                        <a:sym typeface="Calibri"/>
                      </a:endParaRPr>
                    </a:p>
                  </a:txBody>
                  <a:tcPr marL="63500" marR="63500" marT="63500" marB="63500">
                    <a:solidFill>
                      <a:srgbClr val="94D193"/>
                    </a:solidFill>
                  </a:tcPr>
                </a:tc>
                <a:tc>
                  <a:txBody>
                    <a:bodyPr/>
                    <a:lstStyle/>
                    <a:p>
                      <a:pPr marL="0" lvl="0" indent="0" algn="l" rtl="0">
                        <a:spcBef>
                          <a:spcPts val="0"/>
                        </a:spcBef>
                        <a:spcAft>
                          <a:spcPts val="0"/>
                        </a:spcAft>
                        <a:buNone/>
                      </a:pPr>
                      <a:r>
                        <a:rPr lang="en" sz="1100" b="1">
                          <a:latin typeface="Calibri"/>
                          <a:ea typeface="Calibri"/>
                          <a:cs typeface="Calibri"/>
                          <a:sym typeface="Calibri"/>
                        </a:rPr>
                        <a:t>Words Read Correctly</a:t>
                      </a:r>
                      <a:endParaRPr sz="1100" b="1">
                        <a:latin typeface="Calibri"/>
                        <a:ea typeface="Calibri"/>
                        <a:cs typeface="Calibri"/>
                        <a:sym typeface="Calibri"/>
                      </a:endParaRPr>
                    </a:p>
                  </a:txBody>
                  <a:tcPr marL="63500" marR="63500" marT="63500" marB="63500">
                    <a:solidFill>
                      <a:srgbClr val="94D193"/>
                    </a:solidFill>
                  </a:tcPr>
                </a:tc>
                <a:tc>
                  <a:txBody>
                    <a:bodyPr/>
                    <a:lstStyle/>
                    <a:p>
                      <a:pPr marL="0" lvl="0" indent="0" algn="l" rtl="0">
                        <a:spcBef>
                          <a:spcPts val="0"/>
                        </a:spcBef>
                        <a:spcAft>
                          <a:spcPts val="0"/>
                        </a:spcAft>
                        <a:buNone/>
                      </a:pPr>
                      <a:r>
                        <a:rPr lang="en" sz="1100" b="1">
                          <a:latin typeface="Calibri"/>
                          <a:ea typeface="Calibri"/>
                          <a:cs typeface="Calibri"/>
                          <a:sym typeface="Calibri"/>
                        </a:rPr>
                        <a:t>Sentences Read </a:t>
                      </a:r>
                      <a:endParaRPr sz="1100" b="1">
                        <a:latin typeface="Calibri"/>
                        <a:ea typeface="Calibri"/>
                        <a:cs typeface="Calibri"/>
                        <a:sym typeface="Calibri"/>
                      </a:endParaRPr>
                    </a:p>
                  </a:txBody>
                  <a:tcPr marL="63500" marR="63500" marT="63500" marB="63500">
                    <a:solidFill>
                      <a:srgbClr val="94D193"/>
                    </a:solidFill>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endParaRPr sz="1100" b="1">
                        <a:latin typeface="Calibri"/>
                        <a:ea typeface="Calibri"/>
                        <a:cs typeface="Calibri"/>
                        <a:sym typeface="Calibri"/>
                      </a:endParaRPr>
                    </a:p>
                  </a:txBody>
                  <a:tcPr marL="63500" marR="63500" marT="63500" marB="63500"/>
                </a:tc>
                <a:tc>
                  <a:txBody>
                    <a:bodyPr/>
                    <a:lstStyle/>
                    <a:p>
                      <a:pPr marL="0" lvl="0" indent="0" algn="l" rtl="0">
                        <a:spcBef>
                          <a:spcPts val="0"/>
                        </a:spcBef>
                        <a:spcAft>
                          <a:spcPts val="0"/>
                        </a:spcAft>
                        <a:buNone/>
                      </a:pPr>
                      <a:endParaRPr sz="1100" b="1">
                        <a:latin typeface="Calibri"/>
                        <a:ea typeface="Calibri"/>
                        <a:cs typeface="Calibri"/>
                        <a:sym typeface="Calibri"/>
                      </a:endParaRPr>
                    </a:p>
                  </a:txBody>
                  <a:tcPr marL="63500" marR="63500" marT="63500" marB="63500"/>
                </a:tc>
                <a:tc>
                  <a:txBody>
                    <a:bodyPr/>
                    <a:lstStyle/>
                    <a:p>
                      <a:pPr marL="0" lvl="0" indent="0" algn="l" rtl="0">
                        <a:spcBef>
                          <a:spcPts val="0"/>
                        </a:spcBef>
                        <a:spcAft>
                          <a:spcPts val="0"/>
                        </a:spcAft>
                        <a:buNone/>
                      </a:pPr>
                      <a:endParaRPr sz="1100" b="1">
                        <a:latin typeface="Calibri"/>
                        <a:ea typeface="Calibri"/>
                        <a:cs typeface="Calibri"/>
                        <a:sym typeface="Calibri"/>
                      </a:endParaRPr>
                    </a:p>
                  </a:txBody>
                  <a:tcPr marL="63500" marR="63500" marT="63500" marB="63500"/>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endParaRPr sz="1100" b="1">
                        <a:latin typeface="Calibri"/>
                        <a:ea typeface="Calibri"/>
                        <a:cs typeface="Calibri"/>
                        <a:sym typeface="Calibri"/>
                      </a:endParaRPr>
                    </a:p>
                  </a:txBody>
                  <a:tcPr marL="63500" marR="63500" marT="63500" marB="63500"/>
                </a:tc>
                <a:tc>
                  <a:txBody>
                    <a:bodyPr/>
                    <a:lstStyle/>
                    <a:p>
                      <a:pPr marL="0" lvl="0" indent="0" algn="l" rtl="0">
                        <a:spcBef>
                          <a:spcPts val="0"/>
                        </a:spcBef>
                        <a:spcAft>
                          <a:spcPts val="0"/>
                        </a:spcAft>
                        <a:buNone/>
                      </a:pPr>
                      <a:endParaRPr sz="1100" b="1">
                        <a:latin typeface="Calibri"/>
                        <a:ea typeface="Calibri"/>
                        <a:cs typeface="Calibri"/>
                        <a:sym typeface="Calibri"/>
                      </a:endParaRPr>
                    </a:p>
                  </a:txBody>
                  <a:tcPr marL="63500" marR="63500" marT="63500" marB="63500"/>
                </a:tc>
                <a:tc>
                  <a:txBody>
                    <a:bodyPr/>
                    <a:lstStyle/>
                    <a:p>
                      <a:pPr marL="0" lvl="0" indent="0" algn="l" rtl="0">
                        <a:spcBef>
                          <a:spcPts val="0"/>
                        </a:spcBef>
                        <a:spcAft>
                          <a:spcPts val="0"/>
                        </a:spcAft>
                        <a:buNone/>
                      </a:pPr>
                      <a:endParaRPr sz="1100" b="1">
                        <a:latin typeface="Calibri"/>
                        <a:ea typeface="Calibri"/>
                        <a:cs typeface="Calibri"/>
                        <a:sym typeface="Calibri"/>
                      </a:endParaRPr>
                    </a:p>
                  </a:txBody>
                  <a:tcPr marL="63500" marR="63500" marT="63500" marB="63500"/>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endParaRPr sz="1100" b="1">
                        <a:latin typeface="Calibri"/>
                        <a:ea typeface="Calibri"/>
                        <a:cs typeface="Calibri"/>
                        <a:sym typeface="Calibri"/>
                      </a:endParaRPr>
                    </a:p>
                  </a:txBody>
                  <a:tcPr marL="63500" marR="63500" marT="63500" marB="63500"/>
                </a:tc>
                <a:tc>
                  <a:txBody>
                    <a:bodyPr/>
                    <a:lstStyle/>
                    <a:p>
                      <a:pPr marL="0" lvl="0" indent="0" algn="l" rtl="0">
                        <a:spcBef>
                          <a:spcPts val="0"/>
                        </a:spcBef>
                        <a:spcAft>
                          <a:spcPts val="0"/>
                        </a:spcAft>
                        <a:buNone/>
                      </a:pPr>
                      <a:endParaRPr sz="1100" b="1">
                        <a:latin typeface="Calibri"/>
                        <a:ea typeface="Calibri"/>
                        <a:cs typeface="Calibri"/>
                        <a:sym typeface="Calibri"/>
                      </a:endParaRPr>
                    </a:p>
                  </a:txBody>
                  <a:tcPr marL="63500" marR="63500" marT="63500" marB="63500"/>
                </a:tc>
                <a:tc>
                  <a:txBody>
                    <a:bodyPr/>
                    <a:lstStyle/>
                    <a:p>
                      <a:pPr marL="0" lvl="0" indent="0" algn="l" rtl="0">
                        <a:spcBef>
                          <a:spcPts val="0"/>
                        </a:spcBef>
                        <a:spcAft>
                          <a:spcPts val="0"/>
                        </a:spcAft>
                        <a:buNone/>
                      </a:pPr>
                      <a:endParaRPr sz="1100" b="1">
                        <a:latin typeface="Calibri"/>
                        <a:ea typeface="Calibri"/>
                        <a:cs typeface="Calibri"/>
                        <a:sym typeface="Calibri"/>
                      </a:endParaRPr>
                    </a:p>
                  </a:txBody>
                  <a:tcPr marL="63500" marR="63500" marT="63500" marB="63500"/>
                </a:tc>
                <a:extLst>
                  <a:ext uri="{0D108BD9-81ED-4DB2-BD59-A6C34878D82A}">
                    <a16:rowId xmlns:a16="http://schemas.microsoft.com/office/drawing/2014/main" val="10003"/>
                  </a:ext>
                </a:extLst>
              </a:tr>
            </a:tbl>
          </a:graphicData>
        </a:graphic>
      </p:graphicFrame>
      <p:graphicFrame>
        <p:nvGraphicFramePr>
          <p:cNvPr id="62" name="Google Shape;62;p13"/>
          <p:cNvGraphicFramePr/>
          <p:nvPr/>
        </p:nvGraphicFramePr>
        <p:xfrm>
          <a:off x="464525" y="7219633"/>
          <a:ext cx="6843375" cy="670575"/>
        </p:xfrm>
        <a:graphic>
          <a:graphicData uri="http://schemas.openxmlformats.org/drawingml/2006/table">
            <a:tbl>
              <a:tblPr>
                <a:noFill/>
                <a:tableStyleId>{FBD3533B-0F65-4A49-883B-E52D7625774F}</a:tableStyleId>
              </a:tblPr>
              <a:tblGrid>
                <a:gridCol w="1368675">
                  <a:extLst>
                    <a:ext uri="{9D8B030D-6E8A-4147-A177-3AD203B41FA5}">
                      <a16:colId xmlns:a16="http://schemas.microsoft.com/office/drawing/2014/main" val="20000"/>
                    </a:ext>
                  </a:extLst>
                </a:gridCol>
                <a:gridCol w="1368675">
                  <a:extLst>
                    <a:ext uri="{9D8B030D-6E8A-4147-A177-3AD203B41FA5}">
                      <a16:colId xmlns:a16="http://schemas.microsoft.com/office/drawing/2014/main" val="20001"/>
                    </a:ext>
                  </a:extLst>
                </a:gridCol>
                <a:gridCol w="1368675">
                  <a:extLst>
                    <a:ext uri="{9D8B030D-6E8A-4147-A177-3AD203B41FA5}">
                      <a16:colId xmlns:a16="http://schemas.microsoft.com/office/drawing/2014/main" val="20002"/>
                    </a:ext>
                  </a:extLst>
                </a:gridCol>
                <a:gridCol w="1368675">
                  <a:extLst>
                    <a:ext uri="{9D8B030D-6E8A-4147-A177-3AD203B41FA5}">
                      <a16:colId xmlns:a16="http://schemas.microsoft.com/office/drawing/2014/main" val="20003"/>
                    </a:ext>
                  </a:extLst>
                </a:gridCol>
                <a:gridCol w="1368675">
                  <a:extLst>
                    <a:ext uri="{9D8B030D-6E8A-4147-A177-3AD203B41FA5}">
                      <a16:colId xmlns:a16="http://schemas.microsoft.com/office/drawing/2014/main" val="20004"/>
                    </a:ext>
                  </a:extLst>
                </a:gridCol>
              </a:tblGrid>
              <a:tr h="670575">
                <a:tc gridSpan="5">
                  <a:txBody>
                    <a:bodyPr/>
                    <a:lstStyle/>
                    <a:p>
                      <a:pPr marL="0" lvl="0" indent="0" algn="l" rtl="0">
                        <a:spcBef>
                          <a:spcPts val="0"/>
                        </a:spcBef>
                        <a:spcAft>
                          <a:spcPts val="0"/>
                        </a:spcAft>
                        <a:buNone/>
                      </a:pPr>
                      <a:r>
                        <a:rPr lang="en" b="1">
                          <a:latin typeface="Calibri"/>
                          <a:ea typeface="Calibri"/>
                          <a:cs typeface="Calibri"/>
                          <a:sym typeface="Calibri"/>
                        </a:rPr>
                        <a:t>Recording: </a:t>
                      </a:r>
                      <a:r>
                        <a:rPr lang="en">
                          <a:solidFill>
                            <a:schemeClr val="dk1"/>
                          </a:solidFill>
                          <a:latin typeface="Calibri"/>
                          <a:ea typeface="Calibri"/>
                          <a:cs typeface="Calibri"/>
                          <a:sym typeface="Calibri"/>
                        </a:rPr>
                        <a:t>Allow students to construct sentences using CVC words written on note cards.  Make sure that punctuation cards are provided, and that the beginning word of each sentence is capitalized.  Note the sentence constructed and the number of words read correctly.</a:t>
                      </a:r>
                      <a:endParaRPr sz="1700">
                        <a:latin typeface="Calibri"/>
                        <a:ea typeface="Calibri"/>
                        <a:cs typeface="Calibri"/>
                        <a:sym typeface="Calibri"/>
                      </a:endParaRPr>
                    </a:p>
                  </a:txBody>
                  <a:tcPr marL="0" marR="0" marT="0" marB="0">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387</Words>
  <Application>Microsoft Office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Holliday</dc:creator>
  <cp:lastModifiedBy>Lisa Holliday</cp:lastModifiedBy>
  <cp:revision>1</cp:revision>
  <dcterms:modified xsi:type="dcterms:W3CDTF">2022-06-15T17:47:27Z</dcterms:modified>
</cp:coreProperties>
</file>