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E9C4B91-3ED0-4A6E-8CAD-E5D08EFE9F74}">
  <a:tblStyle styleId="{0E9C4B91-3ED0-4A6E-8CAD-E5D08EFE9F7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{0E9C4B91-3ED0-4A6E-8CAD-E5D08EFE9F74}</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Decode CVC Words in Stories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75" y="3836813"/>
          <a:ext cx="3000000" cy="3000000"/>
        </p:xfrm>
        <a:graphic>
          <a:graphicData uri="http://schemas.openxmlformats.org/drawingml/2006/table">
            <a:tbl>
              <a:tblPr>
                <a:noFill/>
                <a:tableStyleId>{0E9C4B91-3ED0-4A6E-8CAD-E5D08EFE9F74}</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CVC word decodable text</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94175" y="4238615"/>
          <a:ext cx="3000000" cy="3000000"/>
        </p:xfrm>
        <a:graphic>
          <a:graphicData uri="http://schemas.openxmlformats.org/drawingml/2006/table">
            <a:tbl>
              <a:tblPr>
                <a:noFill/>
                <a:tableStyleId>{0E9C4B91-3ED0-4A6E-8CAD-E5D08EFE9F74}</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Provide each student in the group with a copy of the decodable text.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they are going to read a story together and give them the focus sounds for the passage (ex. “The title of the passage we are reading today is </a:t>
                      </a:r>
                      <a:r>
                        <a:rPr i="1" lang="en" sz="1100">
                          <a:solidFill>
                            <a:schemeClr val="dk1"/>
                          </a:solidFill>
                          <a:latin typeface="Calibri"/>
                          <a:ea typeface="Calibri"/>
                          <a:cs typeface="Calibri"/>
                          <a:sym typeface="Calibri"/>
                        </a:rPr>
                        <a:t>Nat the Cat. </a:t>
                      </a:r>
                      <a:r>
                        <a:rPr lang="en" sz="1100">
                          <a:solidFill>
                            <a:schemeClr val="dk1"/>
                          </a:solidFill>
                          <a:latin typeface="Calibri"/>
                          <a:ea typeface="Calibri"/>
                          <a:cs typeface="Calibri"/>
                          <a:sym typeface="Calibri"/>
                        </a:rPr>
                        <a:t>In this passage there are many words with the short ‘a’ sound. We’ve been practicing this sound a lot. Remember, short ‘a’ says /a/”). Tell students that first they will listen and follow along as you read the passage to them. Then, echo read the passage with students (teacher reads a sentence, students repeat the sentence).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students that now they are reading to read the passage independently or in pairs. Remind students that if they come to a word they do not know, stop to sound it out.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Listen in as students read independently or in partners and provide corrective feedback. Remind students to sound out words using sounds that they know.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a student is unable to read a whole word or forgets a sound, point out the letters that the students identified correctly and ask them if they remember the sound for the other letter (ex. “You did a great job with the /d/ and the /g/ sound. What is that middle sound? Yes! It is /o/. Try sounding out that word again). Tell students the sound if they do not know it and ask them to try reading the word again.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If students are struggling to blend the sounds together to make a word, teach students continuous blending or additive blending strategies. In continuous blending, the reader says the sounds without any space or stops in between (ex. “mmmooommm”….mom). In additive blending, the reader begins with the first sound, and adds each additional sound until  the whole word is decoded (ex. ‘/c/’.../c/ /a/….’ca’.../ca//t/...cat). Hi L</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students learn letter sounds and how to use their knowledge of letter sounds to decode CVC words, it is important to also have students practice reading words and decoding words in the context of connected text. Students do not need to have mastered all letter sounds of the alphabet in order to practice with decoding words within a connected text. However, the sounds that students will see in the text need to have been explicitly taught during phonics  lessons so that students can use their knowledge of the sound code to decode the words in the text </a:t>
            </a:r>
            <a:r>
              <a:rPr lang="en" sz="1100">
                <a:solidFill>
                  <a:schemeClr val="dk1"/>
                </a:solidFill>
                <a:latin typeface="Calibri"/>
                <a:ea typeface="Calibri"/>
                <a:cs typeface="Calibri"/>
                <a:sym typeface="Calibri"/>
              </a:rPr>
              <a:t>(add citation)</a:t>
            </a:r>
            <a:r>
              <a:rPr lang="en" sz="1100">
                <a:solidFill>
                  <a:schemeClr val="dk1"/>
                </a:solidFill>
                <a:latin typeface="Calibri"/>
                <a:ea typeface="Calibri"/>
                <a:cs typeface="Calibri"/>
                <a:sym typeface="Calibri"/>
              </a:rPr>
              <a:t>. This is generally students’ first opportunity to actually read and it should be celebrated! Build excitement around this with students by celebrating the fact that because they have learned some sounds and how to decode words, they are now ready to read an actual book.</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{0E9C4B91-3ED0-4A6E-8CAD-E5D08EFE9F74}</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Give students a check for each time they read a phrase, and an ‘x’ for each time they are unable to decode a phrase. 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64513" y="2441982"/>
          <a:ext cx="3000000" cy="3000000"/>
        </p:xfrm>
        <a:graphic>
          <a:graphicData uri="http://schemas.openxmlformats.org/drawingml/2006/table">
            <a:tbl>
              <a:tblPr>
                <a:noFill/>
                <a:tableStyleId>{0E9C4B91-3ED0-4A6E-8CAD-E5D08EFE9F74}</a:tableStyleId>
              </a:tblPr>
              <a:tblGrid>
                <a:gridCol w="3441675"/>
                <a:gridCol w="3441675"/>
              </a:tblGrid>
              <a:tr h="583650">
                <a:tc gridSpan="2">
                  <a:txBody>
                    <a:bodyPr/>
                    <a:lstStyle/>
                    <a:p>
                      <a:pPr indent="0" lvl="0" marL="57150" rtl="0" algn="l">
                        <a:spcBef>
                          <a:spcPts val="0"/>
                        </a:spcBef>
                        <a:spcAft>
                          <a:spcPts val="0"/>
                        </a:spcAft>
                        <a:buNone/>
                      </a:pPr>
                      <a:r>
                        <a:rPr b="1" lang="en">
                          <a:latin typeface="Calibri"/>
                          <a:ea typeface="Calibri"/>
                          <a:cs typeface="Calibri"/>
                          <a:sym typeface="Calibri"/>
                        </a:rPr>
                        <a:t>Passage name:                                                          Focus sounds: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hMerge="1"/>
              </a:tr>
              <a:tr h="313550">
                <a:tc>
                  <a:txBody>
                    <a:bodyPr/>
                    <a:lstStyle/>
                    <a:p>
                      <a:pPr indent="57150" lvl="0" marL="0" rtl="0" algn="l">
                        <a:spcBef>
                          <a:spcPts val="0"/>
                        </a:spcBef>
                        <a:spcAft>
                          <a:spcPts val="0"/>
                        </a:spcAft>
                        <a:buNone/>
                      </a:pPr>
                      <a:r>
                        <a:rPr b="1" lang="en">
                          <a:latin typeface="Calibri"/>
                          <a:ea typeface="Calibri"/>
                          <a:cs typeface="Calibri"/>
                          <a:sym typeface="Calibri"/>
                        </a:rPr>
                        <a:t>Student</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57150" lvl="0" marL="0" rtl="0" algn="l">
                        <a:spcBef>
                          <a:spcPts val="0"/>
                        </a:spcBef>
                        <a:spcAft>
                          <a:spcPts val="0"/>
                        </a:spcAft>
                        <a:buNone/>
                      </a:pPr>
                      <a:r>
                        <a:rPr b="1" lang="en">
                          <a:latin typeface="Calibri"/>
                          <a:ea typeface="Calibri"/>
                          <a:cs typeface="Calibri"/>
                          <a:sym typeface="Calibri"/>
                        </a:rPr>
                        <a:t>Notes</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3135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