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  <p15:guide id="3" orient="horz" pos="204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921E1E1-EB8C-4F51-89D7-063AD2345EDB}">
  <a:tblStyle styleId="{F921E1E1-EB8C-4F51-89D7-063AD2345E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F1C83E17-6EBA-410B-B7D5-B438A5EF7D2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  <p:guide pos="20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f9bf711952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f9bf71195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471725"/>
            <a:ext cx="7772400" cy="80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2954" l="0" r="0" t="2954"/>
          <a:stretch/>
        </p:blipFill>
        <p:spPr>
          <a:xfrm>
            <a:off x="0" y="-114300"/>
            <a:ext cx="7772400" cy="1343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6" name="Google Shape;56;p13"/>
          <p:cNvGraphicFramePr/>
          <p:nvPr/>
        </p:nvGraphicFramePr>
        <p:xfrm>
          <a:off x="466638" y="1400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{F921E1E1-EB8C-4F51-89D7-063AD2345EDB}</a:tableStyleId>
              </a:tblPr>
              <a:tblGrid>
                <a:gridCol w="802925"/>
                <a:gridCol w="2280425"/>
                <a:gridCol w="2057250"/>
                <a:gridCol w="1698525"/>
              </a:tblGrid>
              <a:tr h="54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Activity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Decode CVCe Words in Isolation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“Reading Rope” 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Strand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Decoding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7" name="Google Shape;57;p13"/>
          <p:cNvGraphicFramePr/>
          <p:nvPr/>
        </p:nvGraphicFramePr>
        <p:xfrm>
          <a:off x="466638" y="299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{F921E1E1-EB8C-4F51-89D7-063AD2345EDB}</a:tableStyleId>
              </a:tblPr>
              <a:tblGrid>
                <a:gridCol w="1212225"/>
                <a:gridCol w="5571875"/>
              </a:tblGrid>
              <a:tr h="235600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Materials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colored dry erase markers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white board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600">
                <a:tc vMerge="1"/>
                <a:tc>
                  <a:txBody>
                    <a:bodyPr/>
                    <a:lstStyle/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8" name="Google Shape;58;p13"/>
          <p:cNvGraphicFramePr/>
          <p:nvPr/>
        </p:nvGraphicFramePr>
        <p:xfrm>
          <a:off x="439213" y="36582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{F921E1E1-EB8C-4F51-89D7-063AD2345EDB}</a:tableStyleId>
              </a:tblPr>
              <a:tblGrid>
                <a:gridCol w="1106650"/>
                <a:gridCol w="2872550"/>
                <a:gridCol w="2859775"/>
              </a:tblGrid>
              <a:tr h="1869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 of Activity: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CVCe words follow the consonant, vowel, consonant, silent e pattern. The vowel is always at the end of the word, but it is always silent. The silent e makes the vowel say its name; for example, the word pin is a cvc word and when we add a -e to the end of pin we get pine. The e makes the vowel say its name.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Teacher will model with students, writing </a:t>
                      </a:r>
                      <a:r>
                        <a:rPr b="1"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on the whiteboard. Use a different color for the vowel in the word.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Teacher will say, “Let’s read this word, man. In this word, there is a pattern. It is a consonant, vowel, consonant.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Let’s read the word again, man. Now, if I add another vowel to the end of the word, I now have a new pattern.” (Teacher will add e to the end of the word man using the same color that was used for a.)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Reinforce the rule that the silent e makes no sound and tells the vowel to say its name. This strategy helps students understand the difference in short and long vowel sounds.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new pattern is consonant, vowel, consonant, vowel. Teacher will draw a V to show the connection between the </a:t>
                      </a:r>
                      <a:r>
                        <a:rPr b="1"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and the </a:t>
                      </a:r>
                      <a:r>
                        <a:rPr b="1"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teacher can continue using the same sound of /a_e/ or continue on introducing additional long vowels of i_e, o_e, and u_e.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Words for teacher to model: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man-mane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pin-pine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cub-cube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cut-cute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rob-robe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Words to use with students: </a:t>
                      </a:r>
                      <a:endParaRPr b="1"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o_e: hole, code, bone, poke, rope, vote, joke, hope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a_e: cake, rake, game, fate, grape, plane, page, lake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i_e: bike, hike, five, hive, pine, rice, ice, kite, mice, dive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u_e: dune, mule, rule, cube, duke, mute, tune, huge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66663" y="2015450"/>
            <a:ext cx="6839100" cy="908100"/>
          </a:xfrm>
          <a:prstGeom prst="rect">
            <a:avLst/>
          </a:prstGeom>
          <a:noFill/>
          <a:ln cap="flat" cmpd="sng" w="28575">
            <a:solidFill>
              <a:srgbClr val="9D90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Rationale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early ability to sound out words with success is a strong predictor of a student’s future ability in decoding (Lundberg, 1984). Students with weak decoding skills struggle to comprehend text. Decoding of words must be taught explicitly and must be practiced consistently. 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471725"/>
            <a:ext cx="7772400" cy="80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 rotWithShape="1">
          <a:blip r:embed="rId4">
            <a:alphaModFix/>
          </a:blip>
          <a:srcRect b="2954" l="0" r="0" t="2954"/>
          <a:stretch/>
        </p:blipFill>
        <p:spPr>
          <a:xfrm>
            <a:off x="0" y="-114300"/>
            <a:ext cx="7772400" cy="1343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6" name="Google Shape;66;p14"/>
          <p:cNvGraphicFramePr/>
          <p:nvPr/>
        </p:nvGraphicFramePr>
        <p:xfrm>
          <a:off x="464513" y="15843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{F921E1E1-EB8C-4F51-89D7-063AD2345EDB}</a:tableStyleId>
              </a:tblPr>
              <a:tblGrid>
                <a:gridCol w="1368675"/>
                <a:gridCol w="1368675"/>
                <a:gridCol w="1368675"/>
                <a:gridCol w="1368675"/>
                <a:gridCol w="1368675"/>
              </a:tblGrid>
              <a:tr h="670575"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Recording: 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Mark Y if the student says the correct word; Mark N if they could not.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</a:tbl>
          </a:graphicData>
        </a:graphic>
      </p:graphicFrame>
      <p:graphicFrame>
        <p:nvGraphicFramePr>
          <p:cNvPr id="67" name="Google Shape;67;p14"/>
          <p:cNvGraphicFramePr/>
          <p:nvPr/>
        </p:nvGraphicFramePr>
        <p:xfrm>
          <a:off x="457838" y="1876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{F1C83E17-6EBA-410B-B7D5-B438A5EF7D23}</a:tableStyleId>
              </a:tblPr>
              <a:tblGrid>
                <a:gridCol w="875450"/>
                <a:gridCol w="995750"/>
                <a:gridCol w="995750"/>
                <a:gridCol w="995750"/>
                <a:gridCol w="995750"/>
                <a:gridCol w="995750"/>
                <a:gridCol w="995750"/>
              </a:tblGrid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Word</a:t>
                      </a:r>
                      <a:endParaRPr b="1" sz="800"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</a:tr>
              <a:tr h="33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</a:rPr>
                        <a:t>Student names</a:t>
                      </a:r>
                      <a:endParaRPr b="1"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8" name="Google Shape;68;p14"/>
          <p:cNvGraphicFramePr/>
          <p:nvPr/>
        </p:nvGraphicFramePr>
        <p:xfrm>
          <a:off x="457838" y="4331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{F1C83E17-6EBA-410B-B7D5-B438A5EF7D23}</a:tableStyleId>
              </a:tblPr>
              <a:tblGrid>
                <a:gridCol w="875450"/>
                <a:gridCol w="995750"/>
                <a:gridCol w="995750"/>
                <a:gridCol w="995750"/>
                <a:gridCol w="995750"/>
                <a:gridCol w="995750"/>
                <a:gridCol w="995750"/>
              </a:tblGrid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Word</a:t>
                      </a:r>
                      <a:endParaRPr b="1" sz="800"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</a:tr>
              <a:tr h="33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</a:rPr>
                        <a:t>Student names</a:t>
                      </a:r>
                      <a:endParaRPr b="1"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9" name="Google Shape;69;p14"/>
          <p:cNvGraphicFramePr/>
          <p:nvPr/>
        </p:nvGraphicFramePr>
        <p:xfrm>
          <a:off x="457838" y="6786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{F1C83E17-6EBA-410B-B7D5-B438A5EF7D23}</a:tableStyleId>
              </a:tblPr>
              <a:tblGrid>
                <a:gridCol w="875450"/>
                <a:gridCol w="995750"/>
                <a:gridCol w="995750"/>
                <a:gridCol w="995750"/>
                <a:gridCol w="995750"/>
                <a:gridCol w="995750"/>
                <a:gridCol w="995750"/>
              </a:tblGrid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Word</a:t>
                      </a:r>
                      <a:endParaRPr b="1" sz="800"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D193"/>
                    </a:solidFill>
                  </a:tcPr>
                </a:tc>
              </a:tr>
              <a:tr h="33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</a:rPr>
                        <a:t>Student names</a:t>
                      </a:r>
                      <a:endParaRPr b="1"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