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  <p15:guide id="3" orient="horz" pos="204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2348960-61E1-4014-8A7E-7E58450C928A}">
  <a:tblStyle styleId="{D2348960-61E1-4014-8A7E-7E58450C928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659CB8B4-8E0A-4DD3-983C-D6343B6E5DDE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  <p:guide pos="204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471725"/>
            <a:ext cx="7772400" cy="80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 b="2954" l="0" r="0" t="2954"/>
          <a:stretch/>
        </p:blipFill>
        <p:spPr>
          <a:xfrm>
            <a:off x="0" y="-114300"/>
            <a:ext cx="7772400" cy="13430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6" name="Google Shape;56;p13"/>
          <p:cNvGraphicFramePr/>
          <p:nvPr/>
        </p:nvGraphicFramePr>
        <p:xfrm>
          <a:off x="466638" y="1400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{D2348960-61E1-4014-8A7E-7E58450C928A}</a:tableStyleId>
              </a:tblPr>
              <a:tblGrid>
                <a:gridCol w="802925"/>
                <a:gridCol w="2280425"/>
                <a:gridCol w="2057250"/>
                <a:gridCol w="1698525"/>
              </a:tblGrid>
              <a:tr h="548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Activity</a:t>
                      </a: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Decoding CVCe Words in Sentences 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“Reading Rope” </a:t>
                      </a: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Strand</a:t>
                      </a: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Decoding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57" name="Google Shape;57;p13"/>
          <p:cNvGraphicFramePr/>
          <p:nvPr/>
        </p:nvGraphicFramePr>
        <p:xfrm>
          <a:off x="494150" y="2894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{D2348960-61E1-4014-8A7E-7E58450C928A}</a:tableStyleId>
              </a:tblPr>
              <a:tblGrid>
                <a:gridCol w="1212225"/>
                <a:gridCol w="5571875"/>
              </a:tblGrid>
              <a:tr h="235600"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Materials</a:t>
                      </a: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0480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prepared notecards for sentences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0480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prepared note cards with words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0480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white board and marker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600">
                <a:tc vMerge="1"/>
                <a:tc>
                  <a:txBody>
                    <a:bodyPr/>
                    <a:lstStyle/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58" name="Google Shape;58;p13"/>
          <p:cNvGraphicFramePr/>
          <p:nvPr/>
        </p:nvGraphicFramePr>
        <p:xfrm>
          <a:off x="466725" y="356159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{D2348960-61E1-4014-8A7E-7E58450C928A}</a:tableStyleId>
              </a:tblPr>
              <a:tblGrid>
                <a:gridCol w="1106650"/>
                <a:gridCol w="2872550"/>
                <a:gridCol w="2859775"/>
              </a:tblGrid>
              <a:tr h="19969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Description of Activity: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Read CVCe Words</a:t>
                      </a:r>
                      <a:endParaRPr b="1"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29845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Char char="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Students will read sentences with CVCe words. 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0480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Encourage students to highlight the ending vowel in the word if they are having trouble. 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0480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You can also have students write a V under the two vowels to show the connection. 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Build a Sentence</a:t>
                      </a:r>
                      <a:endParaRPr b="1"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29845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Char char="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Students may build sentences. Each sentence must have at least one CVCe word.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29845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Char char="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Prepare notecards  ahead of time for students to use to create sentences. You may use the words above or prepare additional decodable words on notecards.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29845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Char char="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Students can write the sentence on a white board. </a:t>
                      </a: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Note what the students build and read.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9144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59" name="Google Shape;59;p13"/>
          <p:cNvSpPr txBox="1"/>
          <p:nvPr/>
        </p:nvSpPr>
        <p:spPr>
          <a:xfrm>
            <a:off x="466650" y="1821138"/>
            <a:ext cx="6839100" cy="908100"/>
          </a:xfrm>
          <a:prstGeom prst="rect">
            <a:avLst/>
          </a:prstGeom>
          <a:noFill/>
          <a:ln cap="flat" cmpd="sng" w="28575">
            <a:solidFill>
              <a:srgbClr val="9D90B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Rationale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early ability to sound out words with success is a strong predictor of a student’s future ability in decoding (Lundberg, 1984). Students with weak decoding skills struggle to comprehend text. Decoding of words must be taught explicitly and must be practiced consistently.</a:t>
            </a:r>
            <a:endParaRPr sz="1200"/>
          </a:p>
        </p:txBody>
      </p:sp>
      <p:graphicFrame>
        <p:nvGraphicFramePr>
          <p:cNvPr id="60" name="Google Shape;60;p13"/>
          <p:cNvGraphicFramePr/>
          <p:nvPr/>
        </p:nvGraphicFramePr>
        <p:xfrm>
          <a:off x="542925" y="5634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{659CB8B4-8E0A-4DD3-983C-D6343B6E5DDE}</a:tableStyleId>
              </a:tblPr>
              <a:tblGrid>
                <a:gridCol w="3429000"/>
                <a:gridCol w="3429000"/>
              </a:tblGrid>
              <a:tr h="127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rope is big. 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Sam and Jim bake a cake. 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Stand in a line!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cube is red. 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robe is soft. 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My pal wrote me a note. 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That is a funny joke!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Kim and Rex rode on the big bus. 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 not poke the cat. 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cane helps me walk. 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My dog has a bone. 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 will vote for the class snack.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snake is huge!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That is a fun tune!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550225" y="711375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{D2348960-61E1-4014-8A7E-7E58450C928A}</a:tableStyleId>
              </a:tblPr>
              <a:tblGrid>
                <a:gridCol w="1368675"/>
                <a:gridCol w="1368675"/>
                <a:gridCol w="1368675"/>
                <a:gridCol w="1368675"/>
                <a:gridCol w="1368675"/>
              </a:tblGrid>
              <a:tr h="670575">
                <a:tc gridSpan="5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Recording: </a:t>
                      </a: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Record the sentence the student reads. Note any errors.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</a:tr>
            </a:tbl>
          </a:graphicData>
        </a:graphic>
      </p:graphicFrame>
      <p:graphicFrame>
        <p:nvGraphicFramePr>
          <p:cNvPr id="62" name="Google Shape;62;p13"/>
          <p:cNvGraphicFramePr/>
          <p:nvPr/>
        </p:nvGraphicFramePr>
        <p:xfrm>
          <a:off x="542913" y="7426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{659CB8B4-8E0A-4DD3-983C-D6343B6E5DDE}</a:tableStyleId>
              </a:tblPr>
              <a:tblGrid>
                <a:gridCol w="1171575"/>
                <a:gridCol w="5686425"/>
              </a:tblGrid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Student Name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solidFill>
                      <a:srgbClr val="94D19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Sentence 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solidFill>
                      <a:srgbClr val="94D193"/>
                    </a:solidFill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