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27B7D27-4AB0-4288-8D4C-58C00F6C8999}">
  <a:tblStyle styleId="{727B7D27-4AB0-4288-8D4C-58C00F6C8999}"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{727B7D27-4AB0-4288-8D4C-58C00F6C8999}</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CVCe Words in Sentences</a:t>
                      </a:r>
                      <a:endParaRPr b="1"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Phonics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94150" y="3667613"/>
          <a:ext cx="3000000" cy="3000000"/>
        </p:xfrm>
        <a:graphic>
          <a:graphicData uri="http://schemas.openxmlformats.org/drawingml/2006/table">
            <a:tbl>
              <a:tblPr>
                <a:noFill/>
                <a:tableStyleId>{727B7D27-4AB0-4288-8D4C-58C00F6C8999}</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CVCe anchor chart</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304800" lvl="0" marL="457200" rtl="0" algn="just">
                        <a:spcBef>
                          <a:spcPts val="0"/>
                        </a:spcBef>
                        <a:spcAft>
                          <a:spcPts val="0"/>
                        </a:spcAft>
                        <a:buClr>
                          <a:schemeClr val="dk1"/>
                        </a:buClr>
                        <a:buSzPts val="1200"/>
                        <a:buFont typeface="Calibri"/>
                        <a:buChar char="❏"/>
                      </a:pPr>
                      <a:r>
                        <a:rPr lang="en" sz="1100">
                          <a:solidFill>
                            <a:schemeClr val="dk1"/>
                          </a:solidFill>
                          <a:latin typeface="Calibri"/>
                          <a:ea typeface="Calibri"/>
                          <a:cs typeface="Calibri"/>
                          <a:sym typeface="Calibri"/>
                        </a:rPr>
                        <a:t>sentences taken from a familiar book</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38" y="4205490"/>
          <a:ext cx="3000000" cy="3000000"/>
        </p:xfrm>
        <a:graphic>
          <a:graphicData uri="http://schemas.openxmlformats.org/drawingml/2006/table">
            <a:tbl>
              <a:tblPr>
                <a:noFill/>
                <a:tableStyleId>{727B7D27-4AB0-4288-8D4C-58C00F6C8999}</a:tableStyleId>
              </a:tblPr>
              <a:tblGrid>
                <a:gridCol w="1106650"/>
                <a:gridCol w="2872550"/>
                <a:gridCol w="2859775"/>
              </a:tblGrid>
              <a:tr h="169597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First, you will need to make sure your students are proficient in decoding long-vowel words with the CVCe pattern.  For students who are unable to do this, more practice with long vowels is needed.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Create sentence cards. These can be taken from actual texts used in class. In this way, the sentences are relevant and on-level. </a:t>
                      </a:r>
                      <a:endParaRPr sz="1100">
                        <a:solidFill>
                          <a:schemeClr val="dk1"/>
                        </a:solidFill>
                        <a:latin typeface="Calibri"/>
                        <a:ea typeface="Calibri"/>
                        <a:cs typeface="Calibri"/>
                        <a:sym typeface="Calibri"/>
                      </a:endParaRPr>
                    </a:p>
                    <a:p>
                      <a:pPr indent="-304800" lvl="1" marL="13716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Listed below are other sentences that can be used. Also, It is helpful for students if the vowel and the e are the same color so it clearly shows the student that these letters work together.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If an anchor chart was made,  it should be nearby to remind students about CVCe decoding. Words can still be blended if necessary.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r h="1303025">
                <a:tc gridSpan="3">
                  <a:txBody>
                    <a:bodyPr/>
                    <a:lstStyle/>
                    <a:p>
                      <a:pPr indent="0" lvl="0" marL="0" marR="0" rtl="0" algn="ctr">
                        <a:lnSpc>
                          <a:spcPct val="100000"/>
                        </a:lnSpc>
                        <a:spcBef>
                          <a:spcPts val="0"/>
                        </a:spcBef>
                        <a:spcAft>
                          <a:spcPts val="0"/>
                        </a:spcAft>
                        <a:buNone/>
                      </a:pPr>
                      <a:r>
                        <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r>
            </a:tbl>
          </a:graphicData>
        </a:graphic>
      </p:graphicFrame>
      <p:sp>
        <p:nvSpPr>
          <p:cNvPr id="59" name="Google Shape;59;p13"/>
          <p:cNvSpPr txBox="1"/>
          <p:nvPr/>
        </p:nvSpPr>
        <p:spPr>
          <a:xfrm>
            <a:off x="466663" y="2015450"/>
            <a:ext cx="6839100" cy="15855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The early ability to sound out words with success is a strong predictor of a student’s future ability in decoding (Lundberg, 1984). Once students are proficient in decoding cvc words (which contain short vowels), they are ready for a long vowel pattern. A basic one to begin with is CVCe. It contains a vowel-consonant-e pattern. In many early literacy classrooms, the e is called “bossy e,” “magic e,” etc. This is the teacher’s choice. The main concept to teach is that the e makes the vowel say its name. An anchor chart is recommended to create, with student input, so the CVCe pattern can be referenced visually. Sometimes students can only decode in isolation. It is important to help students transition and apply CVCe decoding to familiar texts. </a:t>
            </a:r>
            <a:endParaRPr sz="1200"/>
          </a:p>
        </p:txBody>
      </p:sp>
      <p:graphicFrame>
        <p:nvGraphicFramePr>
          <p:cNvPr id="60" name="Google Shape;60;p13"/>
          <p:cNvGraphicFramePr/>
          <p:nvPr/>
        </p:nvGraphicFramePr>
        <p:xfrm>
          <a:off x="466675" y="6241063"/>
          <a:ext cx="3000000" cy="3000000"/>
        </p:xfrm>
        <a:graphic>
          <a:graphicData uri="http://schemas.openxmlformats.org/drawingml/2006/table">
            <a:tbl>
              <a:tblPr>
                <a:noFill/>
                <a:tableStyleId>{727B7D27-4AB0-4288-8D4C-58C00F6C8999}</a:tableStyleId>
              </a:tblPr>
              <a:tblGrid>
                <a:gridCol w="1696025"/>
                <a:gridCol w="1696025"/>
                <a:gridCol w="1696025"/>
                <a:gridCol w="1696025"/>
              </a:tblGrid>
              <a:tr h="295275">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I can use the tape. </a:t>
                      </a:r>
                      <a:endParaRPr/>
                    </a:p>
                  </a:txBody>
                  <a:tcPr marT="91425" marB="91425" marR="91425" marL="91425"/>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Dad has a red cane. </a:t>
                      </a:r>
                      <a:endParaRPr/>
                    </a:p>
                  </a:txBody>
                  <a:tcPr marT="91425" marB="91425" marR="91425" marL="91425"/>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Mom made a big cake. </a:t>
                      </a:r>
                      <a:endParaRPr/>
                    </a:p>
                  </a:txBody>
                  <a:tcPr marT="91425" marB="91425" marR="91425" marL="91425"/>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 She has a red robe.	</a:t>
                      </a:r>
                      <a:endParaRPr/>
                    </a:p>
                  </a:txBody>
                  <a:tcPr marT="91425" marB="91425" marR="91425" marL="91425"/>
                </a:tc>
              </a:tr>
              <a:tr h="381000">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He can play a tune. 	</a:t>
                      </a:r>
                      <a:endParaRPr/>
                    </a:p>
                  </a:txBody>
                  <a:tcPr marT="91425" marB="91425" marR="91425" marL="91425"/>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I will ride the bike.</a:t>
                      </a:r>
                      <a:endParaRPr/>
                    </a:p>
                  </a:txBody>
                  <a:tcPr marT="91425" marB="91425" marR="91425" marL="91425"/>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The dog has a bone.	</a:t>
                      </a:r>
                      <a:endParaRPr/>
                    </a:p>
                  </a:txBody>
                  <a:tcPr marT="91425" marB="91425" marR="91425" marL="91425"/>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The hat is for sale.</a:t>
                      </a:r>
                      <a:endParaRPr/>
                    </a:p>
                  </a:txBody>
                  <a:tcPr marT="91425" marB="91425" marR="91425" marL="91425"/>
                </a:tc>
              </a:tr>
            </a:tbl>
          </a:graphicData>
        </a:graphic>
      </p:graphicFrame>
      <p:graphicFrame>
        <p:nvGraphicFramePr>
          <p:cNvPr id="61" name="Google Shape;61;p13"/>
          <p:cNvGraphicFramePr/>
          <p:nvPr/>
        </p:nvGraphicFramePr>
        <p:xfrm>
          <a:off x="464513" y="7142508"/>
          <a:ext cx="3000000" cy="3000000"/>
        </p:xfrm>
        <a:graphic>
          <a:graphicData uri="http://schemas.openxmlformats.org/drawingml/2006/table">
            <a:tbl>
              <a:tblPr>
                <a:noFill/>
                <a:tableStyleId>{727B7D27-4AB0-4288-8D4C-58C00F6C8999}</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solidFill>
                            <a:schemeClr val="dk1"/>
                          </a:solidFill>
                          <a:latin typeface="Calibri"/>
                          <a:ea typeface="Calibri"/>
                          <a:cs typeface="Calibri"/>
                          <a:sym typeface="Calibri"/>
                        </a:rPr>
                        <a:t>Mark Y if the student was able to read the sentence; mark N if they could not.</a:t>
                      </a:r>
                      <a:endParaRPr>
                        <a:latin typeface="Calibri"/>
                        <a:ea typeface="Calibri"/>
                        <a:cs typeface="Calibri"/>
                        <a:sym typeface="Calibri"/>
                      </a:endParaRPr>
                    </a:p>
                  </a:txBody>
                  <a:tcPr marT="0" marB="0" marR="0" marL="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c hMerge="1"/>
                <a:tc hMerge="1"/>
                <a:tc hMerge="1"/>
                <a:tc hMerge="1"/>
              </a:tr>
            </a:tbl>
          </a:graphicData>
        </a:graphic>
      </p:graphicFrame>
      <p:graphicFrame>
        <p:nvGraphicFramePr>
          <p:cNvPr id="62" name="Google Shape;62;p13"/>
          <p:cNvGraphicFramePr/>
          <p:nvPr/>
        </p:nvGraphicFramePr>
        <p:xfrm>
          <a:off x="437000" y="7495408"/>
          <a:ext cx="3000000" cy="3000000"/>
        </p:xfrm>
        <a:graphic>
          <a:graphicData uri="http://schemas.openxmlformats.org/drawingml/2006/table">
            <a:tbl>
              <a:tblPr>
                <a:noFill/>
                <a:tableStyleId>{727B7D27-4AB0-4288-8D4C-58C00F6C8999}</a:tableStyleId>
              </a:tblPr>
              <a:tblGrid>
                <a:gridCol w="1140575"/>
                <a:gridCol w="1140575"/>
                <a:gridCol w="1140575"/>
                <a:gridCol w="1140575"/>
                <a:gridCol w="1140575"/>
                <a:gridCol w="1140575"/>
              </a:tblGrid>
              <a:tr h="229250">
                <a:tc>
                  <a:txBody>
                    <a:bodyPr/>
                    <a:lstStyle/>
                    <a:p>
                      <a:pPr indent="0" lvl="0" marL="0" rtl="0" algn="ctr">
                        <a:spcBef>
                          <a:spcPts val="0"/>
                        </a:spcBef>
                        <a:spcAft>
                          <a:spcPts val="0"/>
                        </a:spcAft>
                        <a:buNone/>
                      </a:pPr>
                      <a:r>
                        <a:rPr b="1" lang="en" sz="1200">
                          <a:latin typeface="Calibri"/>
                          <a:ea typeface="Calibri"/>
                          <a:cs typeface="Calibri"/>
                          <a:sym typeface="Calibri"/>
                        </a:rPr>
                        <a:t>Student names</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229250">
                <a:tc>
                  <a:txBody>
                    <a:bodyPr/>
                    <a:lstStyle/>
                    <a:p>
                      <a:pPr indent="0" lvl="0" marL="0" rtl="0" algn="ctr">
                        <a:spcBef>
                          <a:spcPts val="0"/>
                        </a:spcBef>
                        <a:spcAft>
                          <a:spcPts val="0"/>
                        </a:spcAft>
                        <a:buNone/>
                      </a:pPr>
                      <a:r>
                        <a:rPr b="1" lang="en" sz="1200">
                          <a:latin typeface="Calibri"/>
                          <a:ea typeface="Calibri"/>
                          <a:cs typeface="Calibri"/>
                          <a:sym typeface="Calibri"/>
                        </a:rPr>
                        <a:t>Sentences</a:t>
                      </a:r>
                      <a:endParaRPr sz="1200"/>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highlight>
                          <a:srgbClr val="F3F3F3"/>
                        </a:highlight>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6" name="Shape 66"/>
        <p:cNvGrpSpPr/>
        <p:nvPr/>
      </p:nvGrpSpPr>
      <p:grpSpPr>
        <a:xfrm>
          <a:off x="0" y="0"/>
          <a:ext cx="0" cy="0"/>
          <a:chOff x="0" y="0"/>
          <a:chExt cx="0" cy="0"/>
        </a:xfrm>
      </p:grpSpPr>
      <p:pic>
        <p:nvPicPr>
          <p:cNvPr id="67" name="Google Shape;67;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8" name="Google Shape;68;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9" name="Google Shape;69;p14"/>
          <p:cNvGraphicFramePr/>
          <p:nvPr/>
        </p:nvGraphicFramePr>
        <p:xfrm>
          <a:off x="464513" y="1584308"/>
          <a:ext cx="3000000" cy="3000000"/>
        </p:xfrm>
        <a:graphic>
          <a:graphicData uri="http://schemas.openxmlformats.org/drawingml/2006/table">
            <a:tbl>
              <a:tblPr>
                <a:noFill/>
                <a:tableStyleId>{727B7D27-4AB0-4288-8D4C-58C00F6C8999}</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solidFill>
                            <a:schemeClr val="dk1"/>
                          </a:solidFill>
                          <a:latin typeface="Calibri"/>
                          <a:ea typeface="Calibri"/>
                          <a:cs typeface="Calibri"/>
                          <a:sym typeface="Calibri"/>
                        </a:rPr>
                        <a:t>Mark Y if the student was able to read the sentence; mark N if they could not.</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70" name="Google Shape;70;p14"/>
          <p:cNvGraphicFramePr/>
          <p:nvPr/>
        </p:nvGraphicFramePr>
        <p:xfrm>
          <a:off x="464475" y="2126182"/>
          <a:ext cx="3000000" cy="3000000"/>
        </p:xfrm>
        <a:graphic>
          <a:graphicData uri="http://schemas.openxmlformats.org/drawingml/2006/table">
            <a:tbl>
              <a:tblPr>
                <a:noFill/>
                <a:tableStyleId>{727B7D27-4AB0-4288-8D4C-58C00F6C8999}</a:tableStyleId>
              </a:tblPr>
              <a:tblGrid>
                <a:gridCol w="1140575"/>
                <a:gridCol w="1140575"/>
                <a:gridCol w="1140575"/>
                <a:gridCol w="1140575"/>
                <a:gridCol w="1140575"/>
                <a:gridCol w="1140575"/>
              </a:tblGrid>
              <a:tr h="229250">
                <a:tc>
                  <a:txBody>
                    <a:bodyPr/>
                    <a:lstStyle/>
                    <a:p>
                      <a:pPr indent="0" lvl="0" marL="0" rtl="0" algn="ctr">
                        <a:spcBef>
                          <a:spcPts val="0"/>
                        </a:spcBef>
                        <a:spcAft>
                          <a:spcPts val="0"/>
                        </a:spcAft>
                        <a:buNone/>
                      </a:pPr>
                      <a:r>
                        <a:rPr b="1" lang="en">
                          <a:latin typeface="Calibri"/>
                          <a:ea typeface="Calibri"/>
                          <a:cs typeface="Calibri"/>
                          <a:sym typeface="Calibri"/>
                        </a:rPr>
                        <a:t>Student names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229250">
                <a:tc>
                  <a:txBody>
                    <a:bodyPr/>
                    <a:lstStyle/>
                    <a:p>
                      <a:pPr indent="0" lvl="0" marL="0" rtl="0" algn="r">
                        <a:spcBef>
                          <a:spcPts val="0"/>
                        </a:spcBef>
                        <a:spcAft>
                          <a:spcPts val="0"/>
                        </a:spcAft>
                        <a:buNone/>
                      </a:pPr>
                      <a:r>
                        <a:rPr b="1" lang="en">
                          <a:latin typeface="Calibri"/>
                          <a:ea typeface="Calibri"/>
                          <a:cs typeface="Calibri"/>
                          <a:sym typeface="Calibri"/>
                        </a:rPr>
                        <a:t>Sentences</a:t>
                      </a:r>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highlight>
                          <a:srgbClr val="F3F3F3"/>
                        </a:highlight>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graphicFrame>
        <p:nvGraphicFramePr>
          <p:cNvPr id="71" name="Google Shape;71;p14"/>
          <p:cNvGraphicFramePr/>
          <p:nvPr/>
        </p:nvGraphicFramePr>
        <p:xfrm>
          <a:off x="464475" y="3873383"/>
          <a:ext cx="3000000" cy="3000000"/>
        </p:xfrm>
        <a:graphic>
          <a:graphicData uri="http://schemas.openxmlformats.org/drawingml/2006/table">
            <a:tbl>
              <a:tblPr>
                <a:noFill/>
                <a:tableStyleId>{727B7D27-4AB0-4288-8D4C-58C00F6C8999}</a:tableStyleId>
              </a:tblPr>
              <a:tblGrid>
                <a:gridCol w="1140575"/>
                <a:gridCol w="1140575"/>
                <a:gridCol w="1140575"/>
                <a:gridCol w="1140575"/>
                <a:gridCol w="1140575"/>
                <a:gridCol w="1140575"/>
              </a:tblGrid>
              <a:tr h="229250">
                <a:tc>
                  <a:txBody>
                    <a:bodyPr/>
                    <a:lstStyle/>
                    <a:p>
                      <a:pPr indent="0" lvl="0" marL="0" rtl="0" algn="ctr">
                        <a:spcBef>
                          <a:spcPts val="0"/>
                        </a:spcBef>
                        <a:spcAft>
                          <a:spcPts val="0"/>
                        </a:spcAft>
                        <a:buNone/>
                      </a:pPr>
                      <a:r>
                        <a:rPr b="1" lang="en">
                          <a:latin typeface="Calibri"/>
                          <a:ea typeface="Calibri"/>
                          <a:cs typeface="Calibri"/>
                          <a:sym typeface="Calibri"/>
                        </a:rPr>
                        <a:t>Student names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229250">
                <a:tc>
                  <a:txBody>
                    <a:bodyPr/>
                    <a:lstStyle/>
                    <a:p>
                      <a:pPr indent="0" lvl="0" marL="0" rtl="0" algn="r">
                        <a:spcBef>
                          <a:spcPts val="0"/>
                        </a:spcBef>
                        <a:spcAft>
                          <a:spcPts val="0"/>
                        </a:spcAft>
                        <a:buNone/>
                      </a:pPr>
                      <a:r>
                        <a:rPr b="1" lang="en">
                          <a:latin typeface="Calibri"/>
                          <a:ea typeface="Calibri"/>
                          <a:cs typeface="Calibri"/>
                          <a:sym typeface="Calibri"/>
                        </a:rPr>
                        <a:t>Sentences</a:t>
                      </a:r>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highlight>
                          <a:srgbClr val="F3F3F3"/>
                        </a:highlight>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graphicFrame>
        <p:nvGraphicFramePr>
          <p:cNvPr id="72" name="Google Shape;72;p14"/>
          <p:cNvGraphicFramePr/>
          <p:nvPr/>
        </p:nvGraphicFramePr>
        <p:xfrm>
          <a:off x="464488" y="5620583"/>
          <a:ext cx="3000000" cy="3000000"/>
        </p:xfrm>
        <a:graphic>
          <a:graphicData uri="http://schemas.openxmlformats.org/drawingml/2006/table">
            <a:tbl>
              <a:tblPr>
                <a:noFill/>
                <a:tableStyleId>{727B7D27-4AB0-4288-8D4C-58C00F6C8999}</a:tableStyleId>
              </a:tblPr>
              <a:tblGrid>
                <a:gridCol w="1140575"/>
                <a:gridCol w="1140575"/>
                <a:gridCol w="1140575"/>
                <a:gridCol w="1140575"/>
                <a:gridCol w="1140575"/>
                <a:gridCol w="1140575"/>
              </a:tblGrid>
              <a:tr h="229250">
                <a:tc>
                  <a:txBody>
                    <a:bodyPr/>
                    <a:lstStyle/>
                    <a:p>
                      <a:pPr indent="0" lvl="0" marL="0" rtl="0" algn="ctr">
                        <a:spcBef>
                          <a:spcPts val="0"/>
                        </a:spcBef>
                        <a:spcAft>
                          <a:spcPts val="0"/>
                        </a:spcAft>
                        <a:buNone/>
                      </a:pPr>
                      <a:r>
                        <a:rPr b="1" lang="en">
                          <a:latin typeface="Calibri"/>
                          <a:ea typeface="Calibri"/>
                          <a:cs typeface="Calibri"/>
                          <a:sym typeface="Calibri"/>
                        </a:rPr>
                        <a:t>Student names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229250">
                <a:tc>
                  <a:txBody>
                    <a:bodyPr/>
                    <a:lstStyle/>
                    <a:p>
                      <a:pPr indent="0" lvl="0" marL="0" rtl="0" algn="r">
                        <a:spcBef>
                          <a:spcPts val="0"/>
                        </a:spcBef>
                        <a:spcAft>
                          <a:spcPts val="0"/>
                        </a:spcAft>
                        <a:buNone/>
                      </a:pPr>
                      <a:r>
                        <a:rPr b="1" lang="en">
                          <a:latin typeface="Calibri"/>
                          <a:ea typeface="Calibri"/>
                          <a:cs typeface="Calibri"/>
                          <a:sym typeface="Calibri"/>
                        </a:rPr>
                        <a:t>Sentences</a:t>
                      </a:r>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highlight>
                          <a:srgbClr val="F3F3F3"/>
                        </a:highlight>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graphicFrame>
        <p:nvGraphicFramePr>
          <p:cNvPr id="73" name="Google Shape;73;p14"/>
          <p:cNvGraphicFramePr/>
          <p:nvPr/>
        </p:nvGraphicFramePr>
        <p:xfrm>
          <a:off x="464500" y="7367783"/>
          <a:ext cx="3000000" cy="3000000"/>
        </p:xfrm>
        <a:graphic>
          <a:graphicData uri="http://schemas.openxmlformats.org/drawingml/2006/table">
            <a:tbl>
              <a:tblPr>
                <a:noFill/>
                <a:tableStyleId>{727B7D27-4AB0-4288-8D4C-58C00F6C8999}</a:tableStyleId>
              </a:tblPr>
              <a:tblGrid>
                <a:gridCol w="1140575"/>
                <a:gridCol w="1140575"/>
                <a:gridCol w="1140575"/>
                <a:gridCol w="1140575"/>
                <a:gridCol w="1140575"/>
                <a:gridCol w="1140575"/>
              </a:tblGrid>
              <a:tr h="229250">
                <a:tc>
                  <a:txBody>
                    <a:bodyPr/>
                    <a:lstStyle/>
                    <a:p>
                      <a:pPr indent="0" lvl="0" marL="0" rtl="0" algn="ctr">
                        <a:spcBef>
                          <a:spcPts val="0"/>
                        </a:spcBef>
                        <a:spcAft>
                          <a:spcPts val="0"/>
                        </a:spcAft>
                        <a:buNone/>
                      </a:pPr>
                      <a:r>
                        <a:rPr b="1" lang="en">
                          <a:latin typeface="Calibri"/>
                          <a:ea typeface="Calibri"/>
                          <a:cs typeface="Calibri"/>
                          <a:sym typeface="Calibri"/>
                        </a:rPr>
                        <a:t>Student names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229250">
                <a:tc>
                  <a:txBody>
                    <a:bodyPr/>
                    <a:lstStyle/>
                    <a:p>
                      <a:pPr indent="0" lvl="0" marL="0" rtl="0" algn="r">
                        <a:spcBef>
                          <a:spcPts val="0"/>
                        </a:spcBef>
                        <a:spcAft>
                          <a:spcPts val="0"/>
                        </a:spcAft>
                        <a:buNone/>
                      </a:pPr>
                      <a:r>
                        <a:rPr b="1" lang="en">
                          <a:latin typeface="Calibri"/>
                          <a:ea typeface="Calibri"/>
                          <a:cs typeface="Calibri"/>
                          <a:sym typeface="Calibri"/>
                        </a:rPr>
                        <a:t>Sentences</a:t>
                      </a:r>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l">
                        <a:spcBef>
                          <a:spcPts val="0"/>
                        </a:spcBef>
                        <a:spcAft>
                          <a:spcPts val="0"/>
                        </a:spcAft>
                        <a:buNone/>
                      </a:pPr>
                      <a:r>
                        <a:t/>
                      </a:r>
                      <a:endParaRPr>
                        <a:highlight>
                          <a:srgbClr val="F3F3F3"/>
                        </a:highlight>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t/>
                      </a:r>
                      <a:endParaRPr b="1">
                        <a:highlight>
                          <a:srgbClr val="F3F3F3"/>
                        </a:highlight>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F3F3F3"/>
                    </a:solidFill>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