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C8F0110-BFA0-44D6-BF2D-F8427C6F2139}">
  <a:tblStyle styleId="{0C8F0110-BFA0-44D6-BF2D-F8427C6F213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{0C8F0110-BFA0-44D6-BF2D-F8427C6F2139}</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CVCe Words in Phrases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Phonics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521663" y="3534175"/>
          <a:ext cx="3000000" cy="3000000"/>
        </p:xfrm>
        <a:graphic>
          <a:graphicData uri="http://schemas.openxmlformats.org/drawingml/2006/table">
            <a:tbl>
              <a:tblPr>
                <a:noFill/>
                <a:tableStyleId>{0C8F0110-BFA0-44D6-BF2D-F8427C6F2139}</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CVCe anchor chart</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304800" lvl="0" marL="457200" rtl="0" algn="just">
                        <a:spcBef>
                          <a:spcPts val="0"/>
                        </a:spcBef>
                        <a:spcAft>
                          <a:spcPts val="0"/>
                        </a:spcAft>
                        <a:buClr>
                          <a:schemeClr val="dk1"/>
                        </a:buClr>
                        <a:buSzPts val="1200"/>
                        <a:buFont typeface="Calibri"/>
                        <a:buChar char="❏"/>
                      </a:pPr>
                      <a:r>
                        <a:rPr lang="en" sz="1100">
                          <a:solidFill>
                            <a:schemeClr val="dk1"/>
                          </a:solidFill>
                          <a:latin typeface="Calibri"/>
                          <a:ea typeface="Calibri"/>
                          <a:cs typeface="Calibri"/>
                          <a:sym typeface="Calibri"/>
                        </a:rPr>
                        <a:t>p</a:t>
                      </a:r>
                      <a:r>
                        <a:rPr lang="en" sz="1100">
                          <a:solidFill>
                            <a:schemeClr val="dk1"/>
                          </a:solidFill>
                          <a:latin typeface="Calibri"/>
                          <a:ea typeface="Calibri"/>
                          <a:cs typeface="Calibri"/>
                          <a:sym typeface="Calibri"/>
                        </a:rPr>
                        <a:t>hrases taken from a familiar book</a:t>
                      </a:r>
                      <a:endParaRPr sz="1100">
                        <a:solidFill>
                          <a:schemeClr val="dk1"/>
                        </a:solidFill>
                        <a:latin typeface="Calibri"/>
                        <a:ea typeface="Calibri"/>
                        <a:cs typeface="Calibri"/>
                        <a:sym typeface="Calibri"/>
                      </a:endParaRPr>
                    </a:p>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94213" y="4146278"/>
          <a:ext cx="3000000" cy="3000000"/>
        </p:xfrm>
        <a:graphic>
          <a:graphicData uri="http://schemas.openxmlformats.org/drawingml/2006/table">
            <a:tbl>
              <a:tblPr>
                <a:noFill/>
                <a:tableStyleId>{0C8F0110-BFA0-44D6-BF2D-F8427C6F2139}</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First, you will need to make sure your students are proficient in decoding long-vowel words with the CVCe pattern.  For students who are unable to do this, more practice with long vowels is needed.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Create phrase cards. These can be taken from actual texts used in class. In this way, the phrases are relevant and on-level. Listed below are other sentences that can be used. Also, It is helpful for students if the vowel and the e are the same color so it clearly shows the student that these letters work together.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If an anchor chart was made,  it should be nearby to remind students about CVCe decoding. Words can still be blended if necessary. </a:t>
                      </a:r>
                      <a:endParaRPr sz="11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a yellow kite			dig a hole       		 made the cake		had a big  bike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play a game			see a pine log		 go in that line		like my red cape</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94138" y="1824950"/>
            <a:ext cx="6839100" cy="15855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The early ability to sound out words with success is a strong predictor of a student’s future ability in decoding (Lundberg, 1984). Once students are proficient in decoding cvc words (which contain short vowels), they are ready for a long vowel pattern. A basic one to begin with is CVCe. It contains a vowel-consonant-e pattern. In many early literacy classrooms, the e is called “bossy e,” “magic e,” etc. This is the teacher’s choice. The main concept to teach is that the e makes the vowel say its name. An anchor chart is recommended to create, with student input, so the CVCe pattern can be referenced visually. Sometimes students can only decode in isolation. It is important to help students transition and apply CVCe decoding to familiar texts.</a:t>
            </a:r>
            <a:endParaRPr sz="1200"/>
          </a:p>
        </p:txBody>
      </p:sp>
      <p:graphicFrame>
        <p:nvGraphicFramePr>
          <p:cNvPr id="60" name="Google Shape;60;p13"/>
          <p:cNvGraphicFramePr/>
          <p:nvPr/>
        </p:nvGraphicFramePr>
        <p:xfrm>
          <a:off x="578813" y="6564933"/>
          <a:ext cx="3000000" cy="3000000"/>
        </p:xfrm>
        <a:graphic>
          <a:graphicData uri="http://schemas.openxmlformats.org/drawingml/2006/table">
            <a:tbl>
              <a:tblPr>
                <a:noFill/>
                <a:tableStyleId>{0C8F0110-BFA0-44D6-BF2D-F8427C6F2139}</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b="1" lang="en">
                          <a:latin typeface="Calibri"/>
                          <a:ea typeface="Calibri"/>
                          <a:cs typeface="Calibri"/>
                          <a:sym typeface="Calibri"/>
                        </a:rPr>
                        <a:t>(Mark Y if the student was able to read the phrase; mark N if they could not.)</a:t>
                      </a:r>
                      <a:endParaRPr b="1">
                        <a:latin typeface="Calibri"/>
                        <a:ea typeface="Calibri"/>
                        <a:cs typeface="Calibri"/>
                        <a:sym typeface="Calibri"/>
                      </a:endParaRPr>
                    </a:p>
                    <a:p>
                      <a:pPr indent="0" lvl="0" marL="0" rtl="0" algn="l">
                        <a:spcBef>
                          <a:spcPts val="0"/>
                        </a:spcBef>
                        <a:spcAft>
                          <a:spcPts val="0"/>
                        </a:spcAft>
                        <a:buNone/>
                      </a:pPr>
                      <a:r>
                        <a:t/>
                      </a:r>
                      <a:endParaRPr b="1">
                        <a:latin typeface="Calibri"/>
                        <a:ea typeface="Calibri"/>
                        <a:cs typeface="Calibri"/>
                        <a:sym typeface="Calibri"/>
                      </a:endParaRPr>
                    </a:p>
                  </a:txBody>
                  <a:tcPr marT="0" marB="0" marR="0" marL="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hMerge="1"/>
                <a:tc hMerge="1"/>
                <a:tc hMerge="1"/>
                <a:tc hMerge="1"/>
              </a:tr>
            </a:tbl>
          </a:graphicData>
        </a:graphic>
      </p:graphicFrame>
      <p:graphicFrame>
        <p:nvGraphicFramePr>
          <p:cNvPr id="61" name="Google Shape;61;p13"/>
          <p:cNvGraphicFramePr/>
          <p:nvPr/>
        </p:nvGraphicFramePr>
        <p:xfrm>
          <a:off x="492038" y="6928258"/>
          <a:ext cx="3000000" cy="3000000"/>
        </p:xfrm>
        <a:graphic>
          <a:graphicData uri="http://schemas.openxmlformats.org/drawingml/2006/table">
            <a:tbl>
              <a:tblPr>
                <a:noFill/>
                <a:tableStyleId>{0C8F0110-BFA0-44D6-BF2D-F8427C6F2139}</a:tableStyleId>
              </a:tblPr>
              <a:tblGrid>
                <a:gridCol w="846050"/>
                <a:gridCol w="599725"/>
                <a:gridCol w="599725"/>
                <a:gridCol w="599725"/>
                <a:gridCol w="599725"/>
                <a:gridCol w="599725"/>
                <a:gridCol w="599725"/>
                <a:gridCol w="599725"/>
                <a:gridCol w="599725"/>
                <a:gridCol w="599725"/>
                <a:gridCol w="599725"/>
              </a:tblGrid>
              <a:tr h="501250">
                <a:tc>
                  <a:txBody>
                    <a:bodyPr/>
                    <a:lstStyle/>
                    <a:p>
                      <a:pPr indent="0" lvl="0" marL="0" rtl="0" algn="ctr">
                        <a:spcBef>
                          <a:spcPts val="0"/>
                        </a:spcBef>
                        <a:spcAft>
                          <a:spcPts val="0"/>
                        </a:spcAft>
                        <a:buNone/>
                      </a:pPr>
                      <a:r>
                        <a:rPr b="1" lang="en">
                          <a:latin typeface="Calibri"/>
                          <a:ea typeface="Calibri"/>
                          <a:cs typeface="Calibri"/>
                          <a:sym typeface="Calibri"/>
                        </a:rPr>
                        <a:t>Student </a:t>
                      </a:r>
                      <a:endParaRPr b="1">
                        <a:latin typeface="Calibri"/>
                        <a:ea typeface="Calibri"/>
                        <a:cs typeface="Calibri"/>
                        <a:sym typeface="Calibri"/>
                      </a:endParaRPr>
                    </a:p>
                    <a:p>
                      <a:pPr indent="0" lvl="0" marL="0" rtl="0" algn="ctr">
                        <a:spcBef>
                          <a:spcPts val="0"/>
                        </a:spcBef>
                        <a:spcAft>
                          <a:spcPts val="0"/>
                        </a:spcAft>
                        <a:buNone/>
                      </a:pPr>
                      <a:r>
                        <a:rPr b="1" lang="en">
                          <a:latin typeface="Calibri"/>
                          <a:ea typeface="Calibri"/>
                          <a:cs typeface="Calibri"/>
                          <a:sym typeface="Calibri"/>
                        </a:rPr>
                        <a:t>Names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371600">
                <a:tc>
                  <a:txBody>
                    <a:bodyPr/>
                    <a:lstStyle/>
                    <a:p>
                      <a:pPr indent="0" lvl="0" marL="0" rtl="0" algn="ctr">
                        <a:spcBef>
                          <a:spcPts val="0"/>
                        </a:spcBef>
                        <a:spcAft>
                          <a:spcPts val="0"/>
                        </a:spcAft>
                        <a:buNone/>
                      </a:pPr>
                      <a:r>
                        <a:rPr b="1" lang="en">
                          <a:latin typeface="Calibri"/>
                          <a:ea typeface="Calibri"/>
                          <a:cs typeface="Calibri"/>
                          <a:sym typeface="Calibri"/>
                        </a:rPr>
                        <a:t>Phrase 1</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71600">
                <a:tc>
                  <a:txBody>
                    <a:bodyPr/>
                    <a:lstStyle/>
                    <a:p>
                      <a:pPr indent="0" lvl="0" marL="0" rtl="0" algn="ctr">
                        <a:spcBef>
                          <a:spcPts val="0"/>
                        </a:spcBef>
                        <a:spcAft>
                          <a:spcPts val="0"/>
                        </a:spcAft>
                        <a:buNone/>
                      </a:pPr>
                      <a:r>
                        <a:rPr b="1" lang="en">
                          <a:latin typeface="Calibri"/>
                          <a:ea typeface="Calibri"/>
                          <a:cs typeface="Calibri"/>
                          <a:sym typeface="Calibri"/>
                        </a:rPr>
                        <a:t>Phrase 2</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71600">
                <a:tc>
                  <a:txBody>
                    <a:bodyPr/>
                    <a:lstStyle/>
                    <a:p>
                      <a:pPr indent="0" lvl="0" marL="0" rtl="0" algn="ctr">
                        <a:spcBef>
                          <a:spcPts val="0"/>
                        </a:spcBef>
                        <a:spcAft>
                          <a:spcPts val="0"/>
                        </a:spcAft>
                        <a:buNone/>
                      </a:pPr>
                      <a:r>
                        <a:rPr b="1" lang="en">
                          <a:latin typeface="Calibri"/>
                          <a:ea typeface="Calibri"/>
                          <a:cs typeface="Calibri"/>
                          <a:sym typeface="Calibri"/>
                        </a:rPr>
                        <a:t>Phrase 3</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71600">
                <a:tc>
                  <a:txBody>
                    <a:bodyPr/>
                    <a:lstStyle/>
                    <a:p>
                      <a:pPr indent="0" lvl="0" marL="0" rtl="0" algn="ctr">
                        <a:spcBef>
                          <a:spcPts val="0"/>
                        </a:spcBef>
                        <a:spcAft>
                          <a:spcPts val="0"/>
                        </a:spcAft>
                        <a:buNone/>
                      </a:pPr>
                      <a:r>
                        <a:rPr b="1" lang="en">
                          <a:latin typeface="Calibri"/>
                          <a:ea typeface="Calibri"/>
                          <a:cs typeface="Calibri"/>
                          <a:sym typeface="Calibri"/>
                        </a:rPr>
                        <a:t>Phrase 4</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