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10A866F-EF1C-4E9C-B596-2C349D480B65}">
  <a:tblStyle styleId="{D10A866F-EF1C-4E9C-B596-2C349D480B6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329BAB00-D1AB-42B0-84F3-F6F394CE13CC}"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23f0a8ad77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123f0a8ad7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{D10A866F-EF1C-4E9C-B596-2C349D480B65}</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Words with Vowel Teams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75" y="5774175"/>
          <a:ext cx="3000000" cy="3000000"/>
        </p:xfrm>
        <a:graphic>
          <a:graphicData uri="http://schemas.openxmlformats.org/drawingml/2006/table">
            <a:tbl>
              <a:tblPr>
                <a:noFill/>
                <a:tableStyleId>{D10A866F-EF1C-4E9C-B596-2C349D480B65}</a:tableStyleId>
              </a:tblPr>
              <a:tblGrid>
                <a:gridCol w="1212225"/>
                <a:gridCol w="5571875"/>
              </a:tblGrid>
              <a:tr h="2977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2 lists of words with vowel team (easier to more challenging)</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38" y="6497690"/>
          <a:ext cx="3000000" cy="3000000"/>
        </p:xfrm>
        <a:graphic>
          <a:graphicData uri="http://schemas.openxmlformats.org/drawingml/2006/table">
            <a:tbl>
              <a:tblPr>
                <a:noFill/>
                <a:tableStyleId>{D10A866F-EF1C-4E9C-B596-2C349D480B65}</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will provide each student with a list of words with a target vowel team (see example provided). Students will sound out the word and blend the sounds to read the whole word. Students will then underline or highlight the vowel team pattern in the word and identify the sound the vowel team makes.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lang="en" sz="1100">
                          <a:solidFill>
                            <a:schemeClr val="dk1"/>
                          </a:solidFill>
                          <a:latin typeface="Calibri"/>
                          <a:ea typeface="Calibri"/>
                          <a:cs typeface="Calibri"/>
                          <a:sym typeface="Calibri"/>
                        </a:rPr>
                        <a:t>Today we are going to work on decoding words with two of the vowel teams that we have learned. Let’s review the sounds these vowel teams make. </a:t>
                      </a:r>
                      <a:r>
                        <a:rPr i="1" lang="en" sz="1100">
                          <a:solidFill>
                            <a:schemeClr val="dk1"/>
                          </a:solidFill>
                          <a:latin typeface="Calibri"/>
                          <a:ea typeface="Calibri"/>
                          <a:cs typeface="Calibri"/>
                          <a:sym typeface="Calibri"/>
                        </a:rPr>
                        <a:t>Show students the letter card for -ie and ask, </a:t>
                      </a:r>
                      <a:r>
                        <a:rPr lang="en" sz="1100">
                          <a:solidFill>
                            <a:schemeClr val="dk1"/>
                          </a:solidFill>
                          <a:latin typeface="Calibri"/>
                          <a:ea typeface="Calibri"/>
                          <a:cs typeface="Calibri"/>
                          <a:sym typeface="Calibri"/>
                        </a:rPr>
                        <a:t>“What sound do these letters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-ie spells /ie/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b="1" lang="en" sz="1100">
                          <a:solidFill>
                            <a:schemeClr val="dk1"/>
                          </a:solidFill>
                          <a:latin typeface="Calibri"/>
                          <a:ea typeface="Calibri"/>
                          <a:cs typeface="Calibri"/>
                          <a:sym typeface="Calibri"/>
                        </a:rPr>
                        <a:t>T: </a:t>
                      </a:r>
                      <a:r>
                        <a:rPr i="1" lang="en" sz="1100">
                          <a:solidFill>
                            <a:schemeClr val="dk1"/>
                          </a:solidFill>
                          <a:latin typeface="Calibri"/>
                          <a:ea typeface="Calibri"/>
                          <a:cs typeface="Calibri"/>
                          <a:sym typeface="Calibri"/>
                        </a:rPr>
                        <a:t>Show students the letters -ee and ask, “</a:t>
                      </a:r>
                      <a:r>
                        <a:rPr lang="en" sz="1100">
                          <a:solidFill>
                            <a:schemeClr val="dk1"/>
                          </a:solidFill>
                          <a:latin typeface="Calibri"/>
                          <a:ea typeface="Calibri"/>
                          <a:cs typeface="Calibri"/>
                          <a:sym typeface="Calibri"/>
                        </a:rPr>
                        <a:t>What sound do these letters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-ee sp</a:t>
                      </a:r>
                      <a:r>
                        <a:rPr lang="en" sz="1100">
                          <a:solidFill>
                            <a:schemeClr val="dk1"/>
                          </a:solidFill>
                          <a:latin typeface="Calibri"/>
                          <a:ea typeface="Calibri"/>
                          <a:cs typeface="Calibri"/>
                          <a:sym typeface="Calibri"/>
                        </a:rPr>
                        <a:t>e</a:t>
                      </a:r>
                      <a:r>
                        <a:rPr lang="en" sz="1100">
                          <a:solidFill>
                            <a:schemeClr val="dk1"/>
                          </a:solidFill>
                          <a:latin typeface="Calibri"/>
                          <a:ea typeface="Calibri"/>
                          <a:cs typeface="Calibri"/>
                          <a:sym typeface="Calibri"/>
                        </a:rPr>
                        <a:t>lls /ee/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Repeat this process to review all of the vowel teams that students have learned.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36171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Decoding refers to the ability to look at a word, identify the letters, recall the sounds represented by the letters, and then blend those sounds together to read a whole word. As students gain more practice with decoding and expand their knowledge of sound-spelling patterns, their decoding will become increasingly accurate and automatic. With sufficient practice, students will no longer need to decode words sound-by-sound, because the word has been stored in their long term memory and has become a word they can recall ‘by sight.’ As students learn new sounds, it is important to provide students with opportunities to practice decoding words with these learned sounds. This will support students’ ability to progress from recalling sounds in isolation, to recalling them within the context of a whole word, and using their knowledge of the code to blend individual sounds into whole words.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If students are struggling to decode individual words, it could point to a deficiency in letter sound recall, or in their phonological awareness abilities. Oral blending and segmenting skills are highly correlated to a students’ ability to decode words in print. If students are not able to blend sounds into words in print, it may be beneficial to administer a phonological awareness diagnostic to determine if there is a gap in skill. If students are having difficulty recalling individual letter sounds, provide additional practice with recall sounds in isolation, incorporating multi-sensory instruction where possible.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This particular activity provides students practice with decoding words with vowel teams. Vowel teams are two or more vowels that come together to make one sound (ex. ae, ay, ai, ee, ea, oa, oe, ie). The vowel team makes the long vowel sound of the first letter in the vowel team. For example, ae makes the long a sound.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6713" y="1616440"/>
          <a:ext cx="3000000" cy="3000000"/>
        </p:xfrm>
        <a:graphic>
          <a:graphicData uri="http://schemas.openxmlformats.org/drawingml/2006/table">
            <a:tbl>
              <a:tblPr>
                <a:noFill/>
                <a:tableStyleId>{D10A866F-EF1C-4E9C-B596-2C349D480B65}</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we are going to read lists of words with these vowel sounds. I will give you each your own list. We will take turns pointing to a word, and reading the word on the list. Then, everyone will read the word together and we will highlight the vowel team in the word. Watch me model first.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Pass out the word lists to students.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Point to the first word. Listen as I sound it out, “/t/ /ie/…tie.” Your turn.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t/ /ie/…tie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job everyone! What is the vowel team in that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-ie is making the long i sound</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Let’s read one together now. Point to the next word in the list. Let’s read it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/f//l//ie//z/…flies.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job! That is the word flies. What letters make the sound /ie/ in that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-ie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Highlight the vowel team in that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Repeat this process with additional words with vowel teams until students have read all the words in the first list.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let’s practice all of those words again. We’re going to start at the top and read down the list without decoding the word sound by sound.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Read down the list of words with students just saying the whole word, and not sounding out the words sound-by-sound. If students make errors, stop, decode the word sound by sound, and then read the whole word.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job reading those words with the vowel team -ie. Let’s do the same thing with our words in the -ee column.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Repeat the steps above with the words in the second column. Adapt the vowel teams and words that students are practicing based on student need.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464513" y="4766358"/>
          <a:ext cx="3000000" cy="3000000"/>
        </p:xfrm>
        <a:graphic>
          <a:graphicData uri="http://schemas.openxmlformats.org/drawingml/2006/table">
            <a:tbl>
              <a:tblPr>
                <a:noFill/>
                <a:tableStyleId>{D10A866F-EF1C-4E9C-B596-2C349D480B65}</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solidFill>
                            <a:schemeClr val="dk1"/>
                          </a:solidFill>
                          <a:latin typeface="Calibri"/>
                          <a:ea typeface="Calibri"/>
                          <a:cs typeface="Calibri"/>
                          <a:sym typeface="Calibri"/>
                        </a:rPr>
                        <a:t>Record a check mark in the column for each word students are able to decode and an ‘x’ for each word students are not able to decode. Record additional anecdotal notes regarding students’ decoding behaviors. </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74" name="Google Shape;74;p15"/>
          <p:cNvGraphicFramePr/>
          <p:nvPr/>
        </p:nvGraphicFramePr>
        <p:xfrm>
          <a:off x="495700" y="1564925"/>
          <a:ext cx="3000000" cy="3000000"/>
        </p:xfrm>
        <a:graphic>
          <a:graphicData uri="http://schemas.openxmlformats.org/drawingml/2006/table">
            <a:tbl>
              <a:tblPr>
                <a:noFill/>
                <a:tableStyleId>{329BAB00-D1AB-42B0-84F3-F6F394CE13CC}</a:tableStyleId>
              </a:tblPr>
              <a:tblGrid>
                <a:gridCol w="3421700"/>
                <a:gridCol w="3421700"/>
              </a:tblGrid>
              <a:tr h="12700">
                <a:tc gridSpan="2">
                  <a:txBody>
                    <a:bodyPr/>
                    <a:lstStyle/>
                    <a:p>
                      <a:pPr indent="0" lvl="0" marL="0" rtl="0" algn="ctr">
                        <a:spcBef>
                          <a:spcPts val="0"/>
                        </a:spcBef>
                        <a:spcAft>
                          <a:spcPts val="0"/>
                        </a:spcAft>
                        <a:buNone/>
                      </a:pPr>
                      <a:r>
                        <a:rPr b="1" lang="en" sz="1100">
                          <a:latin typeface="Calibri"/>
                          <a:ea typeface="Calibri"/>
                          <a:cs typeface="Calibri"/>
                          <a:sym typeface="Calibri"/>
                        </a:rPr>
                        <a:t>Sample Word List</a:t>
                      </a:r>
                      <a:endParaRPr b="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ctr">
                        <a:spcBef>
                          <a:spcPts val="0"/>
                        </a:spcBef>
                        <a:spcAft>
                          <a:spcPts val="0"/>
                        </a:spcAft>
                        <a:buNone/>
                      </a:pPr>
                      <a:r>
                        <a:rPr b="1" lang="en" sz="1100">
                          <a:latin typeface="Calibri"/>
                          <a:ea typeface="Calibri"/>
                          <a:cs typeface="Calibri"/>
                          <a:sym typeface="Calibri"/>
                        </a:rPr>
                        <a:t>‘ie’</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b="1" lang="en" sz="1100">
                          <a:latin typeface="Calibri"/>
                          <a:ea typeface="Calibri"/>
                          <a:cs typeface="Calibri"/>
                          <a:sym typeface="Calibri"/>
                        </a:rPr>
                        <a:t>‘ee’</a:t>
                      </a:r>
                      <a:endParaRPr b="1" sz="1100">
                        <a:latin typeface="Calibri"/>
                        <a:ea typeface="Calibri"/>
                        <a:cs typeface="Calibri"/>
                        <a:sym typeface="Calibri"/>
                      </a:endParaRPr>
                    </a:p>
                  </a:txBody>
                  <a:tcPr marT="63500" marB="63500" marR="63500" marL="63500">
                    <a:solidFill>
                      <a:srgbClr val="EFEFEF"/>
                    </a:solidFill>
                  </a:tcPr>
                </a:tc>
              </a:tr>
              <a:tr h="12700">
                <a:tc>
                  <a:txBody>
                    <a:bodyPr/>
                    <a:lstStyle/>
                    <a:p>
                      <a:pPr indent="0" lvl="0" marL="0" rtl="0" algn="l">
                        <a:spcBef>
                          <a:spcPts val="0"/>
                        </a:spcBef>
                        <a:spcAft>
                          <a:spcPts val="0"/>
                        </a:spcAft>
                        <a:buNone/>
                      </a:pPr>
                      <a:r>
                        <a:rPr b="1" lang="en" sz="1100">
                          <a:latin typeface="Calibri"/>
                          <a:ea typeface="Calibri"/>
                          <a:cs typeface="Calibri"/>
                          <a:sym typeface="Calibri"/>
                        </a:rPr>
                        <a:t>tie</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bee</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pie</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see</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flies</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feed</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fries</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speech</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tries</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sweet</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cried</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three</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untied</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needle</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1100">
                          <a:latin typeface="Calibri"/>
                          <a:ea typeface="Calibri"/>
                          <a:cs typeface="Calibri"/>
                          <a:sym typeface="Calibri"/>
                        </a:rPr>
                        <a:t>potpie</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b="1" lang="en" sz="1100">
                          <a:latin typeface="Calibri"/>
                          <a:ea typeface="Calibri"/>
                          <a:cs typeface="Calibri"/>
                          <a:sym typeface="Calibri"/>
                        </a:rPr>
                        <a:t>coffee</a:t>
                      </a:r>
                      <a:endParaRPr b="1" sz="1100">
                        <a:latin typeface="Calibri"/>
                        <a:ea typeface="Calibri"/>
                        <a:cs typeface="Calibri"/>
                        <a:sym typeface="Calibri"/>
                      </a:endParaRPr>
                    </a:p>
                  </a:txBody>
                  <a:tcPr marT="63500" marB="63500" marR="63500" marL="63500"/>
                </a:tc>
              </a:tr>
            </a:tbl>
          </a:graphicData>
        </a:graphic>
      </p:graphicFrame>
      <p:graphicFrame>
        <p:nvGraphicFramePr>
          <p:cNvPr id="75" name="Google Shape;75;p15"/>
          <p:cNvGraphicFramePr/>
          <p:nvPr/>
        </p:nvGraphicFramePr>
        <p:xfrm>
          <a:off x="470138" y="5582350"/>
          <a:ext cx="3000000" cy="3000000"/>
        </p:xfrm>
        <a:graphic>
          <a:graphicData uri="http://schemas.openxmlformats.org/drawingml/2006/table">
            <a:tbl>
              <a:tblPr>
                <a:noFill/>
                <a:tableStyleId>{329BAB00-D1AB-42B0-84F3-F6F394CE13CC}</a:tableStyleId>
              </a:tblPr>
              <a:tblGrid>
                <a:gridCol w="907575"/>
                <a:gridCol w="987425"/>
                <a:gridCol w="987425"/>
                <a:gridCol w="987425"/>
                <a:gridCol w="987425"/>
                <a:gridCol w="987425"/>
                <a:gridCol w="987425"/>
              </a:tblGrid>
              <a:tr h="352675">
                <a:tc gridSpan="7">
                  <a:txBody>
                    <a:bodyPr/>
                    <a:lstStyle/>
                    <a:p>
                      <a:pPr indent="0" lvl="0" marL="0" rtl="0" algn="l">
                        <a:spcBef>
                          <a:spcPts val="0"/>
                        </a:spcBef>
                        <a:spcAft>
                          <a:spcPts val="0"/>
                        </a:spcAft>
                        <a:buNone/>
                      </a:pPr>
                      <a:r>
                        <a:rPr b="1" lang="en" sz="1100">
                          <a:latin typeface="Calibri"/>
                          <a:ea typeface="Calibri"/>
                          <a:cs typeface="Calibri"/>
                          <a:sym typeface="Calibri"/>
                        </a:rPr>
                        <a:t>Phoneme-grapheme Focus: </a:t>
                      </a:r>
                      <a:r>
                        <a:rPr i="1" lang="en" sz="1100">
                          <a:latin typeface="Calibri"/>
                          <a:ea typeface="Calibri"/>
                          <a:cs typeface="Calibri"/>
                          <a:sym typeface="Calibri"/>
                        </a:rPr>
                        <a:t>Write the phoneme-grapheme spelling pattern that is the focus of the lesson. </a:t>
                      </a:r>
                      <a:endParaRPr i="1" sz="1100">
                        <a:latin typeface="Calibri"/>
                        <a:ea typeface="Calibri"/>
                        <a:cs typeface="Calibri"/>
                        <a:sym typeface="Calibri"/>
                      </a:endParaRPr>
                    </a:p>
                  </a:txBody>
                  <a:tcPr marT="63500" marB="63500" marR="63500" marL="63500">
                    <a:solidFill>
                      <a:srgbClr val="94D193"/>
                    </a:solidFill>
                  </a:tcPr>
                </a:tc>
                <a:tc hMerge="1"/>
                <a:tc hMerge="1"/>
                <a:tc hMerge="1"/>
                <a:tc hMerge="1"/>
                <a:tc hMerge="1"/>
                <a:tc hMerge="1"/>
              </a:tr>
              <a:tr h="555275">
                <a:tc>
                  <a:txBody>
                    <a:bodyPr/>
                    <a:lstStyle/>
                    <a:p>
                      <a:pPr indent="0" lvl="0" marL="0" rtl="0" algn="ctr">
                        <a:spcBef>
                          <a:spcPts val="0"/>
                        </a:spcBef>
                        <a:spcAft>
                          <a:spcPts val="0"/>
                        </a:spcAft>
                        <a:buNone/>
                      </a:pPr>
                      <a:r>
                        <a:rPr b="1" lang="en" sz="1100">
                          <a:latin typeface="Calibri"/>
                          <a:ea typeface="Calibri"/>
                          <a:cs typeface="Calibri"/>
                          <a:sym typeface="Calibri"/>
                        </a:rPr>
                        <a:t>Student Name </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i="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481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