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7B68F97-9889-491A-9DEA-8E7B176A29A0}">
  <a:tblStyle styleId="{D7B68F97-9889-491A-9DEA-8E7B176A29A0}"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B4E4D35-9747-4985-ABCB-BDEF55267DF0}"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{D7B68F97-9889-491A-9DEA-8E7B176A29A0}</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Multisyllabic Words (Closed Syllables)</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 Decoding</a:t>
                      </a:r>
                      <a:endParaRPr b="1"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75" y="3974800"/>
          <a:ext cx="3000000" cy="3000000"/>
        </p:xfrm>
        <a:graphic>
          <a:graphicData uri="http://schemas.openxmlformats.org/drawingml/2006/table">
            <a:tbl>
              <a:tblPr>
                <a:noFill/>
                <a:tableStyleId>{D7B68F97-9889-491A-9DEA-8E7B176A29A0}</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teacher-made anchor chart showing several of the words below</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 a description of a closed syllable</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00" y="4455240"/>
          <a:ext cx="3000000" cy="3000000"/>
        </p:xfrm>
        <a:graphic>
          <a:graphicData uri="http://schemas.openxmlformats.org/drawingml/2006/table">
            <a:tbl>
              <a:tblPr>
                <a:noFill/>
                <a:tableStyleId>{D7B68F97-9889-491A-9DEA-8E7B176A29A0}</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longer words can be divided into syllables. One type of syllable is a closed syllable. It contains a short vowel followed by a consonant.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Display several of the words below and model how to decode the words, emphasizing the short vowel sound. A vertical line can be drawn after the consonant to show students how to divide the syllable. The words can also be written with a space between the syllables.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Continue to practice with the other words in recording chart. Make sure to ask the students to look for other multisyllable words to chunk. Continued conversations about closed syllables in other words will increase students’ awareness and decoding skills.</a:t>
                      </a:r>
                      <a:r>
                        <a:rPr lang="en" sz="1100">
                          <a:solidFill>
                            <a:schemeClr val="dk1"/>
                          </a:solidFill>
                          <a:highlight>
                            <a:srgbClr val="FFFF00"/>
                          </a:highlight>
                          <a:latin typeface="Calibri"/>
                          <a:ea typeface="Calibri"/>
                          <a:cs typeface="Calibri"/>
                          <a:sym typeface="Calibri"/>
                        </a:rPr>
                        <a:t>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7547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A “closed syllable” is one of the syllable patterns students can master to help them decode words in a text. As text complexity levels increase, students must be aware of decoding strategies for larger words. Rather than guessing or skipping unfamiliar words, students can be taught these strategies to help. Syllables can be “chunked” into smaller parts for easier decoding. A closed syllable is one that has a short vowel sound that is closed off by one or more consonants. For example, the word picnic contains two syllables and is divided after the c, pic-nic. Notice that the syllable, pic, contains a short vowel. Students can practice breaking apart words and isolating syllables that contain a long vowel. By developing fluency in decoding multisyllabic words, comprehension will increase and ultimately produce a successful reader. </a:t>
            </a:r>
            <a:endParaRPr sz="1200"/>
          </a:p>
        </p:txBody>
      </p:sp>
      <p:graphicFrame>
        <p:nvGraphicFramePr>
          <p:cNvPr id="60" name="Google Shape;60;p13"/>
          <p:cNvGraphicFramePr/>
          <p:nvPr/>
        </p:nvGraphicFramePr>
        <p:xfrm>
          <a:off x="457225" y="6322488"/>
          <a:ext cx="3000000" cy="3000000"/>
        </p:xfrm>
        <a:graphic>
          <a:graphicData uri="http://schemas.openxmlformats.org/drawingml/2006/table">
            <a:tbl>
              <a:tblPr>
                <a:noFill/>
                <a:tableStyleId>{BB4E4D35-9747-4985-ABCB-BDEF55267DF0}</a:tableStyleId>
              </a:tblPr>
              <a:tblGrid>
                <a:gridCol w="1143000"/>
                <a:gridCol w="1143000"/>
                <a:gridCol w="1143000"/>
                <a:gridCol w="1143000"/>
                <a:gridCol w="1143000"/>
                <a:gridCol w="1143000"/>
              </a:tblGrid>
              <a:tr h="12700">
                <a:tc>
                  <a:txBody>
                    <a:bodyPr/>
                    <a:lstStyle/>
                    <a:p>
                      <a:pPr indent="0" lvl="0" marL="0" rtl="0" algn="l">
                        <a:spcBef>
                          <a:spcPts val="0"/>
                        </a:spcBef>
                        <a:spcAft>
                          <a:spcPts val="0"/>
                        </a:spcAft>
                        <a:buNone/>
                      </a:pPr>
                      <a:r>
                        <a:rPr lang="en" sz="1100">
                          <a:latin typeface="Calibri"/>
                          <a:ea typeface="Calibri"/>
                          <a:cs typeface="Calibri"/>
                          <a:sym typeface="Calibri"/>
                        </a:rPr>
                        <a:t>magnet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level</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cactus</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bucket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mitten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falcon</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muffin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upset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finish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rabbit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pocket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helmet</a:t>
                      </a:r>
                      <a:endParaRPr sz="1100">
                        <a:latin typeface="Calibri"/>
                        <a:ea typeface="Calibri"/>
                        <a:cs typeface="Calibri"/>
                        <a:sym typeface="Calibri"/>
                      </a:endParaRPr>
                    </a:p>
                  </a:txBody>
                  <a:tcPr marT="63500" marB="63500" marR="63500" marL="63500"/>
                </a:tc>
              </a:tr>
            </a:tbl>
          </a:graphicData>
        </a:graphic>
      </p:graphicFrame>
      <p:graphicFrame>
        <p:nvGraphicFramePr>
          <p:cNvPr id="61" name="Google Shape;61;p13"/>
          <p:cNvGraphicFramePr/>
          <p:nvPr/>
        </p:nvGraphicFramePr>
        <p:xfrm>
          <a:off x="454113" y="7280258"/>
          <a:ext cx="3000000" cy="3000000"/>
        </p:xfrm>
        <a:graphic>
          <a:graphicData uri="http://schemas.openxmlformats.org/drawingml/2006/table">
            <a:tbl>
              <a:tblPr>
                <a:noFill/>
                <a:tableStyleId>{D7B68F97-9889-491A-9DEA-8E7B176A29A0}</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the word;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2" name="Google Shape;62;p13"/>
          <p:cNvGraphicFramePr/>
          <p:nvPr/>
        </p:nvGraphicFramePr>
        <p:xfrm>
          <a:off x="419938" y="7591425"/>
          <a:ext cx="3000000" cy="3000000"/>
        </p:xfrm>
        <a:graphic>
          <a:graphicData uri="http://schemas.openxmlformats.org/drawingml/2006/table">
            <a:tbl>
              <a:tblPr>
                <a:noFill/>
                <a:tableStyleId>{BB4E4D35-9747-4985-ABCB-BDEF55267DF0}</a:tableStyleId>
              </a:tblPr>
              <a:tblGrid>
                <a:gridCol w="619750"/>
                <a:gridCol w="523875"/>
                <a:gridCol w="504825"/>
                <a:gridCol w="457200"/>
                <a:gridCol w="5334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rPr b="1" lang="en" sz="1000">
                          <a:latin typeface="Calibri"/>
                          <a:ea typeface="Calibri"/>
                          <a:cs typeface="Calibri"/>
                          <a:sym typeface="Calibri"/>
                        </a:rPr>
                        <a:t>carrot</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sunset</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body</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pencil</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