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260CD6D-777E-4F10-AE58-2C24FFFEBFAC}">
  <a:tblStyle styleId="{3260CD6D-777E-4F10-AE58-2C24FFFEBFA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1F270FD3-81AE-4478-BA07-779C370D60D9}"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c7fd294c1_1_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c7fd294c1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{3260CD6D-777E-4F10-AE58-2C24FFFEBFAC}</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Multisyllabic Words (Closed Syllables)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5037913"/>
          <a:ext cx="3000000" cy="3000000"/>
        </p:xfrm>
        <a:graphic>
          <a:graphicData uri="http://schemas.openxmlformats.org/drawingml/2006/table">
            <a:tbl>
              <a:tblPr>
                <a:noFill/>
                <a:tableStyleId>{3260CD6D-777E-4F10-AE58-2C24FFFEBFAC}</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Notecards with closed syllable words (1 set per pair)</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63" y="5591565"/>
          <a:ext cx="3000000" cy="3000000"/>
        </p:xfrm>
        <a:graphic>
          <a:graphicData uri="http://schemas.openxmlformats.org/drawingml/2006/table">
            <a:tbl>
              <a:tblPr>
                <a:noFill/>
                <a:tableStyleId>{3260CD6D-777E-4F10-AE58-2C24FFFEBFAC}</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In pairs, students will take turns choosing a word card from a stack, and reading the word on the word card. Their partner will be the coach – monitoring for accuracy and providing feedback. Students will switch roles after each word.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a:t>
                      </a: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Today we are going to work on decoding multisyllabic words with closed syllables. Words with closed syllables end in a consonant sound (single or digraph) and the vowel makes its short sound. Let’s look at some examples. </a:t>
                      </a:r>
                      <a:r>
                        <a:rPr i="1" lang="en" sz="1100">
                          <a:solidFill>
                            <a:schemeClr val="dk1"/>
                          </a:solidFill>
                          <a:latin typeface="Calibri"/>
                          <a:ea typeface="Calibri"/>
                          <a:cs typeface="Calibri"/>
                          <a:sym typeface="Calibri"/>
                        </a:rPr>
                        <a:t>Create an anchor chart with the definition of closed syllables, examples of closed syllable words, and steps for dividing multisyllable words.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Display the word sunset.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Watch as I decode this closed syllable word. First, I’m going to underline the vowel sounds. </a:t>
                      </a:r>
                      <a:r>
                        <a:rPr i="1" lang="en" sz="1100">
                          <a:solidFill>
                            <a:schemeClr val="dk1"/>
                          </a:solidFill>
                          <a:latin typeface="Calibri"/>
                          <a:ea typeface="Calibri"/>
                          <a:cs typeface="Calibri"/>
                          <a:sym typeface="Calibri"/>
                        </a:rPr>
                        <a:t>Underline the vowel sounds /u/ and /e/.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Next, I’m going to divide between the two consonants. </a:t>
                      </a:r>
                      <a:r>
                        <a:rPr i="1" lang="en" sz="1100">
                          <a:solidFill>
                            <a:schemeClr val="dk1"/>
                          </a:solidFill>
                          <a:latin typeface="Calibri"/>
                          <a:ea typeface="Calibri"/>
                          <a:cs typeface="Calibri"/>
                          <a:sym typeface="Calibri"/>
                        </a:rPr>
                        <a:t>Divide the word sun-set between the consonants ‘n’ and ‘s.’ </a:t>
                      </a:r>
                      <a:r>
                        <a:rPr lang="en" sz="1100">
                          <a:solidFill>
                            <a:schemeClr val="dk1"/>
                          </a:solidFill>
                          <a:latin typeface="Calibri"/>
                          <a:ea typeface="Calibri"/>
                          <a:cs typeface="Calibri"/>
                          <a:sym typeface="Calibri"/>
                        </a:rPr>
                        <a:t>Finally, I’m going to sound out each syllable and blend them together to read the whole word. What sounds do our vowels make in closed syllables?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Closed syllable words have short vowel sounds.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2940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After students learn to decode words sound-by-sound using knowledge of letter-sound correspondences, they can begin learning to decode multisyllabic words. Students should be taught to sound out each syllable, blend each syllable, and then put the two syllables together to read the whole word. Additionally, students should be taught the different syllable types and the rules that govern vowel sounds with each syllable pattern.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This particular activity provides students practice with decoding multisyllabic words - closed syllable type. Closed syllables end with a  consonant sound preceded by a single vowel. The vowel sound makes the short sound (ex. bathtub, puppet). Teach students these rules for vowel sounds as well as the syllable division rules so that they can utilize these strategies when decoding and reading independently.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66" name="Google Shape;66;p14"/>
          <p:cNvSpPr txBox="1"/>
          <p:nvPr/>
        </p:nvSpPr>
        <p:spPr>
          <a:xfrm>
            <a:off x="490500" y="1381200"/>
            <a:ext cx="6791400" cy="78039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Yes, the vowels make their short sound. What sound does short u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/u/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What sound does short e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Let’s sound out the first syllable together. Ready, go…</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 /u/ /n/…sun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Good, the first syllable is sun. Let’s sound out the second syllable.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 /e/ /t/…set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The second syllable is set. Let’s put the syllables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sun-set…sunset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reading. The word is sunset. Let’s do another together.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Display the word goblin.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Step 1, underline the vowel sounds. What are the vowel sounds in this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The vowels are ‘o’ and ‘i.’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Step 2, divide between the consonants. Where should we divide our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Divide the word between the ‘b’ and the ‘l.’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We’re dividing between the two adjacent consonant sounds. Step 3, sound out each syllable and blend them together to read the word. Let’s read the first syllable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/g/ /o/ /b/…gob.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the first syllable is gob. Let’s read the second syllable.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/l/ /i/ /n/…lin.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the second syllable is lin. Let’s put the syllables together.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gob - lin…goblin.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73" name="Google Shape;73;p15"/>
          <p:cNvSpPr txBox="1"/>
          <p:nvPr/>
        </p:nvSpPr>
        <p:spPr>
          <a:xfrm>
            <a:off x="490500" y="1381200"/>
            <a:ext cx="6791400" cy="34017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work everyone! Now we’re going to play a partner game. You and your partner will get a stack of word cards with closed syllable words. Sit side by side with your partner, with the word cards face down in the middle. One of you will be the reader and one of you will be the coach. The reader will choose a word card and read the word. The coach will listen and make sure the reader has read the word correctly. If the reader is correct, the coach will tell them ‘great job’ or congratulate them. If the reader is incorrect, the coach will help them read the word correctly by saying “try this sound again.” Then, you will switch roles. If you finish before time is up, mix up the word cards and read them again!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Model the partner activity with a student so that students are clear on the directions. Then, release students to work in pairs reading the word cards. Circulate and listen to students as they read to ensure they are reading the words accurately and correcting their partners where necessary.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After time is up: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Let’s all come back together and read the words that were on our cards as a group. I will show you a word card and you all will read it to me. Ready, go!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All students should chorally read the words that the teacher displays. </a:t>
            </a:r>
            <a:endParaRPr i="1"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p:txBody>
      </p:sp>
      <p:graphicFrame>
        <p:nvGraphicFramePr>
          <p:cNvPr id="74" name="Google Shape;74;p15"/>
          <p:cNvGraphicFramePr/>
          <p:nvPr/>
        </p:nvGraphicFramePr>
        <p:xfrm>
          <a:off x="497175" y="4603733"/>
          <a:ext cx="3000000" cy="3000000"/>
        </p:xfrm>
        <a:graphic>
          <a:graphicData uri="http://schemas.openxmlformats.org/drawingml/2006/table">
            <a:tbl>
              <a:tblPr>
                <a:noFill/>
                <a:tableStyleId>{3260CD6D-777E-4F10-AE58-2C24FFFEBFAC}</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in the middle column for each word students are able to decode and an ‘x’ for each word students are not able to decode. Record additional anecdotal notes regarding students’ decoding behaviors.</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75" name="Google Shape;75;p15"/>
          <p:cNvGraphicFramePr/>
          <p:nvPr/>
        </p:nvGraphicFramePr>
        <p:xfrm>
          <a:off x="490488" y="5343525"/>
          <a:ext cx="3000000" cy="3000000"/>
        </p:xfrm>
        <a:graphic>
          <a:graphicData uri="http://schemas.openxmlformats.org/drawingml/2006/table">
            <a:tbl>
              <a:tblPr>
                <a:noFill/>
                <a:tableStyleId>{1F270FD3-81AE-4478-BA07-779C370D60D9}</a:tableStyleId>
              </a:tblPr>
              <a:tblGrid>
                <a:gridCol w="1527875"/>
                <a:gridCol w="3260075"/>
                <a:gridCol w="2113525"/>
              </a:tblGrid>
              <a:tr h="340350">
                <a:tc>
                  <a:txBody>
                    <a:bodyPr/>
                    <a:lstStyle/>
                    <a:p>
                      <a:pPr indent="0" lvl="0" marL="0" rtl="0" algn="ctr">
                        <a:spcBef>
                          <a:spcPts val="0"/>
                        </a:spcBef>
                        <a:spcAft>
                          <a:spcPts val="0"/>
                        </a:spcAft>
                        <a:buClr>
                          <a:schemeClr val="dk1"/>
                        </a:buClr>
                        <a:buSzPts val="1100"/>
                        <a:buFont typeface="Arial"/>
                        <a:buNone/>
                      </a:pPr>
                      <a:r>
                        <a:rPr b="1" lang="en" sz="1300">
                          <a:solidFill>
                            <a:schemeClr val="dk1"/>
                          </a:solidFill>
                          <a:latin typeface="Calibri"/>
                          <a:ea typeface="Calibri"/>
                          <a:cs typeface="Calibri"/>
                          <a:sym typeface="Calibri"/>
                        </a:rPr>
                        <a:t>Student Name</a:t>
                      </a:r>
                      <a:endParaRPr b="1">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Clr>
                          <a:schemeClr val="dk1"/>
                        </a:buClr>
                        <a:buSzPts val="1100"/>
                        <a:buFont typeface="Arial"/>
                        <a:buNone/>
                      </a:pPr>
                      <a:r>
                        <a:rPr b="1" i="1" lang="en" sz="1300">
                          <a:solidFill>
                            <a:schemeClr val="dk1"/>
                          </a:solidFill>
                          <a:latin typeface="Calibri"/>
                          <a:ea typeface="Calibri"/>
                          <a:cs typeface="Calibri"/>
                          <a:sym typeface="Calibri"/>
                        </a:rPr>
                        <a:t>Multisyllabic Closed Syllable</a:t>
                      </a:r>
                      <a:endParaRPr b="1" i="1" sz="13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i="1" lang="en" sz="1300">
                          <a:solidFill>
                            <a:schemeClr val="dk1"/>
                          </a:solidFill>
                          <a:latin typeface="Calibri"/>
                          <a:ea typeface="Calibri"/>
                          <a:cs typeface="Calibri"/>
                          <a:sym typeface="Calibri"/>
                        </a:rPr>
                        <a:t>Words</a:t>
                      </a:r>
                      <a:endParaRPr b="1" sz="10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Notes</a:t>
                      </a:r>
                      <a:endParaRPr b="1">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340350">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graphicFrame>
        <p:nvGraphicFramePr>
          <p:cNvPr id="76" name="Google Shape;76;p15"/>
          <p:cNvGraphicFramePr/>
          <p:nvPr/>
        </p:nvGraphicFramePr>
        <p:xfrm>
          <a:off x="433350" y="7674363"/>
          <a:ext cx="3000000" cy="3000000"/>
        </p:xfrm>
        <a:graphic>
          <a:graphicData uri="http://schemas.openxmlformats.org/drawingml/2006/table">
            <a:tbl>
              <a:tblPr>
                <a:noFill/>
                <a:tableStyleId>{1F270FD3-81AE-4478-BA07-779C370D60D9}</a:tableStyleId>
              </a:tblPr>
              <a:tblGrid>
                <a:gridCol w="2319525"/>
                <a:gridCol w="2319525"/>
                <a:gridCol w="2319525"/>
              </a:tblGrid>
              <a:tr h="266700">
                <a:tc gridSpan="3">
                  <a:txBody>
                    <a:bodyPr/>
                    <a:lstStyle/>
                    <a:p>
                      <a:pPr indent="0" lvl="0" marL="0" rtl="0" algn="ctr">
                        <a:spcBef>
                          <a:spcPts val="0"/>
                        </a:spcBef>
                        <a:spcAft>
                          <a:spcPts val="0"/>
                        </a:spcAft>
                        <a:buNone/>
                      </a:pPr>
                      <a:r>
                        <a:rPr b="1" lang="en" sz="1100">
                          <a:latin typeface="Calibri"/>
                          <a:ea typeface="Calibri"/>
                          <a:cs typeface="Calibri"/>
                          <a:sym typeface="Calibri"/>
                        </a:rPr>
                        <a:t>2-syllable words </a:t>
                      </a:r>
                      <a:endParaRPr b="1" sz="1100">
                        <a:latin typeface="Calibri"/>
                        <a:ea typeface="Calibri"/>
                        <a:cs typeface="Calibri"/>
                        <a:sym typeface="Calibri"/>
                      </a:endParaRPr>
                    </a:p>
                  </a:txBody>
                  <a:tcPr marT="63500" marB="63500" marR="63500" marL="63500">
                    <a:solidFill>
                      <a:srgbClr val="94D193"/>
                    </a:solidFill>
                  </a:tcPr>
                </a:tc>
                <a:tc hMerge="1"/>
                <a:tc hMerge="1"/>
              </a:tr>
              <a:tr h="12700">
                <a:tc>
                  <a:txBody>
                    <a:bodyPr/>
                    <a:lstStyle/>
                    <a:p>
                      <a:pPr indent="0" lvl="0" marL="0" rtl="0" algn="ctr">
                        <a:spcBef>
                          <a:spcPts val="0"/>
                        </a:spcBef>
                        <a:spcAft>
                          <a:spcPts val="0"/>
                        </a:spcAft>
                        <a:buNone/>
                      </a:pPr>
                      <a:r>
                        <a:rPr lang="en" sz="1100">
                          <a:latin typeface="Calibri"/>
                          <a:ea typeface="Calibri"/>
                          <a:cs typeface="Calibri"/>
                          <a:sym typeface="Calibri"/>
                        </a:rPr>
                        <a:t>submit</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lemon </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magnet</a:t>
                      </a:r>
                      <a:endParaRPr sz="1100">
                        <a:latin typeface="Calibri"/>
                        <a:ea typeface="Calibri"/>
                        <a:cs typeface="Calibri"/>
                        <a:sym typeface="Calibri"/>
                      </a:endParaRPr>
                    </a:p>
                  </a:txBody>
                  <a:tcPr marT="63500" marB="63500" marR="63500" marL="63500"/>
                </a:tc>
              </a:tr>
              <a:tr h="12700">
                <a:tc>
                  <a:txBody>
                    <a:bodyPr/>
                    <a:lstStyle/>
                    <a:p>
                      <a:pPr indent="0" lvl="0" marL="0" rtl="0" algn="ctr">
                        <a:spcBef>
                          <a:spcPts val="0"/>
                        </a:spcBef>
                        <a:spcAft>
                          <a:spcPts val="0"/>
                        </a:spcAft>
                        <a:buNone/>
                      </a:pPr>
                      <a:r>
                        <a:rPr lang="en" sz="1100">
                          <a:latin typeface="Calibri"/>
                          <a:ea typeface="Calibri"/>
                          <a:cs typeface="Calibri"/>
                          <a:sym typeface="Calibri"/>
                        </a:rPr>
                        <a:t>insect</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mirror</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cactus</a:t>
                      </a:r>
                      <a:endParaRPr sz="1100">
                        <a:latin typeface="Calibri"/>
                        <a:ea typeface="Calibri"/>
                        <a:cs typeface="Calibri"/>
                        <a:sym typeface="Calibri"/>
                      </a:endParaRPr>
                    </a:p>
                  </a:txBody>
                  <a:tcPr marT="63500" marB="63500" marR="63500" marL="63500"/>
                </a:tc>
              </a:tr>
              <a:tr h="12700">
                <a:tc>
                  <a:txBody>
                    <a:bodyPr/>
                    <a:lstStyle/>
                    <a:p>
                      <a:pPr indent="0" lvl="0" marL="0" rtl="0" algn="ctr">
                        <a:spcBef>
                          <a:spcPts val="0"/>
                        </a:spcBef>
                        <a:spcAft>
                          <a:spcPts val="0"/>
                        </a:spcAft>
                        <a:buNone/>
                      </a:pPr>
                      <a:r>
                        <a:rPr lang="en" sz="1100">
                          <a:latin typeface="Calibri"/>
                          <a:ea typeface="Calibri"/>
                          <a:cs typeface="Calibri"/>
                          <a:sym typeface="Calibri"/>
                        </a:rPr>
                        <a:t>kitten</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pencil </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address</a:t>
                      </a:r>
                      <a:endParaRPr sz="1100">
                        <a:latin typeface="Calibri"/>
                        <a:ea typeface="Calibri"/>
                        <a:cs typeface="Calibri"/>
                        <a:sym typeface="Calibri"/>
                      </a:endParaRPr>
                    </a:p>
                  </a:txBody>
                  <a:tcPr marT="63500" marB="63500" marR="63500" marL="63500"/>
                </a:tc>
              </a:tr>
              <a:tr h="12700">
                <a:tc>
                  <a:txBody>
                    <a:bodyPr/>
                    <a:lstStyle/>
                    <a:p>
                      <a:pPr indent="0" lvl="0" marL="0" rtl="0" algn="ctr">
                        <a:spcBef>
                          <a:spcPts val="0"/>
                        </a:spcBef>
                        <a:spcAft>
                          <a:spcPts val="0"/>
                        </a:spcAft>
                        <a:buNone/>
                      </a:pPr>
                      <a:r>
                        <a:rPr lang="en" sz="1100">
                          <a:latin typeface="Calibri"/>
                          <a:ea typeface="Calibri"/>
                          <a:cs typeface="Calibri"/>
                          <a:sym typeface="Calibri"/>
                        </a:rPr>
                        <a:t>melon</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problem</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backpack</a:t>
                      </a:r>
                      <a:endParaRPr sz="1100">
                        <a:latin typeface="Calibri"/>
                        <a:ea typeface="Calibri"/>
                        <a:cs typeface="Calibri"/>
                        <a:sym typeface="Calibri"/>
                      </a:endParaRPr>
                    </a:p>
                  </a:txBody>
                  <a:tcPr marT="63500" marB="63500" marR="63500" marL="63500"/>
                </a:tc>
              </a:tr>
            </a:tbl>
          </a:graphicData>
        </a:graphic>
      </p:graphicFrame>
      <p:sp>
        <p:nvSpPr>
          <p:cNvPr id="77" name="Google Shape;77;p15"/>
          <p:cNvSpPr txBox="1"/>
          <p:nvPr/>
        </p:nvSpPr>
        <p:spPr>
          <a:xfrm>
            <a:off x="433350" y="7190475"/>
            <a:ext cx="3000000" cy="483900"/>
          </a:xfrm>
          <a:prstGeom prst="rect">
            <a:avLst/>
          </a:prstGeom>
          <a:noFill/>
          <a:ln>
            <a:noFill/>
          </a:ln>
        </p:spPr>
        <p:txBody>
          <a:bodyPr anchorCtr="0" anchor="ctr" bIns="91425" lIns="91425" spcFirstLastPara="1" rIns="91425" wrap="square" tIns="91425">
            <a:noAutofit/>
          </a:bodyPr>
          <a:lstStyle/>
          <a:p>
            <a:pPr indent="0" lvl="0" marL="0" rtl="0" algn="just">
              <a:spcBef>
                <a:spcPts val="0"/>
              </a:spcBef>
              <a:spcAft>
                <a:spcPts val="0"/>
              </a:spcAft>
              <a:buNone/>
            </a:pPr>
            <a:r>
              <a:rPr b="1" lang="en" sz="1100">
                <a:latin typeface="Calibri"/>
                <a:ea typeface="Calibri"/>
                <a:cs typeface="Calibri"/>
                <a:sym typeface="Calibri"/>
              </a:rPr>
              <a:t>Sample Word List </a:t>
            </a:r>
            <a:endParaRPr b="1" sz="1100">
              <a:latin typeface="Calibri"/>
              <a:ea typeface="Calibri"/>
              <a:cs typeface="Calibri"/>
              <a:sym typeface="Calibri"/>
            </a:endParaRPr>
          </a:p>
          <a:p>
            <a:pPr indent="0" lvl="0" marL="0" rtl="0" algn="just">
              <a:spcBef>
                <a:spcPts val="0"/>
              </a:spcBef>
              <a:spcAft>
                <a:spcPts val="0"/>
              </a:spcAft>
              <a:buNone/>
            </a:pPr>
            <a:r>
              <a:t/>
            </a:r>
            <a:endParaRPr b="1" sz="1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