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A5CC4D1-0254-4751-87B6-0802AC4F5346}">
  <a:tblStyle styleId="{DA5CC4D1-0254-4751-87B6-0802AC4F534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51444B78-D925-46C0-98AF-9C65F5CAED45}"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1beaa293d5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1beaa293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{DA5CC4D1-0254-4751-87B6-0802AC4F5346}</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Multisyllabic Words (Closed Syllables)</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b="1"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66675" y="3886550"/>
          <a:ext cx="3000000" cy="3000000"/>
        </p:xfrm>
        <a:graphic>
          <a:graphicData uri="http://schemas.openxmlformats.org/drawingml/2006/table">
            <a:tbl>
              <a:tblPr>
                <a:noFill/>
                <a:tableStyleId>{DA5CC4D1-0254-4751-87B6-0802AC4F5346}</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objects to use as “fly swatters” or “pointers”</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 word lists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383115"/>
          <a:ext cx="3000000" cy="3000000"/>
        </p:xfrm>
        <a:graphic>
          <a:graphicData uri="http://schemas.openxmlformats.org/drawingml/2006/table">
            <a:tbl>
              <a:tblPr>
                <a:noFill/>
                <a:tableStyleId>{DA5CC4D1-0254-4751-87B6-0802AC4F5346}</a:tableStyleId>
              </a:tblPr>
              <a:tblGrid>
                <a:gridCol w="1106650"/>
                <a:gridCol w="2872550"/>
                <a:gridCol w="2859775"/>
              </a:tblGrid>
              <a:tr h="13430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longer words can be divided into syllables. One type of syllable is a closed syllable. It contains a short vowel followed by a consonant.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rPr lang="en" sz="1100">
                          <a:solidFill>
                            <a:schemeClr val="dk1"/>
                          </a:solidFill>
                          <a:latin typeface="Calibri"/>
                          <a:ea typeface="Calibri"/>
                          <a:cs typeface="Calibri"/>
                          <a:sym typeface="Calibri"/>
                        </a:rPr>
                        <a:t>*Make sure students have been introduced to this syllable type before this activity.</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Display several words for students to decode. Have students break the words apart into syllables and say each part, swatting or pointing with the object.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Repeat with other words. Students can work independently and share ideas or work as a group.</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 “closed syllable” is one of the syllable patterns students can master to help them decode words in a text. As text complexity levels increase, students must be aware of decoding strategies for larger words. Rather than guessing or skipping unfamiliar words, students can be taught these strategies to help. Syllables can be “chunked” into smaller parts for easier decoding. A closed syllable is one that has a short vowel sound that is closed off by one or more consonants. For example, the word picnic contains two syllables and is divided after the c, pic-nic. Notice that the syllable, pic, contains a short vowel. Students can practice breaking apart words and isolating syllables that contain a long vowel. By developing fluency in decoding multisyllabic words, comprehension will increase and ultimately produce a successful reader.</a:t>
            </a:r>
            <a:endParaRPr sz="1200"/>
          </a:p>
        </p:txBody>
      </p:sp>
      <p:graphicFrame>
        <p:nvGraphicFramePr>
          <p:cNvPr id="60" name="Google Shape;60;p13"/>
          <p:cNvGraphicFramePr/>
          <p:nvPr/>
        </p:nvGraphicFramePr>
        <p:xfrm>
          <a:off x="503525" y="5754675"/>
          <a:ext cx="3000000" cy="3000000"/>
        </p:xfrm>
        <a:graphic>
          <a:graphicData uri="http://schemas.openxmlformats.org/drawingml/2006/table">
            <a:tbl>
              <a:tblPr>
                <a:noFill/>
                <a:tableStyleId>{51444B78-D925-46C0-98AF-9C65F5CAED45}</a:tableStyleId>
              </a:tblPr>
              <a:tblGrid>
                <a:gridCol w="2236800"/>
                <a:gridCol w="2236800"/>
                <a:gridCol w="2236800"/>
              </a:tblGrid>
              <a:tr h="829950">
                <a:tc>
                  <a:txBody>
                    <a:bodyPr/>
                    <a:lstStyle/>
                    <a:p>
                      <a:pPr indent="0" lvl="0" marL="0" rtl="0" algn="ctr">
                        <a:spcBef>
                          <a:spcPts val="0"/>
                        </a:spcBef>
                        <a:spcAft>
                          <a:spcPts val="0"/>
                        </a:spcAft>
                        <a:buNone/>
                      </a:pPr>
                      <a:r>
                        <a:rPr lang="en" sz="4800">
                          <a:latin typeface="Calibri"/>
                          <a:ea typeface="Calibri"/>
                          <a:cs typeface="Calibri"/>
                          <a:sym typeface="Calibri"/>
                        </a:rPr>
                        <a:t>velvet</a:t>
                      </a:r>
                      <a:endParaRPr sz="4800">
                        <a:latin typeface="Calibri"/>
                        <a:ea typeface="Calibri"/>
                        <a:cs typeface="Calibri"/>
                        <a:sym typeface="Calibri"/>
                      </a:endParaRPr>
                    </a:p>
                  </a:txBody>
                  <a:tcPr marT="63500" marB="63500" marR="63500" marL="63500" anchor="ctr"/>
                </a:tc>
                <a:tc>
                  <a:txBody>
                    <a:bodyPr/>
                    <a:lstStyle/>
                    <a:p>
                      <a:pPr indent="0" lvl="0" marL="0" rtl="0" algn="ctr">
                        <a:spcBef>
                          <a:spcPts val="0"/>
                        </a:spcBef>
                        <a:spcAft>
                          <a:spcPts val="0"/>
                        </a:spcAft>
                        <a:buNone/>
                      </a:pPr>
                      <a:r>
                        <a:rPr lang="en" sz="4800">
                          <a:latin typeface="Calibri"/>
                          <a:ea typeface="Calibri"/>
                          <a:cs typeface="Calibri"/>
                          <a:sym typeface="Calibri"/>
                        </a:rPr>
                        <a:t>admit</a:t>
                      </a:r>
                      <a:endParaRPr sz="4800">
                        <a:latin typeface="Calibri"/>
                        <a:ea typeface="Calibri"/>
                        <a:cs typeface="Calibri"/>
                        <a:sym typeface="Calibri"/>
                      </a:endParaRPr>
                    </a:p>
                  </a:txBody>
                  <a:tcPr marT="63500" marB="63500" marR="63500" marL="63500" anchor="ctr"/>
                </a:tc>
                <a:tc>
                  <a:txBody>
                    <a:bodyPr/>
                    <a:lstStyle/>
                    <a:p>
                      <a:pPr indent="0" lvl="0" marL="0" rtl="0" algn="ctr">
                        <a:spcBef>
                          <a:spcPts val="0"/>
                        </a:spcBef>
                        <a:spcAft>
                          <a:spcPts val="0"/>
                        </a:spcAft>
                        <a:buNone/>
                      </a:pPr>
                      <a:r>
                        <a:rPr lang="en" sz="4800">
                          <a:latin typeface="Calibri"/>
                          <a:ea typeface="Calibri"/>
                          <a:cs typeface="Calibri"/>
                          <a:sym typeface="Calibri"/>
                        </a:rPr>
                        <a:t>falcon</a:t>
                      </a:r>
                      <a:endParaRPr sz="4800">
                        <a:latin typeface="Calibri"/>
                        <a:ea typeface="Calibri"/>
                        <a:cs typeface="Calibri"/>
                        <a:sym typeface="Calibri"/>
                      </a:endParaRPr>
                    </a:p>
                  </a:txBody>
                  <a:tcPr marT="63500" marB="63500" marR="63500" marL="63500" anchor="ctr"/>
                </a:tc>
              </a:tr>
              <a:tr h="829950">
                <a:tc>
                  <a:txBody>
                    <a:bodyPr/>
                    <a:lstStyle/>
                    <a:p>
                      <a:pPr indent="0" lvl="0" marL="0" rtl="0" algn="ctr">
                        <a:spcBef>
                          <a:spcPts val="0"/>
                        </a:spcBef>
                        <a:spcAft>
                          <a:spcPts val="0"/>
                        </a:spcAft>
                        <a:buNone/>
                      </a:pPr>
                      <a:r>
                        <a:rPr lang="en" sz="4800">
                          <a:latin typeface="Calibri"/>
                          <a:ea typeface="Calibri"/>
                          <a:cs typeface="Calibri"/>
                          <a:sym typeface="Calibri"/>
                        </a:rPr>
                        <a:t>dentist</a:t>
                      </a:r>
                      <a:endParaRPr sz="4800">
                        <a:latin typeface="Calibri"/>
                        <a:ea typeface="Calibri"/>
                        <a:cs typeface="Calibri"/>
                        <a:sym typeface="Calibri"/>
                      </a:endParaRPr>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cabin</a:t>
                      </a:r>
                      <a:endParaRPr sz="4800">
                        <a:latin typeface="Calibri"/>
                        <a:ea typeface="Calibri"/>
                        <a:cs typeface="Calibri"/>
                        <a:sym typeface="Calibri"/>
                      </a:endParaRPr>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custom</a:t>
                      </a:r>
                      <a:endParaRPr sz="4800">
                        <a:latin typeface="Calibri"/>
                        <a:ea typeface="Calibri"/>
                        <a:cs typeface="Calibri"/>
                        <a:sym typeface="Calibri"/>
                      </a:endParaRPr>
                    </a:p>
                  </a:txBody>
                  <a:tcPr marT="63500" marB="63500" marR="63500" marL="63500" anchor="ctr">
                    <a:lnB cap="flat" cmpd="sng" w="12700">
                      <a:solidFill>
                        <a:srgbClr val="000000"/>
                      </a:solidFill>
                      <a:prstDash val="solid"/>
                      <a:round/>
                      <a:headEnd len="sm" w="sm" type="none"/>
                      <a:tailEnd len="sm" w="sm" type="none"/>
                    </a:lnB>
                  </a:tcPr>
                </a:tc>
              </a:tr>
              <a:tr h="829950">
                <a:tc>
                  <a:txBody>
                    <a:bodyPr/>
                    <a:lstStyle/>
                    <a:p>
                      <a:pPr indent="0" lvl="0" marL="0" rtl="0" algn="ctr">
                        <a:spcBef>
                          <a:spcPts val="0"/>
                        </a:spcBef>
                        <a:spcAft>
                          <a:spcPts val="0"/>
                        </a:spcAft>
                        <a:buNone/>
                      </a:pPr>
                      <a:r>
                        <a:rPr lang="en" sz="4800">
                          <a:latin typeface="Calibri"/>
                          <a:ea typeface="Calibri"/>
                          <a:cs typeface="Calibri"/>
                          <a:sym typeface="Calibri"/>
                        </a:rPr>
                        <a:t>pretzel</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habit</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lemon</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829950">
                <a:tc>
                  <a:txBody>
                    <a:bodyPr/>
                    <a:lstStyle/>
                    <a:p>
                      <a:pPr indent="0" lvl="0" marL="0" rtl="0" algn="ctr">
                        <a:spcBef>
                          <a:spcPts val="0"/>
                        </a:spcBef>
                        <a:spcAft>
                          <a:spcPts val="0"/>
                        </a:spcAft>
                        <a:buNone/>
                      </a:pPr>
                      <a:r>
                        <a:rPr lang="en" sz="4800">
                          <a:latin typeface="Calibri"/>
                          <a:ea typeface="Calibri"/>
                          <a:cs typeface="Calibri"/>
                          <a:sym typeface="Calibri"/>
                        </a:rPr>
                        <a:t>problem</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invent</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 sz="4800">
                          <a:latin typeface="Calibri"/>
                          <a:ea typeface="Calibri"/>
                          <a:cs typeface="Calibri"/>
                          <a:sym typeface="Calibri"/>
                        </a:rPr>
                        <a:t>goblet</a:t>
                      </a:r>
                      <a:endParaRPr sz="4800">
                        <a:latin typeface="Calibri"/>
                        <a:ea typeface="Calibri"/>
                        <a:cs typeface="Calibri"/>
                        <a:sym typeface="Calibr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488" y="1549120"/>
          <a:ext cx="3000000" cy="3000000"/>
        </p:xfrm>
        <a:graphic>
          <a:graphicData uri="http://schemas.openxmlformats.org/drawingml/2006/table">
            <a:tbl>
              <a:tblPr>
                <a:noFill/>
                <a:tableStyleId>{DA5CC4D1-0254-4751-87B6-0802AC4F5346}</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57813" y="2069838"/>
          <a:ext cx="3000000" cy="3000000"/>
        </p:xfrm>
        <a:graphic>
          <a:graphicData uri="http://schemas.openxmlformats.org/drawingml/2006/table">
            <a:tbl>
              <a:tblPr>
                <a:noFill/>
                <a:tableStyleId>{51444B78-D925-46C0-98AF-9C65F5CAED45}</a:tableStyleId>
              </a:tblPr>
              <a:tblGrid>
                <a:gridCol w="596275"/>
                <a:gridCol w="633175"/>
                <a:gridCol w="633175"/>
                <a:gridCol w="633175"/>
                <a:gridCol w="633175"/>
                <a:gridCol w="633175"/>
                <a:gridCol w="633175"/>
                <a:gridCol w="633175"/>
                <a:gridCol w="633175"/>
                <a:gridCol w="633175"/>
                <a:gridCol w="633175"/>
              </a:tblGrid>
              <a:tr h="379625">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40650">
                <a:tc>
                  <a:txBody>
                    <a:bodyPr/>
                    <a:lstStyle/>
                    <a:p>
                      <a:pPr indent="0" lvl="0" marL="0" rtl="0" algn="ctr">
                        <a:spcBef>
                          <a:spcPts val="0"/>
                        </a:spcBef>
                        <a:spcAft>
                          <a:spcPts val="0"/>
                        </a:spcAft>
                        <a:buNone/>
                      </a:pPr>
                      <a:r>
                        <a:rPr b="1" lang="en" sz="900">
                          <a:latin typeface="Calibri"/>
                          <a:ea typeface="Calibri"/>
                          <a:cs typeface="Calibri"/>
                          <a:sym typeface="Calibri"/>
                        </a:rPr>
                        <a:t>velvet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admit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falcon</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dentist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cabin</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custom</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pretzel</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habit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lemon</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problem</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invent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298550">
                <a:tc>
                  <a:txBody>
                    <a:bodyPr/>
                    <a:lstStyle/>
                    <a:p>
                      <a:pPr indent="0" lvl="0" marL="0" rtl="0" algn="ctr">
                        <a:spcBef>
                          <a:spcPts val="0"/>
                        </a:spcBef>
                        <a:spcAft>
                          <a:spcPts val="0"/>
                        </a:spcAft>
                        <a:buNone/>
                      </a:pPr>
                      <a:r>
                        <a:rPr b="1" lang="en" sz="900">
                          <a:latin typeface="Calibri"/>
                          <a:ea typeface="Calibri"/>
                          <a:cs typeface="Calibri"/>
                          <a:sym typeface="Calibri"/>
                        </a:rPr>
                        <a:t>goblet</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chemeClr val="lt2"/>
                    </a:solidFill>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