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5"/>
  </p:sldMasterIdLst>
  <p:notesMasterIdLst>
    <p:notesMasterId r:id="rId6"/>
  </p:notesMasterIdLst>
  <p:sldIdLst>
    <p:sldId id="256" r:id="rId7"/>
  </p:sldIdLst>
  <p:sldSz cy="10058400" cx="7772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guide id="3" orient="horz" pos="2044">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F56E01EC-A684-4944-B24D-D72810546728}">
  <a:tblStyle styleId="{F56E01EC-A684-4944-B24D-D72810546728}" styleName="Table_0">
    <a:wholeTbl>
      <a:tcTxStyle>
        <a:font>
          <a:latin typeface="Arial"/>
          <a:ea typeface="Arial"/>
          <a:cs typeface="Arial"/>
        </a:font>
        <a:srgbClr val="000000"/>
      </a:tcTxStyle>
      <a:tcStyle>
        <a:tcBdr>
          <a:left>
            <a:ln cap="flat" cmpd="sng" w="9525">
              <a:solidFill>
                <a:srgbClr val="9E9E9E"/>
              </a:solidFill>
              <a:prstDash val="solid"/>
              <a:round/>
              <a:headEnd len="sm" w="sm" type="none"/>
              <a:tailEnd len="sm" w="sm" type="none"/>
            </a:ln>
          </a:left>
          <a:right>
            <a:ln cap="flat" cmpd="sng" w="9525">
              <a:solidFill>
                <a:srgbClr val="9E9E9E"/>
              </a:solidFill>
              <a:prstDash val="solid"/>
              <a:round/>
              <a:headEnd len="sm" w="sm" type="none"/>
              <a:tailEnd len="sm" w="sm" type="none"/>
            </a:ln>
          </a:right>
          <a:top>
            <a:ln cap="flat" cmpd="sng" w="9525">
              <a:solidFill>
                <a:srgbClr val="9E9E9E"/>
              </a:solidFill>
              <a:prstDash val="solid"/>
              <a:round/>
              <a:headEnd len="sm" w="sm" type="none"/>
              <a:tailEnd len="sm" w="sm" type="none"/>
            </a:ln>
          </a:top>
          <a:bottom>
            <a:ln cap="flat" cmpd="sng" w="9525">
              <a:solidFill>
                <a:srgbClr val="9E9E9E"/>
              </a:solidFill>
              <a:prstDash val="solid"/>
              <a:round/>
              <a:headEnd len="sm" w="sm" type="none"/>
              <a:tailEnd len="sm" w="sm" type="none"/>
            </a:ln>
          </a:bottom>
          <a:insideH>
            <a:ln cap="flat" cmpd="sng" w="9525">
              <a:solidFill>
                <a:srgbClr val="9E9E9E"/>
              </a:solidFill>
              <a:prstDash val="solid"/>
              <a:round/>
              <a:headEnd len="sm" w="sm" type="none"/>
              <a:tailEnd len="sm" w="sm" type="none"/>
            </a:ln>
          </a:insideH>
          <a:insideV>
            <a:ln cap="flat" cmpd="sng" w="9525">
              <a:solidFill>
                <a:srgbClr val="9E9E9E"/>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 styleId="{B3E30B01-541B-4FB8-8DBF-BB1EB045D998}" styleName="Table_1">
    <a:wholeTbl>
      <a:tcTxStyle>
        <a:font>
          <a:latin typeface="Arial"/>
          <a:ea typeface="Arial"/>
          <a:cs typeface="Arial"/>
        </a:font>
        <a:srgbClr val="000000"/>
      </a:tcTxStyle>
      <a:tcStyle>
        <a:tcBdr>
          <a:left>
            <a:ln cap="flat" cmpd="sng" w="12700">
              <a:solidFill>
                <a:srgbClr val="000000"/>
              </a:solidFill>
              <a:prstDash val="solid"/>
              <a:round/>
              <a:headEnd len="sm" w="sm" type="none"/>
              <a:tailEnd len="sm" w="sm" type="none"/>
            </a:ln>
          </a:left>
          <a:right>
            <a:ln cap="flat" cmpd="sng" w="12700">
              <a:solidFill>
                <a:srgbClr val="000000"/>
              </a:solidFill>
              <a:prstDash val="solid"/>
              <a:round/>
              <a:headEnd len="sm" w="sm" type="none"/>
              <a:tailEnd len="sm" w="sm" type="none"/>
            </a:ln>
          </a:right>
          <a:top>
            <a:ln cap="flat" cmpd="sng" w="12700">
              <a:solidFill>
                <a:srgbClr val="000000"/>
              </a:solidFill>
              <a:prstDash val="solid"/>
              <a:round/>
              <a:headEnd len="sm" w="sm" type="none"/>
              <a:tailEnd len="sm" w="sm" type="none"/>
            </a:ln>
          </a:top>
          <a:bottom>
            <a:ln cap="flat" cmpd="sng" w="12700">
              <a:solidFill>
                <a:srgbClr val="000000"/>
              </a:solidFill>
              <a:prstDash val="solid"/>
              <a:round/>
              <a:headEnd len="sm" w="sm" type="none"/>
              <a:tailEnd len="sm" w="sm" type="none"/>
            </a:ln>
          </a:bottom>
          <a:insideH>
            <a:ln cap="flat" cmpd="sng" w="12700">
              <a:solidFill>
                <a:srgbClr val="000000"/>
              </a:solidFill>
              <a:prstDash val="solid"/>
              <a:round/>
              <a:headEnd len="sm" w="sm" type="none"/>
              <a:tailEnd len="sm" w="sm" type="none"/>
            </a:ln>
          </a:insideH>
          <a:insideV>
            <a:ln cap="flat" cmpd="sng" w="12700">
              <a:solidFill>
                <a:srgbClr val="000000"/>
              </a:solidFill>
              <a:prstDash val="solid"/>
              <a:round/>
              <a:headEnd len="sm" w="sm" type="none"/>
              <a:tailEnd len="sm" w="sm" type="none"/>
            </a:ln>
          </a:insideV>
        </a:tcBdr>
      </a:tcStyle>
    </a:wholeTbl>
    <a:band1H>
      <a:tcTxStyle/>
    </a:band1H>
    <a:band2H>
      <a:tcTxStyle/>
    </a:band2H>
    <a:band1V>
      <a:tcTxStyle/>
    </a:band1V>
    <a:band2V>
      <a:tcTxStyle/>
    </a:band2V>
    <a:lastCol>
      <a:tcTxStyle/>
    </a:lastCol>
    <a:firstCol>
      <a:tcTxStyle/>
    </a:firstCol>
    <a:lastRow>
      <a:tcTxStyle/>
    </a:lastRow>
    <a:seCell>
      <a:tcTxStyle/>
    </a:seCell>
    <a:swCell>
      <a:tcTxStyle/>
    </a:swCell>
    <a:firstRow>
      <a:tcTxStyle/>
    </a:firstRow>
    <a:neCell>
      <a:tcTxStyle/>
    </a:neCell>
    <a:nwCell>
      <a:tcTxStyle/>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 pos="2044" orient="horz"/>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notesMaster" Target="notesMasters/notesMaster1.xml"/><Relationship Id="rId7"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64952" y="1456058"/>
            <a:ext cx="7242600" cy="40140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64945" y="5542289"/>
            <a:ext cx="7242600" cy="1550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64945" y="6164351"/>
            <a:ext cx="7242600" cy="25437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64945" y="4206107"/>
            <a:ext cx="72426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64945" y="2253729"/>
            <a:ext cx="7242600" cy="66810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64945"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107540" y="2253729"/>
            <a:ext cx="3399900" cy="66810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64945" y="870271"/>
            <a:ext cx="7242600" cy="11199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64945" y="1086507"/>
            <a:ext cx="2386800" cy="1477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64945" y="2717440"/>
            <a:ext cx="2386800" cy="62175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16713" y="880293"/>
            <a:ext cx="5412600" cy="7999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25675" y="2411542"/>
            <a:ext cx="3438300" cy="28986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25675" y="5481569"/>
            <a:ext cx="3438300" cy="24153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198575" y="1415969"/>
            <a:ext cx="3261600" cy="7226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64945" y="8273124"/>
            <a:ext cx="5099100" cy="11832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201589" y="9119180"/>
            <a:ext cx="466500" cy="7698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noFill/>
      </p:bgPr>
    </p:bg>
    <p:spTree>
      <p:nvGrpSpPr>
        <p:cNvPr id="53" name="Shape 53"/>
        <p:cNvGrpSpPr/>
        <p:nvPr/>
      </p:nvGrpSpPr>
      <p:grpSpPr>
        <a:xfrm>
          <a:off x="0" y="0"/>
          <a:ext cx="0" cy="0"/>
          <a:chOff x="0" y="0"/>
          <a:chExt cx="0" cy="0"/>
        </a:xfrm>
      </p:grpSpPr>
      <p:pic>
        <p:nvPicPr>
          <p:cNvPr id="54" name="Google Shape;54;p13"/>
          <p:cNvPicPr preferRelativeResize="0"/>
          <p:nvPr/>
        </p:nvPicPr>
        <p:blipFill>
          <a:blip r:embed="rId3">
            <a:alphaModFix/>
          </a:blip>
          <a:stretch>
            <a:fillRect/>
          </a:stretch>
        </p:blipFill>
        <p:spPr>
          <a:xfrm>
            <a:off x="0" y="9471725"/>
            <a:ext cx="7772400" cy="803975"/>
          </a:xfrm>
          <a:prstGeom prst="rect">
            <a:avLst/>
          </a:prstGeom>
          <a:noFill/>
          <a:ln>
            <a:noFill/>
          </a:ln>
        </p:spPr>
      </p:pic>
      <p:pic>
        <p:nvPicPr>
          <p:cNvPr id="55" name="Google Shape;55;p13"/>
          <p:cNvPicPr preferRelativeResize="0"/>
          <p:nvPr/>
        </p:nvPicPr>
        <p:blipFill rotWithShape="1">
          <a:blip r:embed="rId4">
            <a:alphaModFix/>
          </a:blip>
          <a:srcRect b="2954" l="0" r="0" t="2954"/>
          <a:stretch/>
        </p:blipFill>
        <p:spPr>
          <a:xfrm>
            <a:off x="0" y="-114300"/>
            <a:ext cx="7772400" cy="1343025"/>
          </a:xfrm>
          <a:prstGeom prst="rect">
            <a:avLst/>
          </a:prstGeom>
          <a:noFill/>
          <a:ln>
            <a:noFill/>
          </a:ln>
        </p:spPr>
      </p:pic>
      <p:graphicFrame>
        <p:nvGraphicFramePr>
          <p:cNvPr id="56" name="Google Shape;56;p13"/>
          <p:cNvGraphicFramePr/>
          <p:nvPr/>
        </p:nvGraphicFramePr>
        <p:xfrm>
          <a:off x="466638" y="1400175"/>
          <a:ext cx="3000000" cy="3000000"/>
        </p:xfrm>
        <a:graphic>
          <a:graphicData uri="http://schemas.openxmlformats.org/drawingml/2006/table">
            <a:tbl>
              <a:tblPr>
                <a:noFill/>
                <a:tableStyleId>{F56E01EC-A684-4944-B24D-D72810546728}</a:tableStyleId>
              </a:tblPr>
              <a:tblGrid>
                <a:gridCol w="802925"/>
                <a:gridCol w="2280425"/>
                <a:gridCol w="2057250"/>
                <a:gridCol w="1698525"/>
              </a:tblGrid>
              <a:tr h="548600">
                <a:tc>
                  <a:txBody>
                    <a:bodyPr/>
                    <a:lstStyle/>
                    <a:p>
                      <a:pPr indent="0" lvl="0" marL="0" rtl="0" algn="l">
                        <a:spcBef>
                          <a:spcPts val="0"/>
                        </a:spcBef>
                        <a:spcAft>
                          <a:spcPts val="0"/>
                        </a:spcAft>
                        <a:buNone/>
                      </a:pPr>
                      <a:r>
                        <a:rPr b="1" lang="en">
                          <a:latin typeface="Calibri"/>
                          <a:ea typeface="Calibri"/>
                          <a:cs typeface="Calibri"/>
                          <a:sym typeface="Calibri"/>
                        </a:rPr>
                        <a:t>Activity</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 "Consonant + le" Words</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l">
                        <a:spcBef>
                          <a:spcPts val="0"/>
                        </a:spcBef>
                        <a:spcAft>
                          <a:spcPts val="0"/>
                        </a:spcAft>
                        <a:buNone/>
                      </a:pPr>
                      <a:r>
                        <a:rPr b="1" lang="en">
                          <a:latin typeface="Calibri"/>
                          <a:ea typeface="Calibri"/>
                          <a:cs typeface="Calibri"/>
                          <a:sym typeface="Calibri"/>
                        </a:rPr>
                        <a:t>“Reading Rope” </a:t>
                      </a:r>
                      <a:r>
                        <a:rPr b="1" lang="en">
                          <a:latin typeface="Calibri"/>
                          <a:ea typeface="Calibri"/>
                          <a:cs typeface="Calibri"/>
                          <a:sym typeface="Calibri"/>
                        </a:rPr>
                        <a:t>Strand</a:t>
                      </a:r>
                      <a:r>
                        <a:rPr b="1" lang="en">
                          <a:latin typeface="Calibri"/>
                          <a:ea typeface="Calibri"/>
                          <a:cs typeface="Calibri"/>
                          <a:sym typeface="Calibri"/>
                        </a:rPr>
                        <a:t>:</a:t>
                      </a:r>
                      <a:endParaRPr b="1">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Decoding</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7" name="Google Shape;57;p13"/>
          <p:cNvGraphicFramePr/>
          <p:nvPr/>
        </p:nvGraphicFramePr>
        <p:xfrm>
          <a:off x="494125" y="3659925"/>
          <a:ext cx="3000000" cy="3000000"/>
        </p:xfrm>
        <a:graphic>
          <a:graphicData uri="http://schemas.openxmlformats.org/drawingml/2006/table">
            <a:tbl>
              <a:tblPr>
                <a:noFill/>
                <a:tableStyleId>{F56E01EC-A684-4944-B24D-D72810546728}</a:tableStyleId>
              </a:tblPr>
              <a:tblGrid>
                <a:gridCol w="1212225"/>
                <a:gridCol w="5571875"/>
              </a:tblGrid>
              <a:tr h="383800">
                <a:tc rowSpan="2">
                  <a:txBody>
                    <a:bodyPr/>
                    <a:lstStyle/>
                    <a:p>
                      <a:pPr indent="0" lvl="0" marL="0" marR="0" rtl="0" algn="l">
                        <a:lnSpc>
                          <a:spcPct val="100000"/>
                        </a:lnSpc>
                        <a:spcBef>
                          <a:spcPts val="0"/>
                        </a:spcBef>
                        <a:spcAft>
                          <a:spcPts val="0"/>
                        </a:spcAft>
                        <a:buNone/>
                      </a:pPr>
                      <a:r>
                        <a:rPr b="1" lang="en">
                          <a:latin typeface="Calibri"/>
                          <a:ea typeface="Calibri"/>
                          <a:cs typeface="Calibri"/>
                          <a:sym typeface="Calibri"/>
                        </a:rPr>
                        <a:t>Materials</a:t>
                      </a:r>
                      <a:r>
                        <a:rPr lang="en">
                          <a:latin typeface="Calibri"/>
                          <a:ea typeface="Calibri"/>
                          <a:cs typeface="Calibri"/>
                          <a:sym typeface="Calibri"/>
                        </a:rPr>
                        <a:t>:</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teacher-made anchor chart showing several of the words below</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a description of consonant +le</a:t>
                      </a:r>
                      <a:endParaRPr sz="1100">
                        <a:solidFill>
                          <a:schemeClr val="dk1"/>
                        </a:solidFill>
                        <a:latin typeface="Calibri"/>
                        <a:ea typeface="Calibri"/>
                        <a:cs typeface="Calibri"/>
                        <a:sym typeface="Calibri"/>
                      </a:endParaRPr>
                    </a:p>
                    <a:p>
                      <a:pPr indent="0" lvl="0" marL="0" rtl="0" algn="just">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r h="164800">
                <a:tc vMerge="1"/>
                <a:tc>
                  <a:txBody>
                    <a:bodyPr/>
                    <a:lstStyle/>
                    <a:p>
                      <a:pPr indent="0" lvl="0" marL="457200" rtl="0" algn="l">
                        <a:spcBef>
                          <a:spcPts val="0"/>
                        </a:spcBef>
                        <a:spcAft>
                          <a:spcPts val="0"/>
                        </a:spcAft>
                        <a:buNone/>
                      </a:pPr>
                      <a:r>
                        <a:t/>
                      </a:r>
                      <a:endParaRPr sz="1200">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r>
            </a:tbl>
          </a:graphicData>
        </a:graphic>
      </p:graphicFrame>
      <p:graphicFrame>
        <p:nvGraphicFramePr>
          <p:cNvPr id="58" name="Google Shape;58;p13"/>
          <p:cNvGraphicFramePr/>
          <p:nvPr/>
        </p:nvGraphicFramePr>
        <p:xfrm>
          <a:off x="494188" y="4156815"/>
          <a:ext cx="3000000" cy="3000000"/>
        </p:xfrm>
        <a:graphic>
          <a:graphicData uri="http://schemas.openxmlformats.org/drawingml/2006/table">
            <a:tbl>
              <a:tblPr>
                <a:noFill/>
                <a:tableStyleId>{F56E01EC-A684-4944-B24D-D72810546728}</a:tableStyleId>
              </a:tblPr>
              <a:tblGrid>
                <a:gridCol w="1106650"/>
                <a:gridCol w="2872550"/>
                <a:gridCol w="2859775"/>
              </a:tblGrid>
              <a:tr h="1707550">
                <a:tc>
                  <a:txBody>
                    <a:bodyPr/>
                    <a:lstStyle/>
                    <a:p>
                      <a:pPr indent="0" lvl="0" marL="0" marR="0" rtl="0" algn="ctr">
                        <a:lnSpc>
                          <a:spcPct val="100000"/>
                        </a:lnSpc>
                        <a:spcBef>
                          <a:spcPts val="0"/>
                        </a:spcBef>
                        <a:spcAft>
                          <a:spcPts val="0"/>
                        </a:spcAft>
                        <a:buNone/>
                      </a:pPr>
                      <a:r>
                        <a:rPr b="1" lang="en">
                          <a:latin typeface="Calibri"/>
                          <a:ea typeface="Calibri"/>
                          <a:cs typeface="Calibri"/>
                          <a:sym typeface="Calibri"/>
                        </a:rPr>
                        <a:t>Description of Activity:</a:t>
                      </a:r>
                      <a:endParaRPr>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gridSpan="2">
                  <a:txBody>
                    <a:bodyPr/>
                    <a:lstStyle/>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Tell the students that longer words can be divided into syllables. One type contains the consonant +le pattern and is seen at the end of a word. An open or closed syllable is attached to this pattern.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Display several of the words below and model how to decode the words, making sure to show them the open and closed syllables.  A vertical line can be drawn or the syllables can be broken up with a space between each syllable.  </a:t>
                      </a:r>
                      <a:endParaRPr sz="1100">
                        <a:solidFill>
                          <a:schemeClr val="dk1"/>
                        </a:solidFill>
                        <a:latin typeface="Calibri"/>
                        <a:ea typeface="Calibri"/>
                        <a:cs typeface="Calibri"/>
                        <a:sym typeface="Calibri"/>
                      </a:endParaRPr>
                    </a:p>
                    <a:p>
                      <a:pPr indent="-304800" lvl="0" marL="457200" rtl="0" algn="just">
                        <a:spcBef>
                          <a:spcPts val="0"/>
                        </a:spcBef>
                        <a:spcAft>
                          <a:spcPts val="0"/>
                        </a:spcAft>
                        <a:buSzPts val="1200"/>
                        <a:buFont typeface="Calibri"/>
                        <a:buChar char="●"/>
                      </a:pPr>
                      <a:r>
                        <a:rPr lang="en" sz="1100">
                          <a:solidFill>
                            <a:schemeClr val="dk1"/>
                          </a:solidFill>
                          <a:latin typeface="Calibri"/>
                          <a:ea typeface="Calibri"/>
                          <a:cs typeface="Calibri"/>
                          <a:sym typeface="Calibri"/>
                        </a:rPr>
                        <a:t>Continue to practice with the other words in marking chart. Make sure to ask the students to be looking for other multi-syllable words to chunk. Continued conversations with this pattern in other words will increase students’ awareness and decoding skills. </a:t>
                      </a:r>
                      <a:endParaRPr sz="1200">
                        <a:latin typeface="Calibri"/>
                        <a:ea typeface="Calibri"/>
                        <a:cs typeface="Calibri"/>
                        <a:sym typeface="Calibri"/>
                      </a:endParaRPr>
                    </a:p>
                  </a:txBody>
                  <a:tcPr marT="91425" marB="91425" marR="91425" marL="91425">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r>
            </a:tbl>
          </a:graphicData>
        </a:graphic>
      </p:graphicFrame>
      <p:sp>
        <p:nvSpPr>
          <p:cNvPr id="59" name="Google Shape;59;p13"/>
          <p:cNvSpPr txBox="1"/>
          <p:nvPr/>
        </p:nvSpPr>
        <p:spPr>
          <a:xfrm>
            <a:off x="466663" y="1815425"/>
            <a:ext cx="6839100" cy="1754700"/>
          </a:xfrm>
          <a:prstGeom prst="rect">
            <a:avLst/>
          </a:prstGeom>
          <a:noFill/>
          <a:ln cap="flat" cmpd="sng" w="28575">
            <a:solidFill>
              <a:srgbClr val="9D90BB"/>
            </a:solidFill>
            <a:prstDash val="solid"/>
            <a:round/>
            <a:headEnd len="sm" w="sm" type="none"/>
            <a:tailEnd len="sm" w="sm" type="none"/>
          </a:ln>
        </p:spPr>
        <p:txBody>
          <a:bodyPr anchorCtr="0" anchor="t" bIns="91425" lIns="91425" spcFirstLastPara="1" rIns="91425" wrap="square" tIns="91425">
            <a:spAutoFit/>
          </a:bodyPr>
          <a:lstStyle/>
          <a:p>
            <a:pPr indent="0" lvl="0" marL="0" rtl="0" algn="ctr">
              <a:spcBef>
                <a:spcPts val="0"/>
              </a:spcBef>
              <a:spcAft>
                <a:spcPts val="0"/>
              </a:spcAft>
              <a:buNone/>
            </a:pPr>
            <a:r>
              <a:rPr b="1" lang="en">
                <a:solidFill>
                  <a:schemeClr val="dk1"/>
                </a:solidFill>
                <a:latin typeface="Calibri"/>
                <a:ea typeface="Calibri"/>
                <a:cs typeface="Calibri"/>
                <a:sym typeface="Calibri"/>
              </a:rPr>
              <a:t>Rationale</a:t>
            </a:r>
            <a:endParaRPr b="1">
              <a:solidFill>
                <a:schemeClr val="dk1"/>
              </a:solidFill>
              <a:latin typeface="Calibri"/>
              <a:ea typeface="Calibri"/>
              <a:cs typeface="Calibri"/>
              <a:sym typeface="Calibri"/>
            </a:endParaRPr>
          </a:p>
          <a:p>
            <a:pPr indent="0" lvl="0" marL="0" rtl="0" algn="just">
              <a:spcBef>
                <a:spcPts val="0"/>
              </a:spcBef>
              <a:spcAft>
                <a:spcPts val="0"/>
              </a:spcAft>
              <a:buClr>
                <a:schemeClr val="dk1"/>
              </a:buClr>
              <a:buSzPts val="1100"/>
              <a:buFont typeface="Arial"/>
              <a:buNone/>
            </a:pPr>
            <a:r>
              <a:rPr lang="en" sz="1100">
                <a:solidFill>
                  <a:schemeClr val="dk1"/>
                </a:solidFill>
                <a:latin typeface="Calibri"/>
                <a:ea typeface="Calibri"/>
                <a:cs typeface="Calibri"/>
                <a:sym typeface="Calibri"/>
              </a:rPr>
              <a:t>As text complexity levels increase, students must be aware of decoding strategies for larger words. Rather than guessing or skipping unfamiliar words, students can be taught these strategies to help. “Consonant + le” words, also known as the stable final syllable, are one of the syllable patterns students can practice to help them decode longer words. This pattern can be combined with open and closed syllables and is typically found at the end of words. For example, the word bubble contains a closed syllable and is divided after the second consonant b, bub-ble. The word table contains an open syllable and is divided after the long a, ta-ble. Students can practice breaking apart words and isolating syllables that contain a consonant and le. By developing fluency in decoding multisyllable words, comprehension will increase and ultimately produce a successful reader.</a:t>
            </a:r>
            <a:endParaRPr b="1" sz="1200"/>
          </a:p>
        </p:txBody>
      </p:sp>
      <p:graphicFrame>
        <p:nvGraphicFramePr>
          <p:cNvPr id="60" name="Google Shape;60;p13"/>
          <p:cNvGraphicFramePr/>
          <p:nvPr/>
        </p:nvGraphicFramePr>
        <p:xfrm>
          <a:off x="484675" y="5950200"/>
          <a:ext cx="3000000" cy="3000000"/>
        </p:xfrm>
        <a:graphic>
          <a:graphicData uri="http://schemas.openxmlformats.org/drawingml/2006/table">
            <a:tbl>
              <a:tblPr>
                <a:noFill/>
                <a:tableStyleId>{B3E30B01-541B-4FB8-8DBF-BB1EB045D998}</a:tableStyleId>
              </a:tblPr>
              <a:tblGrid>
                <a:gridCol w="1143000"/>
                <a:gridCol w="1143000"/>
                <a:gridCol w="1143000"/>
                <a:gridCol w="1143000"/>
                <a:gridCol w="1143000"/>
                <a:gridCol w="1143000"/>
              </a:tblGrid>
              <a:tr h="12700">
                <a:tc>
                  <a:txBody>
                    <a:bodyPr/>
                    <a:lstStyle/>
                    <a:p>
                      <a:pPr indent="0" lvl="0" marL="0" rtl="0" algn="l">
                        <a:spcBef>
                          <a:spcPts val="0"/>
                        </a:spcBef>
                        <a:spcAft>
                          <a:spcPts val="0"/>
                        </a:spcAft>
                        <a:buNone/>
                      </a:pPr>
                      <a:r>
                        <a:rPr lang="en" sz="1100">
                          <a:latin typeface="Calibri"/>
                          <a:ea typeface="Calibri"/>
                          <a:cs typeface="Calibri"/>
                          <a:sym typeface="Calibri"/>
                        </a:rPr>
                        <a:t>candle</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turtle</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giggle</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maple</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ankle</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mumble</a:t>
                      </a:r>
                      <a:endParaRPr sz="1100">
                        <a:latin typeface="Calibri"/>
                        <a:ea typeface="Calibri"/>
                        <a:cs typeface="Calibri"/>
                        <a:sym typeface="Calibri"/>
                      </a:endParaRPr>
                    </a:p>
                  </a:txBody>
                  <a:tcPr marT="63500" marB="63500" marR="63500" marL="63500"/>
                </a:tc>
              </a:tr>
              <a:tr h="12700">
                <a:tc>
                  <a:txBody>
                    <a:bodyPr/>
                    <a:lstStyle/>
                    <a:p>
                      <a:pPr indent="0" lvl="0" marL="0" rtl="0" algn="l">
                        <a:spcBef>
                          <a:spcPts val="0"/>
                        </a:spcBef>
                        <a:spcAft>
                          <a:spcPts val="0"/>
                        </a:spcAft>
                        <a:buNone/>
                      </a:pPr>
                      <a:r>
                        <a:rPr lang="en" sz="1100">
                          <a:latin typeface="Calibri"/>
                          <a:ea typeface="Calibri"/>
                          <a:cs typeface="Calibri"/>
                          <a:sym typeface="Calibri"/>
                        </a:rPr>
                        <a:t>needle</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noble</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bugle</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trifle</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puzzle</a:t>
                      </a:r>
                      <a:endParaRPr sz="1100">
                        <a:latin typeface="Calibri"/>
                        <a:ea typeface="Calibri"/>
                        <a:cs typeface="Calibri"/>
                        <a:sym typeface="Calibri"/>
                      </a:endParaRPr>
                    </a:p>
                  </a:txBody>
                  <a:tcPr marT="63500" marB="63500" marR="63500" marL="63500"/>
                </a:tc>
                <a:tc>
                  <a:txBody>
                    <a:bodyPr/>
                    <a:lstStyle/>
                    <a:p>
                      <a:pPr indent="0" lvl="0" marL="0" rtl="0" algn="l">
                        <a:spcBef>
                          <a:spcPts val="0"/>
                        </a:spcBef>
                        <a:spcAft>
                          <a:spcPts val="0"/>
                        </a:spcAft>
                        <a:buNone/>
                      </a:pPr>
                      <a:r>
                        <a:rPr lang="en" sz="1100">
                          <a:latin typeface="Calibri"/>
                          <a:ea typeface="Calibri"/>
                          <a:cs typeface="Calibri"/>
                          <a:sym typeface="Calibri"/>
                        </a:rPr>
                        <a:t>title</a:t>
                      </a:r>
                      <a:endParaRPr sz="1100">
                        <a:latin typeface="Calibri"/>
                        <a:ea typeface="Calibri"/>
                        <a:cs typeface="Calibri"/>
                        <a:sym typeface="Calibri"/>
                      </a:endParaRPr>
                    </a:p>
                  </a:txBody>
                  <a:tcPr marT="63500" marB="63500" marR="63500" marL="63500"/>
                </a:tc>
              </a:tr>
            </a:tbl>
          </a:graphicData>
        </a:graphic>
      </p:graphicFrame>
      <p:graphicFrame>
        <p:nvGraphicFramePr>
          <p:cNvPr id="61" name="Google Shape;61;p13"/>
          <p:cNvGraphicFramePr/>
          <p:nvPr/>
        </p:nvGraphicFramePr>
        <p:xfrm>
          <a:off x="464488" y="6766958"/>
          <a:ext cx="3000000" cy="3000000"/>
        </p:xfrm>
        <a:graphic>
          <a:graphicData uri="http://schemas.openxmlformats.org/drawingml/2006/table">
            <a:tbl>
              <a:tblPr>
                <a:noFill/>
                <a:tableStyleId>{F56E01EC-A684-4944-B24D-D72810546728}</a:tableStyleId>
              </a:tblPr>
              <a:tblGrid>
                <a:gridCol w="1368675"/>
                <a:gridCol w="1368675"/>
                <a:gridCol w="1368675"/>
                <a:gridCol w="1368675"/>
                <a:gridCol w="1368675"/>
              </a:tblGrid>
              <a:tr h="670575">
                <a:tc gridSpan="5">
                  <a:txBody>
                    <a:bodyPr/>
                    <a:lstStyle/>
                    <a:p>
                      <a:pPr indent="0" lvl="0" marL="0" rtl="0" algn="l">
                        <a:spcBef>
                          <a:spcPts val="0"/>
                        </a:spcBef>
                        <a:spcAft>
                          <a:spcPts val="0"/>
                        </a:spcAft>
                        <a:buNone/>
                      </a:pPr>
                      <a:r>
                        <a:rPr b="1" lang="en">
                          <a:latin typeface="Calibri"/>
                          <a:ea typeface="Calibri"/>
                          <a:cs typeface="Calibri"/>
                          <a:sym typeface="Calibri"/>
                        </a:rPr>
                        <a:t>Recording: </a:t>
                      </a:r>
                      <a:r>
                        <a:rPr lang="en">
                          <a:latin typeface="Calibri"/>
                          <a:ea typeface="Calibri"/>
                          <a:cs typeface="Calibri"/>
                          <a:sym typeface="Calibri"/>
                        </a:rPr>
                        <a:t>Mark Y if the student was able to read the word; Mark N if they could not. </a:t>
                      </a:r>
                      <a:endParaRPr>
                        <a:latin typeface="Calibri"/>
                        <a:ea typeface="Calibri"/>
                        <a:cs typeface="Calibri"/>
                        <a:sym typeface="Calibri"/>
                      </a:endParaRPr>
                    </a:p>
                  </a:txBody>
                  <a:tcPr marT="0" marB="0" marR="0" marL="0">
                    <a:lnL cap="flat" cmpd="sng" w="9525">
                      <a:solidFill>
                        <a:srgbClr val="F7F2E9">
                          <a:alpha val="0"/>
                        </a:srgbClr>
                      </a:solidFill>
                      <a:prstDash val="solid"/>
                      <a:round/>
                      <a:headEnd len="sm" w="sm" type="none"/>
                      <a:tailEnd len="sm" w="sm" type="none"/>
                    </a:lnL>
                    <a:lnR cap="flat" cmpd="sng" w="9525">
                      <a:solidFill>
                        <a:srgbClr val="F7F2E9">
                          <a:alpha val="0"/>
                        </a:srgbClr>
                      </a:solidFill>
                      <a:prstDash val="solid"/>
                      <a:round/>
                      <a:headEnd len="sm" w="sm" type="none"/>
                      <a:tailEnd len="sm" w="sm" type="none"/>
                    </a:lnR>
                    <a:lnT cap="flat" cmpd="sng" w="9525">
                      <a:solidFill>
                        <a:srgbClr val="F7F2E9">
                          <a:alpha val="0"/>
                        </a:srgbClr>
                      </a:solidFill>
                      <a:prstDash val="solid"/>
                      <a:round/>
                      <a:headEnd len="sm" w="sm" type="none"/>
                      <a:tailEnd len="sm" w="sm" type="none"/>
                    </a:lnT>
                    <a:lnB cap="flat" cmpd="sng" w="9525">
                      <a:solidFill>
                        <a:srgbClr val="F7F2E9">
                          <a:alpha val="0"/>
                        </a:srgbClr>
                      </a:solidFill>
                      <a:prstDash val="solid"/>
                      <a:round/>
                      <a:headEnd len="sm" w="sm" type="none"/>
                      <a:tailEnd len="sm" w="sm" type="none"/>
                    </a:lnB>
                  </a:tcPr>
                </a:tc>
                <a:tc hMerge="1"/>
                <a:tc hMerge="1"/>
                <a:tc hMerge="1"/>
                <a:tc hMerge="1"/>
              </a:tr>
            </a:tbl>
          </a:graphicData>
        </a:graphic>
      </p:graphicFrame>
      <p:graphicFrame>
        <p:nvGraphicFramePr>
          <p:cNvPr id="62" name="Google Shape;62;p13"/>
          <p:cNvGraphicFramePr/>
          <p:nvPr/>
        </p:nvGraphicFramePr>
        <p:xfrm>
          <a:off x="457813" y="7287675"/>
          <a:ext cx="3000000" cy="3000000"/>
        </p:xfrm>
        <a:graphic>
          <a:graphicData uri="http://schemas.openxmlformats.org/drawingml/2006/table">
            <a:tbl>
              <a:tblPr>
                <a:noFill/>
                <a:tableStyleId>{B3E30B01-541B-4FB8-8DBF-BB1EB045D998}</a:tableStyleId>
              </a:tblPr>
              <a:tblGrid>
                <a:gridCol w="619750"/>
                <a:gridCol w="523875"/>
                <a:gridCol w="504825"/>
                <a:gridCol w="457200"/>
                <a:gridCol w="533400"/>
                <a:gridCol w="528325"/>
                <a:gridCol w="528325"/>
                <a:gridCol w="528325"/>
                <a:gridCol w="528325"/>
                <a:gridCol w="528325"/>
                <a:gridCol w="528325"/>
                <a:gridCol w="561975"/>
                <a:gridCol w="485775"/>
              </a:tblGrid>
              <a:tr h="12700">
                <a:tc>
                  <a:txBody>
                    <a:bodyPr/>
                    <a:lstStyle/>
                    <a:p>
                      <a:pPr indent="0" lvl="0" marL="0" rtl="0" algn="l">
                        <a:spcBef>
                          <a:spcPts val="0"/>
                        </a:spcBef>
                        <a:spcAft>
                          <a:spcPts val="0"/>
                        </a:spcAft>
                        <a:buNone/>
                      </a:pPr>
                      <a:r>
                        <a:t/>
                      </a:r>
                      <a:endParaRPr b="1" sz="9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rPr lang="en" sz="800"/>
                        <a:t>Student names</a:t>
                      </a:r>
                      <a:endParaRPr sz="800"/>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c>
                  <a:txBody>
                    <a:bodyPr/>
                    <a:lstStyle/>
                    <a:p>
                      <a:pPr indent="0" lvl="0" marL="0" rtl="0" algn="l">
                        <a:spcBef>
                          <a:spcPts val="0"/>
                        </a:spcBef>
                        <a:spcAft>
                          <a:spcPts val="0"/>
                        </a:spcAft>
                        <a:buNone/>
                      </a:pPr>
                      <a:r>
                        <a:t/>
                      </a:r>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solidFill>
                      <a:srgbClr val="94D193"/>
                    </a:solidFill>
                  </a:tcPr>
                </a:tc>
              </a:tr>
              <a:tr h="336200">
                <a:tc>
                  <a:txBody>
                    <a:bodyPr/>
                    <a:lstStyle/>
                    <a:p>
                      <a:pPr indent="0" lvl="0" marL="0" rtl="0" algn="l">
                        <a:spcBef>
                          <a:spcPts val="0"/>
                        </a:spcBef>
                        <a:spcAft>
                          <a:spcPts val="0"/>
                        </a:spcAft>
                        <a:buNone/>
                      </a:pPr>
                      <a:r>
                        <a:rPr b="1" lang="en" sz="1000">
                          <a:latin typeface="Calibri"/>
                          <a:ea typeface="Calibri"/>
                          <a:cs typeface="Calibri"/>
                          <a:sym typeface="Calibri"/>
                        </a:rPr>
                        <a:t>jungle</a:t>
                      </a:r>
                      <a:endParaRPr b="1" sz="10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ctr">
                        <a:spcBef>
                          <a:spcPts val="0"/>
                        </a:spcBef>
                        <a:spcAft>
                          <a:spcPts val="0"/>
                        </a:spcAft>
                        <a:buNone/>
                      </a:pPr>
                      <a:r>
                        <a:t/>
                      </a:r>
                      <a:endParaRPr b="1" sz="1100">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1000">
                          <a:latin typeface="Calibri"/>
                          <a:ea typeface="Calibri"/>
                          <a:cs typeface="Calibri"/>
                          <a:sym typeface="Calibri"/>
                        </a:rPr>
                        <a:t>kettle</a:t>
                      </a:r>
                      <a:endParaRPr b="1" sz="10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1000">
                          <a:latin typeface="Calibri"/>
                          <a:ea typeface="Calibri"/>
                          <a:cs typeface="Calibri"/>
                          <a:sym typeface="Calibri"/>
                        </a:rPr>
                        <a:t>cable</a:t>
                      </a:r>
                      <a:endParaRPr b="1" sz="10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r h="12700">
                <a:tc>
                  <a:txBody>
                    <a:bodyPr/>
                    <a:lstStyle/>
                    <a:p>
                      <a:pPr indent="0" lvl="0" marL="0" rtl="0" algn="l">
                        <a:spcBef>
                          <a:spcPts val="0"/>
                        </a:spcBef>
                        <a:spcAft>
                          <a:spcPts val="0"/>
                        </a:spcAft>
                        <a:buNone/>
                      </a:pPr>
                      <a:r>
                        <a:rPr b="1" lang="en" sz="1000">
                          <a:latin typeface="Calibri"/>
                          <a:ea typeface="Calibri"/>
                          <a:cs typeface="Calibri"/>
                          <a:sym typeface="Calibri"/>
                        </a:rPr>
                        <a:t>uncle</a:t>
                      </a:r>
                      <a:endParaRPr b="1" sz="1000">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2700">
                      <a:solidFill>
                        <a:srgbClr val="000000"/>
                      </a:solidFill>
                      <a:prstDash val="solid"/>
                      <a:round/>
                      <a:headEnd len="sm" w="sm" type="none"/>
                      <a:tailEnd len="sm" w="sm" type="none"/>
                    </a:lnR>
                    <a:lnT cap="flat" cmpd="sng" w="12700">
                      <a:solidFill>
                        <a:srgbClr val="000000"/>
                      </a:solidFill>
                      <a:prstDash val="solid"/>
                      <a:round/>
                      <a:headEnd len="sm" w="sm" type="none"/>
                      <a:tailEnd len="sm" w="sm" type="none"/>
                    </a:lnT>
                    <a:lnB cap="flat" cmpd="sng" w="1270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270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c>
                  <a:txBody>
                    <a:bodyPr/>
                    <a:lstStyle/>
                    <a:p>
                      <a:pPr indent="0" lvl="0" marL="0" rtl="0" algn="l">
                        <a:spcBef>
                          <a:spcPts val="0"/>
                        </a:spcBef>
                        <a:spcAft>
                          <a:spcPts val="0"/>
                        </a:spcAft>
                        <a:buNone/>
                      </a:pPr>
                      <a:r>
                        <a:t/>
                      </a:r>
                      <a:endParaRPr b="1" sz="1100">
                        <a:highlight>
                          <a:srgbClr val="FFFF00"/>
                        </a:highlight>
                        <a:latin typeface="Calibri"/>
                        <a:ea typeface="Calibri"/>
                        <a:cs typeface="Calibri"/>
                        <a:sym typeface="Calibri"/>
                      </a:endParaRPr>
                    </a:p>
                  </a:txBody>
                  <a:tcPr marT="63500" marB="63500" marR="63500" marL="63500">
                    <a:lnL cap="flat" cmpd="sng" w="19050">
                      <a:solidFill>
                        <a:srgbClr val="000000"/>
                      </a:solidFill>
                      <a:prstDash val="solid"/>
                      <a:round/>
                      <a:headEnd len="sm" w="sm" type="none"/>
                      <a:tailEnd len="sm" w="sm" type="none"/>
                    </a:lnL>
                    <a:lnR cap="flat" cmpd="sng" w="19050">
                      <a:solidFill>
                        <a:srgbClr val="000000"/>
                      </a:solidFill>
                      <a:prstDash val="solid"/>
                      <a:round/>
                      <a:headEnd len="sm" w="sm" type="none"/>
                      <a:tailEnd len="sm" w="sm" type="none"/>
                    </a:lnR>
                    <a:lnT cap="flat" cmpd="sng" w="19050">
                      <a:solidFill>
                        <a:srgbClr val="000000"/>
                      </a:solidFill>
                      <a:prstDash val="solid"/>
                      <a:round/>
                      <a:headEnd len="sm" w="sm" type="none"/>
                      <a:tailEnd len="sm" w="sm" type="none"/>
                    </a:lnT>
                    <a:lnB cap="flat" cmpd="sng" w="19050">
                      <a:solidFill>
                        <a:srgbClr val="000000"/>
                      </a:solidFill>
                      <a:prstDash val="solid"/>
                      <a:round/>
                      <a:headEnd len="sm" w="sm" type="none"/>
                      <a:tailEnd len="sm" w="sm" type="none"/>
                    </a:lnB>
                  </a:tcPr>
                </a:tc>
              </a:tr>
            </a:tbl>
          </a:graphicData>
        </a:graphic>
      </p:graphicFrame>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