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guide id="3" orient="horz" pos="204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0338751C-6411-4B75-9FC9-469ED7FB1A59}">
  <a:tblStyle styleId="{0338751C-6411-4B75-9FC9-469ED7FB1A59}"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E5FA10FE-4BBE-44E9-9C1E-6E1918F89B1B}" styleName="Table_1">
    <a:wholeTbl>
      <a:tcTxStyle>
        <a:font>
          <a:latin typeface="Arial"/>
          <a:ea typeface="Arial"/>
          <a:cs typeface="Arial"/>
        </a:font>
        <a:srgbClr val="000000"/>
      </a:tcTxStyle>
      <a:tcStyle>
        <a:tcBdr>
          <a:left>
            <a:ln cap="flat" cmpd="sng" w="12700">
              <a:solidFill>
                <a:srgbClr val="000000"/>
              </a:solidFill>
              <a:prstDash val="solid"/>
              <a:round/>
              <a:headEnd len="sm" w="sm" type="none"/>
              <a:tailEnd len="sm" w="sm" type="none"/>
            </a:ln>
          </a:left>
          <a:right>
            <a:ln cap="flat" cmpd="sng" w="12700">
              <a:solidFill>
                <a:srgbClr val="000000"/>
              </a:solidFill>
              <a:prstDash val="solid"/>
              <a:round/>
              <a:headEnd len="sm" w="sm" type="none"/>
              <a:tailEnd len="sm" w="sm" type="none"/>
            </a:ln>
          </a:right>
          <a:top>
            <a:ln cap="flat" cmpd="sng" w="12700">
              <a:solidFill>
                <a:srgbClr val="000000"/>
              </a:solidFill>
              <a:prstDash val="solid"/>
              <a:round/>
              <a:headEnd len="sm" w="sm" type="none"/>
              <a:tailEnd len="sm" w="sm" type="none"/>
            </a:ln>
          </a:top>
          <a:bottom>
            <a:ln cap="flat" cmpd="sng" w="12700">
              <a:solidFill>
                <a:srgbClr val="000000"/>
              </a:solidFill>
              <a:prstDash val="solid"/>
              <a:round/>
              <a:headEnd len="sm" w="sm" type="none"/>
              <a:tailEnd len="sm" w="sm" type="none"/>
            </a:ln>
          </a:bottom>
          <a:insideH>
            <a:ln cap="flat" cmpd="sng" w="12700">
              <a:solidFill>
                <a:srgbClr val="000000"/>
              </a:solidFill>
              <a:prstDash val="solid"/>
              <a:round/>
              <a:headEnd len="sm" w="sm" type="none"/>
              <a:tailEnd len="sm" w="sm" type="none"/>
            </a:ln>
          </a:insideH>
          <a:insideV>
            <a:ln cap="flat" cmpd="sng" w="12700">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 pos="2044"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11ba22d336e_1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11ba22d336e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55" name="Google Shape;55;p13"/>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56" name="Google Shape;56;p13"/>
          <p:cNvGraphicFramePr/>
          <p:nvPr/>
        </p:nvGraphicFramePr>
        <p:xfrm>
          <a:off x="466638" y="1400175"/>
          <a:ext cx="3000000" cy="3000000"/>
        </p:xfrm>
        <a:graphic>
          <a:graphicData uri="http://schemas.openxmlformats.org/drawingml/2006/table">
            <a:tbl>
              <a:tblPr>
                <a:noFill/>
                <a:tableStyleId>{0338751C-6411-4B75-9FC9-469ED7FB1A59}</a:tableStyleId>
              </a:tblPr>
              <a:tblGrid>
                <a:gridCol w="802925"/>
                <a:gridCol w="2280425"/>
                <a:gridCol w="2057250"/>
                <a:gridCol w="1698525"/>
              </a:tblGrid>
              <a:tr h="548600">
                <a:tc>
                  <a:txBody>
                    <a:bodyPr/>
                    <a:lstStyle/>
                    <a:p>
                      <a:pPr indent="0" lvl="0" marL="0" rtl="0" algn="l">
                        <a:spcBef>
                          <a:spcPts val="0"/>
                        </a:spcBef>
                        <a:spcAft>
                          <a:spcPts val="0"/>
                        </a:spcAft>
                        <a:buNone/>
                      </a:pPr>
                      <a:r>
                        <a:rPr b="1" lang="en">
                          <a:latin typeface="Calibri"/>
                          <a:ea typeface="Calibri"/>
                          <a:cs typeface="Calibri"/>
                          <a:sym typeface="Calibri"/>
                        </a:rPr>
                        <a:t>Activity</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Decoding "Consonant + le" Words</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None/>
                      </a:pPr>
                      <a:r>
                        <a:rPr b="1" lang="en">
                          <a:latin typeface="Calibri"/>
                          <a:ea typeface="Calibri"/>
                          <a:cs typeface="Calibri"/>
                          <a:sym typeface="Calibri"/>
                        </a:rPr>
                        <a:t>“Reading Rope” </a:t>
                      </a:r>
                      <a:r>
                        <a:rPr b="1" lang="en">
                          <a:latin typeface="Calibri"/>
                          <a:ea typeface="Calibri"/>
                          <a:cs typeface="Calibri"/>
                          <a:sym typeface="Calibri"/>
                        </a:rPr>
                        <a:t>Strand</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Decoding</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7" name="Google Shape;57;p13"/>
          <p:cNvGraphicFramePr/>
          <p:nvPr/>
        </p:nvGraphicFramePr>
        <p:xfrm>
          <a:off x="466700" y="3990588"/>
          <a:ext cx="3000000" cy="3000000"/>
        </p:xfrm>
        <a:graphic>
          <a:graphicData uri="http://schemas.openxmlformats.org/drawingml/2006/table">
            <a:tbl>
              <a:tblPr>
                <a:noFill/>
                <a:tableStyleId>{0338751C-6411-4B75-9FC9-469ED7FB1A59}</a:tableStyleId>
              </a:tblPr>
              <a:tblGrid>
                <a:gridCol w="1212225"/>
                <a:gridCol w="5571875"/>
              </a:tblGrid>
              <a:tr h="197500">
                <a:tc rowSpan="2">
                  <a:txBody>
                    <a:bodyPr/>
                    <a:lstStyle/>
                    <a:p>
                      <a:pPr indent="0" lvl="0" marL="0" marR="0" rtl="0" algn="l">
                        <a:lnSpc>
                          <a:spcPct val="100000"/>
                        </a:lnSpc>
                        <a:spcBef>
                          <a:spcPts val="0"/>
                        </a:spcBef>
                        <a:spcAft>
                          <a:spcPts val="0"/>
                        </a:spcAft>
                        <a:buNone/>
                      </a:pPr>
                      <a:r>
                        <a:rPr b="1" lang="en">
                          <a:latin typeface="Calibri"/>
                          <a:ea typeface="Calibri"/>
                          <a:cs typeface="Calibri"/>
                          <a:sym typeface="Calibri"/>
                        </a:rPr>
                        <a:t>Materials</a:t>
                      </a:r>
                      <a:r>
                        <a:rPr lang="en">
                          <a:latin typeface="Calibri"/>
                          <a:ea typeface="Calibri"/>
                          <a:cs typeface="Calibri"/>
                          <a:sym typeface="Calibri"/>
                        </a:rPr>
                        <a:t>:</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word cards (provided below) printed and cut apart with the consonant+le on one side and the first syllable on the other</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r h="235600">
                <a:tc vMerge="1"/>
                <a:tc>
                  <a:txBody>
                    <a:bodyPr/>
                    <a:lstStyle/>
                    <a:p>
                      <a:pPr indent="0" lvl="0" marL="457200" rtl="0" algn="l">
                        <a:spcBef>
                          <a:spcPts val="0"/>
                        </a:spcBef>
                        <a:spcAft>
                          <a:spcPts val="0"/>
                        </a:spcAft>
                        <a:buNone/>
                      </a:pPr>
                      <a:r>
                        <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8" name="Google Shape;58;p13"/>
          <p:cNvGraphicFramePr/>
          <p:nvPr/>
        </p:nvGraphicFramePr>
        <p:xfrm>
          <a:off x="466725" y="4556865"/>
          <a:ext cx="3000000" cy="3000000"/>
        </p:xfrm>
        <a:graphic>
          <a:graphicData uri="http://schemas.openxmlformats.org/drawingml/2006/table">
            <a:tbl>
              <a:tblPr>
                <a:noFill/>
                <a:tableStyleId>{0338751C-6411-4B75-9FC9-469ED7FB1A59}</a:tableStyleId>
              </a:tblPr>
              <a:tblGrid>
                <a:gridCol w="1106650"/>
                <a:gridCol w="2872550"/>
                <a:gridCol w="2859775"/>
              </a:tblGrid>
              <a:tr h="1869325">
                <a:tc>
                  <a:txBody>
                    <a:bodyPr/>
                    <a:lstStyle/>
                    <a:p>
                      <a:pPr indent="0" lvl="0" marL="0" marR="0" rtl="0" algn="ctr">
                        <a:lnSpc>
                          <a:spcPct val="100000"/>
                        </a:lnSpc>
                        <a:spcBef>
                          <a:spcPts val="0"/>
                        </a:spcBef>
                        <a:spcAft>
                          <a:spcPts val="0"/>
                        </a:spcAft>
                        <a:buNone/>
                      </a:pPr>
                      <a:r>
                        <a:rPr b="1" lang="en">
                          <a:latin typeface="Calibri"/>
                          <a:ea typeface="Calibri"/>
                          <a:cs typeface="Calibri"/>
                          <a:sym typeface="Calibri"/>
                        </a:rPr>
                        <a:t>Description of Activity:</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gridSpan="2">
                  <a:txBody>
                    <a:bodyPr/>
                    <a:lstStyle/>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Tell the students that longer words can be divided into syllables. One type contains the consonant +le pattern and is seen at the end of a word. An open or closed syllable is attached to this pattern.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rPr lang="en" sz="1100">
                          <a:solidFill>
                            <a:schemeClr val="dk1"/>
                          </a:solidFill>
                          <a:latin typeface="Calibri"/>
                          <a:ea typeface="Calibri"/>
                          <a:cs typeface="Calibri"/>
                          <a:sym typeface="Calibri"/>
                        </a:rPr>
                        <a:t>*Make sure students understand how to break apart words with this pattern before completing this activity.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Students will play a game to practice decoding.  Give each student a cut-apart word card to put together. When the parts are put together, a word is formed.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Have students decode the word, by saying each syllable.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Give students multiple sets, asking them to put the pieces together.</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r>
            </a:tbl>
          </a:graphicData>
        </a:graphic>
      </p:graphicFrame>
      <p:sp>
        <p:nvSpPr>
          <p:cNvPr id="59" name="Google Shape;59;p13"/>
          <p:cNvSpPr txBox="1"/>
          <p:nvPr/>
        </p:nvSpPr>
        <p:spPr>
          <a:xfrm>
            <a:off x="466663" y="2015450"/>
            <a:ext cx="6839100" cy="1754700"/>
          </a:xfrm>
          <a:prstGeom prst="rect">
            <a:avLst/>
          </a:prstGeom>
          <a:noFill/>
          <a:ln cap="flat" cmpd="sng" w="28575">
            <a:solidFill>
              <a:srgbClr val="9D90BB"/>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a:solidFill>
                  <a:schemeClr val="dk1"/>
                </a:solidFill>
                <a:latin typeface="Calibri"/>
                <a:ea typeface="Calibri"/>
                <a:cs typeface="Calibri"/>
                <a:sym typeface="Calibri"/>
              </a:rPr>
              <a:t>Rationale</a:t>
            </a:r>
            <a:endParaRPr b="1">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As text complexity levels increase, students must be aware of decoding strategies for larger words. Rather than guessing or skipping unfamiliar words, students can be taught these strategies to help. “Consonant + le” words, also known as the stable final syllable, are one of the syllable patterns students can practice to help them decode longer words. This pattern can be combined with open and closed syllables and is typically found at the end of words. For example, the word bubble contains a closed syllable and is divided after the second consonant b, bub-ble. The word table contains an open syllable and is divided after the long a, ta-ble. Students can practice breaking apart words and isolating syllables that contain a consonant and le. By developing fluency in decoding multisyllabic words, comprehension will increase and ultimately produce a successful reader. </a:t>
            </a:r>
            <a:endParaRPr sz="1200"/>
          </a:p>
        </p:txBody>
      </p:sp>
      <p:graphicFrame>
        <p:nvGraphicFramePr>
          <p:cNvPr id="60" name="Google Shape;60;p13"/>
          <p:cNvGraphicFramePr/>
          <p:nvPr/>
        </p:nvGraphicFramePr>
        <p:xfrm>
          <a:off x="375375" y="6372125"/>
          <a:ext cx="3000000" cy="3000000"/>
        </p:xfrm>
        <a:graphic>
          <a:graphicData uri="http://schemas.openxmlformats.org/drawingml/2006/table">
            <a:tbl>
              <a:tblPr>
                <a:noFill/>
                <a:tableStyleId>{E5FA10FE-4BBE-44E9-9C1E-6E1918F89B1B}</a:tableStyleId>
              </a:tblPr>
              <a:tblGrid>
                <a:gridCol w="2322250"/>
                <a:gridCol w="2322250"/>
                <a:gridCol w="2322250"/>
              </a:tblGrid>
              <a:tr h="741050">
                <a:tc>
                  <a:txBody>
                    <a:bodyPr/>
                    <a:lstStyle/>
                    <a:p>
                      <a:pPr indent="0" lvl="0" marL="0" rtl="0" algn="ctr">
                        <a:spcBef>
                          <a:spcPts val="0"/>
                        </a:spcBef>
                        <a:spcAft>
                          <a:spcPts val="0"/>
                        </a:spcAft>
                        <a:buNone/>
                      </a:pPr>
                      <a:r>
                        <a:rPr lang="en" sz="3600">
                          <a:latin typeface="Calibri"/>
                          <a:ea typeface="Calibri"/>
                          <a:cs typeface="Calibri"/>
                          <a:sym typeface="Calibri"/>
                        </a:rPr>
                        <a:t>s</a:t>
                      </a:r>
                      <a:r>
                        <a:rPr lang="en" sz="3600">
                          <a:latin typeface="Calibri"/>
                          <a:ea typeface="Calibri"/>
                          <a:cs typeface="Calibri"/>
                          <a:sym typeface="Calibri"/>
                        </a:rPr>
                        <a:t>ta ble</a:t>
                      </a:r>
                      <a:endParaRPr sz="36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rPr lang="en" sz="3600">
                          <a:latin typeface="Calibri"/>
                          <a:ea typeface="Calibri"/>
                          <a:cs typeface="Calibri"/>
                          <a:sym typeface="Calibri"/>
                        </a:rPr>
                        <a:t>m</a:t>
                      </a:r>
                      <a:r>
                        <a:rPr lang="en" sz="3600">
                          <a:latin typeface="Calibri"/>
                          <a:ea typeface="Calibri"/>
                          <a:cs typeface="Calibri"/>
                          <a:sym typeface="Calibri"/>
                        </a:rPr>
                        <a:t>id dle</a:t>
                      </a:r>
                      <a:endParaRPr sz="36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rPr lang="en" sz="3600">
                          <a:latin typeface="Calibri"/>
                          <a:ea typeface="Calibri"/>
                          <a:cs typeface="Calibri"/>
                          <a:sym typeface="Calibri"/>
                        </a:rPr>
                        <a:t>m</a:t>
                      </a:r>
                      <a:r>
                        <a:rPr lang="en" sz="3600">
                          <a:latin typeface="Calibri"/>
                          <a:ea typeface="Calibri"/>
                          <a:cs typeface="Calibri"/>
                          <a:sym typeface="Calibri"/>
                        </a:rPr>
                        <a:t>ar ble</a:t>
                      </a:r>
                      <a:endParaRPr sz="3600">
                        <a:latin typeface="Calibri"/>
                        <a:ea typeface="Calibri"/>
                        <a:cs typeface="Calibri"/>
                        <a:sym typeface="Calibri"/>
                      </a:endParaRPr>
                    </a:p>
                  </a:txBody>
                  <a:tcPr marT="63500" marB="63500" marR="63500" marL="63500"/>
                </a:tc>
              </a:tr>
              <a:tr h="741050">
                <a:tc>
                  <a:txBody>
                    <a:bodyPr/>
                    <a:lstStyle/>
                    <a:p>
                      <a:pPr indent="0" lvl="0" marL="0" rtl="0" algn="ctr">
                        <a:spcBef>
                          <a:spcPts val="0"/>
                        </a:spcBef>
                        <a:spcAft>
                          <a:spcPts val="0"/>
                        </a:spcAft>
                        <a:buNone/>
                      </a:pPr>
                      <a:r>
                        <a:rPr lang="en" sz="3600">
                          <a:latin typeface="Calibri"/>
                          <a:ea typeface="Calibri"/>
                          <a:cs typeface="Calibri"/>
                          <a:sym typeface="Calibri"/>
                        </a:rPr>
                        <a:t>w</a:t>
                      </a:r>
                      <a:r>
                        <a:rPr lang="en" sz="3600">
                          <a:latin typeface="Calibri"/>
                          <a:ea typeface="Calibri"/>
                          <a:cs typeface="Calibri"/>
                          <a:sym typeface="Calibri"/>
                        </a:rPr>
                        <a:t>ig gle</a:t>
                      </a:r>
                      <a:endParaRPr sz="36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rPr lang="en" sz="3600">
                          <a:latin typeface="Calibri"/>
                          <a:ea typeface="Calibri"/>
                          <a:cs typeface="Calibri"/>
                          <a:sym typeface="Calibri"/>
                        </a:rPr>
                        <a:t>a</a:t>
                      </a:r>
                      <a:r>
                        <a:rPr lang="en" sz="3600">
                          <a:latin typeface="Calibri"/>
                          <a:ea typeface="Calibri"/>
                          <a:cs typeface="Calibri"/>
                          <a:sym typeface="Calibri"/>
                        </a:rPr>
                        <a:t>p ple</a:t>
                      </a:r>
                      <a:endParaRPr sz="36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rPr lang="en" sz="3600">
                          <a:latin typeface="Calibri"/>
                          <a:ea typeface="Calibri"/>
                          <a:cs typeface="Calibri"/>
                          <a:sym typeface="Calibri"/>
                        </a:rPr>
                        <a:t>c</a:t>
                      </a:r>
                      <a:r>
                        <a:rPr lang="en" sz="3600">
                          <a:latin typeface="Calibri"/>
                          <a:ea typeface="Calibri"/>
                          <a:cs typeface="Calibri"/>
                          <a:sym typeface="Calibri"/>
                        </a:rPr>
                        <a:t>at tle</a:t>
                      </a:r>
                      <a:endParaRPr sz="3600">
                        <a:latin typeface="Calibri"/>
                        <a:ea typeface="Calibri"/>
                        <a:cs typeface="Calibri"/>
                        <a:sym typeface="Calibri"/>
                      </a:endParaRPr>
                    </a:p>
                  </a:txBody>
                  <a:tcPr marT="63500" marB="63500" marR="63500" marL="63500"/>
                </a:tc>
              </a:tr>
              <a:tr h="741050">
                <a:tc>
                  <a:txBody>
                    <a:bodyPr/>
                    <a:lstStyle/>
                    <a:p>
                      <a:pPr indent="0" lvl="0" marL="0" rtl="0" algn="ctr">
                        <a:spcBef>
                          <a:spcPts val="0"/>
                        </a:spcBef>
                        <a:spcAft>
                          <a:spcPts val="0"/>
                        </a:spcAft>
                        <a:buClr>
                          <a:schemeClr val="dk1"/>
                        </a:buClr>
                        <a:buSzPts val="1100"/>
                        <a:buFont typeface="Arial"/>
                        <a:buNone/>
                      </a:pPr>
                      <a:r>
                        <a:rPr lang="en" sz="3600">
                          <a:solidFill>
                            <a:schemeClr val="dk1"/>
                          </a:solidFill>
                          <a:latin typeface="Calibri"/>
                          <a:ea typeface="Calibri"/>
                          <a:cs typeface="Calibri"/>
                          <a:sym typeface="Calibri"/>
                        </a:rPr>
                        <a:t>p</a:t>
                      </a:r>
                      <a:r>
                        <a:rPr lang="en" sz="3600">
                          <a:solidFill>
                            <a:schemeClr val="dk1"/>
                          </a:solidFill>
                          <a:latin typeface="Calibri"/>
                          <a:ea typeface="Calibri"/>
                          <a:cs typeface="Calibri"/>
                          <a:sym typeface="Calibri"/>
                        </a:rPr>
                        <a:t>eb ble</a:t>
                      </a:r>
                      <a:endParaRPr sz="36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Clr>
                          <a:schemeClr val="dk1"/>
                        </a:buClr>
                        <a:buSzPts val="1100"/>
                        <a:buFont typeface="Arial"/>
                        <a:buNone/>
                      </a:pPr>
                      <a:r>
                        <a:rPr lang="en" sz="3600">
                          <a:solidFill>
                            <a:schemeClr val="dk1"/>
                          </a:solidFill>
                          <a:latin typeface="Calibri"/>
                          <a:ea typeface="Calibri"/>
                          <a:cs typeface="Calibri"/>
                          <a:sym typeface="Calibri"/>
                        </a:rPr>
                        <a:t>t</a:t>
                      </a:r>
                      <a:r>
                        <a:rPr lang="en" sz="3600">
                          <a:solidFill>
                            <a:schemeClr val="dk1"/>
                          </a:solidFill>
                          <a:latin typeface="Calibri"/>
                          <a:ea typeface="Calibri"/>
                          <a:cs typeface="Calibri"/>
                          <a:sym typeface="Calibri"/>
                        </a:rPr>
                        <a:t>um ble</a:t>
                      </a:r>
                      <a:endParaRPr sz="36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Clr>
                          <a:schemeClr val="dk1"/>
                        </a:buClr>
                        <a:buSzPts val="1100"/>
                        <a:buFont typeface="Arial"/>
                        <a:buNone/>
                      </a:pPr>
                      <a:r>
                        <a:rPr lang="en" sz="3600">
                          <a:solidFill>
                            <a:schemeClr val="dk1"/>
                          </a:solidFill>
                          <a:latin typeface="Calibri"/>
                          <a:ea typeface="Calibri"/>
                          <a:cs typeface="Calibri"/>
                          <a:sym typeface="Calibri"/>
                        </a:rPr>
                        <a:t>j</a:t>
                      </a:r>
                      <a:r>
                        <a:rPr lang="en" sz="3600">
                          <a:solidFill>
                            <a:schemeClr val="dk1"/>
                          </a:solidFill>
                          <a:latin typeface="Calibri"/>
                          <a:ea typeface="Calibri"/>
                          <a:cs typeface="Calibri"/>
                          <a:sym typeface="Calibri"/>
                        </a:rPr>
                        <a:t>un gle</a:t>
                      </a:r>
                      <a:endParaRPr sz="3600">
                        <a:latin typeface="Calibri"/>
                        <a:ea typeface="Calibri"/>
                        <a:cs typeface="Calibri"/>
                        <a:sym typeface="Calibri"/>
                      </a:endParaRPr>
                    </a:p>
                  </a:txBody>
                  <a:tcPr marT="63500" marB="63500" marR="63500" marL="63500"/>
                </a:tc>
              </a:tr>
              <a:tr h="741050">
                <a:tc>
                  <a:txBody>
                    <a:bodyPr/>
                    <a:lstStyle/>
                    <a:p>
                      <a:pPr indent="0" lvl="0" marL="0" rtl="0" algn="ctr">
                        <a:spcBef>
                          <a:spcPts val="0"/>
                        </a:spcBef>
                        <a:spcAft>
                          <a:spcPts val="0"/>
                        </a:spcAft>
                        <a:buClr>
                          <a:schemeClr val="dk1"/>
                        </a:buClr>
                        <a:buSzPts val="1100"/>
                        <a:buFont typeface="Arial"/>
                        <a:buNone/>
                      </a:pPr>
                      <a:r>
                        <a:rPr lang="en" sz="3600">
                          <a:solidFill>
                            <a:schemeClr val="dk1"/>
                          </a:solidFill>
                          <a:latin typeface="Calibri"/>
                          <a:ea typeface="Calibri"/>
                          <a:cs typeface="Calibri"/>
                          <a:sym typeface="Calibri"/>
                        </a:rPr>
                        <a:t>s</a:t>
                      </a:r>
                      <a:r>
                        <a:rPr lang="en" sz="3600">
                          <a:solidFill>
                            <a:schemeClr val="dk1"/>
                          </a:solidFill>
                          <a:latin typeface="Calibri"/>
                          <a:ea typeface="Calibri"/>
                          <a:cs typeface="Calibri"/>
                          <a:sym typeface="Calibri"/>
                        </a:rPr>
                        <a:t>iz zle</a:t>
                      </a:r>
                      <a:endParaRPr sz="36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Clr>
                          <a:schemeClr val="dk1"/>
                        </a:buClr>
                        <a:buSzPts val="1100"/>
                        <a:buFont typeface="Arial"/>
                        <a:buNone/>
                      </a:pPr>
                      <a:r>
                        <a:rPr lang="en" sz="3600">
                          <a:solidFill>
                            <a:schemeClr val="dk1"/>
                          </a:solidFill>
                          <a:latin typeface="Calibri"/>
                          <a:ea typeface="Calibri"/>
                          <a:cs typeface="Calibri"/>
                          <a:sym typeface="Calibri"/>
                        </a:rPr>
                        <a:t>b</a:t>
                      </a:r>
                      <a:r>
                        <a:rPr lang="en" sz="3600">
                          <a:solidFill>
                            <a:schemeClr val="dk1"/>
                          </a:solidFill>
                          <a:latin typeface="Calibri"/>
                          <a:ea typeface="Calibri"/>
                          <a:cs typeface="Calibri"/>
                          <a:sym typeface="Calibri"/>
                        </a:rPr>
                        <a:t>ee tle</a:t>
                      </a:r>
                      <a:endParaRPr sz="36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Clr>
                          <a:schemeClr val="dk1"/>
                        </a:buClr>
                        <a:buSzPts val="1100"/>
                        <a:buFont typeface="Arial"/>
                        <a:buNone/>
                      </a:pPr>
                      <a:r>
                        <a:rPr lang="en" sz="3600">
                          <a:solidFill>
                            <a:schemeClr val="dk1"/>
                          </a:solidFill>
                          <a:latin typeface="Calibri"/>
                          <a:ea typeface="Calibri"/>
                          <a:cs typeface="Calibri"/>
                          <a:sym typeface="Calibri"/>
                        </a:rPr>
                        <a:t>f</a:t>
                      </a:r>
                      <a:r>
                        <a:rPr lang="en" sz="3600">
                          <a:solidFill>
                            <a:schemeClr val="dk1"/>
                          </a:solidFill>
                          <a:latin typeface="Calibri"/>
                          <a:ea typeface="Calibri"/>
                          <a:cs typeface="Calibri"/>
                          <a:sym typeface="Calibri"/>
                        </a:rPr>
                        <a:t>iz zle</a:t>
                      </a:r>
                      <a:endParaRPr sz="3600">
                        <a:latin typeface="Calibri"/>
                        <a:ea typeface="Calibri"/>
                        <a:cs typeface="Calibri"/>
                        <a:sym typeface="Calibri"/>
                      </a:endParaRPr>
                    </a:p>
                  </a:txBody>
                  <a:tcPr marT="63500" marB="63500" marR="63500" marL="63500"/>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64" name="Shape 64"/>
        <p:cNvGrpSpPr/>
        <p:nvPr/>
      </p:nvGrpSpPr>
      <p:grpSpPr>
        <a:xfrm>
          <a:off x="0" y="0"/>
          <a:ext cx="0" cy="0"/>
          <a:chOff x="0" y="0"/>
          <a:chExt cx="0" cy="0"/>
        </a:xfrm>
      </p:grpSpPr>
      <p:pic>
        <p:nvPicPr>
          <p:cNvPr id="65" name="Google Shape;65;p14"/>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66" name="Google Shape;66;p14"/>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67" name="Google Shape;67;p14"/>
          <p:cNvGraphicFramePr/>
          <p:nvPr/>
        </p:nvGraphicFramePr>
        <p:xfrm>
          <a:off x="447425" y="1455183"/>
          <a:ext cx="3000000" cy="3000000"/>
        </p:xfrm>
        <a:graphic>
          <a:graphicData uri="http://schemas.openxmlformats.org/drawingml/2006/table">
            <a:tbl>
              <a:tblPr>
                <a:noFill/>
                <a:tableStyleId>{0338751C-6411-4B75-9FC9-469ED7FB1A59}</a:tableStyleId>
              </a:tblPr>
              <a:tblGrid>
                <a:gridCol w="1368675"/>
                <a:gridCol w="1368675"/>
                <a:gridCol w="1368675"/>
                <a:gridCol w="1368675"/>
                <a:gridCol w="1368675"/>
              </a:tblGrid>
              <a:tr h="484475">
                <a:tc gridSpan="5">
                  <a:txBody>
                    <a:bodyPr/>
                    <a:lstStyle/>
                    <a:p>
                      <a:pPr indent="0" lvl="0" marL="0" rtl="0" algn="l">
                        <a:spcBef>
                          <a:spcPts val="0"/>
                        </a:spcBef>
                        <a:spcAft>
                          <a:spcPts val="0"/>
                        </a:spcAft>
                        <a:buNone/>
                      </a:pPr>
                      <a:r>
                        <a:rPr b="1" lang="en">
                          <a:latin typeface="Calibri"/>
                          <a:ea typeface="Calibri"/>
                          <a:cs typeface="Calibri"/>
                          <a:sym typeface="Calibri"/>
                        </a:rPr>
                        <a:t>Recording: </a:t>
                      </a:r>
                      <a:r>
                        <a:rPr lang="en">
                          <a:latin typeface="Calibri"/>
                          <a:ea typeface="Calibri"/>
                          <a:cs typeface="Calibri"/>
                          <a:sym typeface="Calibri"/>
                        </a:rPr>
                        <a:t>Mark Y if the student was able to read the following words; Mark N if they could not. </a:t>
                      </a:r>
                      <a:endParaRPr>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c hMerge="1"/>
                <a:tc hMerge="1"/>
                <a:tc hMerge="1"/>
              </a:tr>
            </a:tbl>
          </a:graphicData>
        </a:graphic>
      </p:graphicFrame>
      <p:graphicFrame>
        <p:nvGraphicFramePr>
          <p:cNvPr id="68" name="Google Shape;68;p14"/>
          <p:cNvGraphicFramePr/>
          <p:nvPr/>
        </p:nvGraphicFramePr>
        <p:xfrm>
          <a:off x="468213" y="2035863"/>
          <a:ext cx="3000000" cy="3000000"/>
        </p:xfrm>
        <a:graphic>
          <a:graphicData uri="http://schemas.openxmlformats.org/drawingml/2006/table">
            <a:tbl>
              <a:tblPr>
                <a:noFill/>
                <a:tableStyleId>{E5FA10FE-4BBE-44E9-9C1E-6E1918F89B1B}</a:tableStyleId>
              </a:tblPr>
              <a:tblGrid>
                <a:gridCol w="949625"/>
                <a:gridCol w="598725"/>
                <a:gridCol w="598725"/>
                <a:gridCol w="598725"/>
                <a:gridCol w="598725"/>
                <a:gridCol w="598725"/>
                <a:gridCol w="598725"/>
                <a:gridCol w="598725"/>
                <a:gridCol w="598725"/>
                <a:gridCol w="598725"/>
                <a:gridCol w="598725"/>
              </a:tblGrid>
              <a:tr h="12700">
                <a:tc>
                  <a:txBody>
                    <a:bodyPr/>
                    <a:lstStyle/>
                    <a:p>
                      <a:pPr indent="0" lvl="0" marL="0" rtl="0" algn="l">
                        <a:spcBef>
                          <a:spcPts val="0"/>
                        </a:spcBef>
                        <a:spcAft>
                          <a:spcPts val="0"/>
                        </a:spcAft>
                        <a:buNone/>
                      </a:pPr>
                      <a:r>
                        <a:t/>
                      </a:r>
                      <a:endParaRPr b="1" sz="10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sz="9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94D193"/>
                    </a:solidFill>
                  </a:tcPr>
                </a:tc>
              </a:tr>
              <a:tr h="340350">
                <a:tc>
                  <a:txBody>
                    <a:bodyPr/>
                    <a:lstStyle/>
                    <a:p>
                      <a:pPr indent="0" lvl="0" marL="0" rtl="0" algn="l">
                        <a:spcBef>
                          <a:spcPts val="0"/>
                        </a:spcBef>
                        <a:spcAft>
                          <a:spcPts val="0"/>
                        </a:spcAft>
                        <a:buClr>
                          <a:schemeClr val="dk1"/>
                        </a:buClr>
                        <a:buSzPts val="1100"/>
                        <a:buFont typeface="Arial"/>
                        <a:buNone/>
                      </a:pPr>
                      <a:r>
                        <a:rPr b="1" lang="en" sz="1000">
                          <a:solidFill>
                            <a:schemeClr val="dk1"/>
                          </a:solidFill>
                          <a:highlight>
                            <a:schemeClr val="lt2"/>
                          </a:highlight>
                          <a:latin typeface="Calibri"/>
                          <a:ea typeface="Calibri"/>
                          <a:cs typeface="Calibri"/>
                          <a:sym typeface="Calibri"/>
                        </a:rPr>
                        <a:t>Student Names</a:t>
                      </a:r>
                      <a:endParaRPr>
                        <a:highlight>
                          <a:schemeClr val="lt2"/>
                        </a:highlight>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lt2"/>
                    </a:solidFill>
                  </a:tcPr>
                </a:tc>
                <a:tc>
                  <a:txBody>
                    <a:bodyPr/>
                    <a:lstStyle/>
                    <a:p>
                      <a:pPr indent="0" lvl="0" marL="0" rtl="0" algn="ctr">
                        <a:spcBef>
                          <a:spcPts val="0"/>
                        </a:spcBef>
                        <a:spcAft>
                          <a:spcPts val="0"/>
                        </a:spcAft>
                        <a:buNone/>
                      </a:pPr>
                      <a:r>
                        <a:t/>
                      </a:r>
                      <a:endParaRPr b="1" sz="1000">
                        <a:highlight>
                          <a:schemeClr val="lt2"/>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lt2"/>
                    </a:solidFill>
                  </a:tcPr>
                </a:tc>
                <a:tc>
                  <a:txBody>
                    <a:bodyPr/>
                    <a:lstStyle/>
                    <a:p>
                      <a:pPr indent="0" lvl="0" marL="0" rtl="0" algn="ctr">
                        <a:spcBef>
                          <a:spcPts val="0"/>
                        </a:spcBef>
                        <a:spcAft>
                          <a:spcPts val="0"/>
                        </a:spcAft>
                        <a:buNone/>
                      </a:pPr>
                      <a:r>
                        <a:t/>
                      </a:r>
                      <a:endParaRPr b="1" sz="1000">
                        <a:highlight>
                          <a:schemeClr val="lt2"/>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lt2"/>
                    </a:solidFill>
                  </a:tcPr>
                </a:tc>
                <a:tc>
                  <a:txBody>
                    <a:bodyPr/>
                    <a:lstStyle/>
                    <a:p>
                      <a:pPr indent="0" lvl="0" marL="0" rtl="0" algn="ctr">
                        <a:spcBef>
                          <a:spcPts val="0"/>
                        </a:spcBef>
                        <a:spcAft>
                          <a:spcPts val="0"/>
                        </a:spcAft>
                        <a:buNone/>
                      </a:pPr>
                      <a:r>
                        <a:t/>
                      </a:r>
                      <a:endParaRPr b="1" sz="1000">
                        <a:highlight>
                          <a:schemeClr val="lt2"/>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lt2"/>
                    </a:solidFill>
                  </a:tcPr>
                </a:tc>
                <a:tc>
                  <a:txBody>
                    <a:bodyPr/>
                    <a:lstStyle/>
                    <a:p>
                      <a:pPr indent="0" lvl="0" marL="0" rtl="0" algn="ctr">
                        <a:spcBef>
                          <a:spcPts val="0"/>
                        </a:spcBef>
                        <a:spcAft>
                          <a:spcPts val="0"/>
                        </a:spcAft>
                        <a:buNone/>
                      </a:pPr>
                      <a:r>
                        <a:t/>
                      </a:r>
                      <a:endParaRPr b="1" sz="1000">
                        <a:highlight>
                          <a:schemeClr val="lt2"/>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lt2"/>
                    </a:solidFill>
                  </a:tcPr>
                </a:tc>
                <a:tc>
                  <a:txBody>
                    <a:bodyPr/>
                    <a:lstStyle/>
                    <a:p>
                      <a:pPr indent="0" lvl="0" marL="0" rtl="0" algn="ctr">
                        <a:spcBef>
                          <a:spcPts val="0"/>
                        </a:spcBef>
                        <a:spcAft>
                          <a:spcPts val="0"/>
                        </a:spcAft>
                        <a:buNone/>
                      </a:pPr>
                      <a:r>
                        <a:t/>
                      </a:r>
                      <a:endParaRPr b="1" sz="1000">
                        <a:highlight>
                          <a:schemeClr val="lt2"/>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lt2"/>
                    </a:solidFill>
                  </a:tcPr>
                </a:tc>
                <a:tc>
                  <a:txBody>
                    <a:bodyPr/>
                    <a:lstStyle/>
                    <a:p>
                      <a:pPr indent="0" lvl="0" marL="0" rtl="0" algn="ctr">
                        <a:spcBef>
                          <a:spcPts val="0"/>
                        </a:spcBef>
                        <a:spcAft>
                          <a:spcPts val="0"/>
                        </a:spcAft>
                        <a:buNone/>
                      </a:pPr>
                      <a:r>
                        <a:t/>
                      </a:r>
                      <a:endParaRPr b="1" sz="1000">
                        <a:highlight>
                          <a:schemeClr val="lt2"/>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lt2"/>
                    </a:solidFill>
                  </a:tcPr>
                </a:tc>
                <a:tc>
                  <a:txBody>
                    <a:bodyPr/>
                    <a:lstStyle/>
                    <a:p>
                      <a:pPr indent="0" lvl="0" marL="0" rtl="0" algn="ctr">
                        <a:spcBef>
                          <a:spcPts val="0"/>
                        </a:spcBef>
                        <a:spcAft>
                          <a:spcPts val="0"/>
                        </a:spcAft>
                        <a:buNone/>
                      </a:pPr>
                      <a:r>
                        <a:t/>
                      </a:r>
                      <a:endParaRPr b="1" sz="1000">
                        <a:highlight>
                          <a:schemeClr val="lt2"/>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lt2"/>
                    </a:solidFill>
                  </a:tcPr>
                </a:tc>
                <a:tc>
                  <a:txBody>
                    <a:bodyPr/>
                    <a:lstStyle/>
                    <a:p>
                      <a:pPr indent="0" lvl="0" marL="0" rtl="0" algn="ctr">
                        <a:spcBef>
                          <a:spcPts val="0"/>
                        </a:spcBef>
                        <a:spcAft>
                          <a:spcPts val="0"/>
                        </a:spcAft>
                        <a:buNone/>
                      </a:pPr>
                      <a:r>
                        <a:t/>
                      </a:r>
                      <a:endParaRPr b="1" sz="1000">
                        <a:highlight>
                          <a:schemeClr val="lt2"/>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lt2"/>
                    </a:solidFill>
                  </a:tcPr>
                </a:tc>
                <a:tc>
                  <a:txBody>
                    <a:bodyPr/>
                    <a:lstStyle/>
                    <a:p>
                      <a:pPr indent="0" lvl="0" marL="0" rtl="0" algn="ctr">
                        <a:spcBef>
                          <a:spcPts val="0"/>
                        </a:spcBef>
                        <a:spcAft>
                          <a:spcPts val="0"/>
                        </a:spcAft>
                        <a:buNone/>
                      </a:pPr>
                      <a:r>
                        <a:t/>
                      </a:r>
                      <a:endParaRPr b="1" sz="1000">
                        <a:highlight>
                          <a:schemeClr val="lt2"/>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lt2"/>
                    </a:solidFill>
                  </a:tcPr>
                </a:tc>
                <a:tc>
                  <a:txBody>
                    <a:bodyPr/>
                    <a:lstStyle/>
                    <a:p>
                      <a:pPr indent="0" lvl="0" marL="0" rtl="0" algn="ctr">
                        <a:spcBef>
                          <a:spcPts val="0"/>
                        </a:spcBef>
                        <a:spcAft>
                          <a:spcPts val="0"/>
                        </a:spcAft>
                        <a:buNone/>
                      </a:pPr>
                      <a:r>
                        <a:t/>
                      </a:r>
                      <a:endParaRPr b="1" sz="1000">
                        <a:highlight>
                          <a:schemeClr val="lt2"/>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lt2"/>
                    </a:solidFill>
                  </a:tcPr>
                </a:tc>
              </a:tr>
              <a:tr h="340350">
                <a:tc>
                  <a:txBody>
                    <a:bodyPr/>
                    <a:lstStyle/>
                    <a:p>
                      <a:pPr indent="0" lvl="0" marL="0" rtl="0" algn="l">
                        <a:spcBef>
                          <a:spcPts val="0"/>
                        </a:spcBef>
                        <a:spcAft>
                          <a:spcPts val="0"/>
                        </a:spcAft>
                        <a:buNone/>
                      </a:pPr>
                      <a:r>
                        <a:t/>
                      </a:r>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40350">
                <a:tc>
                  <a:txBody>
                    <a:bodyPr/>
                    <a:lstStyle/>
                    <a:p>
                      <a:pPr indent="0" lvl="0" marL="0" rtl="0" algn="l">
                        <a:spcBef>
                          <a:spcPts val="0"/>
                        </a:spcBef>
                        <a:spcAft>
                          <a:spcPts val="0"/>
                        </a:spcAft>
                        <a:buNone/>
                      </a:pPr>
                      <a:r>
                        <a:t/>
                      </a:r>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40350">
                <a:tc>
                  <a:txBody>
                    <a:bodyPr/>
                    <a:lstStyle/>
                    <a:p>
                      <a:pPr indent="0" lvl="0" marL="0" rtl="0" algn="l">
                        <a:spcBef>
                          <a:spcPts val="0"/>
                        </a:spcBef>
                        <a:spcAft>
                          <a:spcPts val="0"/>
                        </a:spcAft>
                        <a:buNone/>
                      </a:pPr>
                      <a:r>
                        <a:t/>
                      </a:r>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40350">
                <a:tc>
                  <a:txBody>
                    <a:bodyPr/>
                    <a:lstStyle/>
                    <a:p>
                      <a:pPr indent="0" lvl="0" marL="0" rtl="0" algn="l">
                        <a:spcBef>
                          <a:spcPts val="0"/>
                        </a:spcBef>
                        <a:spcAft>
                          <a:spcPts val="0"/>
                        </a:spcAft>
                        <a:buNone/>
                      </a:pPr>
                      <a:r>
                        <a:t/>
                      </a:r>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40350">
                <a:tc>
                  <a:txBody>
                    <a:bodyPr/>
                    <a:lstStyle/>
                    <a:p>
                      <a:pPr indent="0" lvl="0" marL="0" rtl="0" algn="l">
                        <a:spcBef>
                          <a:spcPts val="0"/>
                        </a:spcBef>
                        <a:spcAft>
                          <a:spcPts val="0"/>
                        </a:spcAft>
                        <a:buNone/>
                      </a:pPr>
                      <a:r>
                        <a:t/>
                      </a:r>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40350">
                <a:tc>
                  <a:txBody>
                    <a:bodyPr/>
                    <a:lstStyle/>
                    <a:p>
                      <a:pPr indent="0" lvl="0" marL="0" rtl="0" algn="l">
                        <a:spcBef>
                          <a:spcPts val="0"/>
                        </a:spcBef>
                        <a:spcAft>
                          <a:spcPts val="0"/>
                        </a:spcAft>
                        <a:buNone/>
                      </a:pPr>
                      <a:r>
                        <a:t/>
                      </a:r>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40350">
                <a:tc>
                  <a:txBody>
                    <a:bodyPr/>
                    <a:lstStyle/>
                    <a:p>
                      <a:pPr indent="0" lvl="0" marL="0" rtl="0" algn="l">
                        <a:spcBef>
                          <a:spcPts val="0"/>
                        </a:spcBef>
                        <a:spcAft>
                          <a:spcPts val="0"/>
                        </a:spcAft>
                        <a:buNone/>
                      </a:pPr>
                      <a:r>
                        <a:t/>
                      </a:r>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40350">
                <a:tc>
                  <a:txBody>
                    <a:bodyPr/>
                    <a:lstStyle/>
                    <a:p>
                      <a:pPr indent="0" lvl="0" marL="0" rtl="0" algn="l">
                        <a:spcBef>
                          <a:spcPts val="0"/>
                        </a:spcBef>
                        <a:spcAft>
                          <a:spcPts val="0"/>
                        </a:spcAft>
                        <a:buNone/>
                      </a:pPr>
                      <a:r>
                        <a:t/>
                      </a:r>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40350">
                <a:tc>
                  <a:txBody>
                    <a:bodyPr/>
                    <a:lstStyle/>
                    <a:p>
                      <a:pPr indent="0" lvl="0" marL="0" rtl="0" algn="l">
                        <a:spcBef>
                          <a:spcPts val="0"/>
                        </a:spcBef>
                        <a:spcAft>
                          <a:spcPts val="0"/>
                        </a:spcAft>
                        <a:buNone/>
                      </a:pPr>
                      <a:r>
                        <a:t/>
                      </a:r>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40350">
                <a:tc>
                  <a:txBody>
                    <a:bodyPr/>
                    <a:lstStyle/>
                    <a:p>
                      <a:pPr indent="0" lvl="0" marL="0" rtl="0" algn="l">
                        <a:spcBef>
                          <a:spcPts val="0"/>
                        </a:spcBef>
                        <a:spcAft>
                          <a:spcPts val="0"/>
                        </a:spcAft>
                        <a:buNone/>
                      </a:pPr>
                      <a:r>
                        <a:t/>
                      </a:r>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40350">
                <a:tc>
                  <a:txBody>
                    <a:bodyPr/>
                    <a:lstStyle/>
                    <a:p>
                      <a:pPr indent="0" lvl="0" marL="0" rtl="0" algn="l">
                        <a:spcBef>
                          <a:spcPts val="0"/>
                        </a:spcBef>
                        <a:spcAft>
                          <a:spcPts val="0"/>
                        </a:spcAft>
                        <a:buNone/>
                      </a:pPr>
                      <a:r>
                        <a:t/>
                      </a:r>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0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