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8ED8C63A-9E2C-4842-BB81-1091CC2BEFAD}">
  <a:tblStyle styleId="{8ED8C63A-9E2C-4842-BB81-1091CC2BEFAD}"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6E80186A-27CE-4E1A-8707-F27BB08AECCB}" styleName="Table_1">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3000000" cy="3000000"/>
        </p:xfrm>
        <a:graphic>
          <a:graphicData uri="http://schemas.openxmlformats.org/drawingml/2006/table">
            <a:tbl>
              <a:tblPr>
                <a:noFill/>
                <a:tableStyleId>{8ED8C63A-9E2C-4842-BB81-1091CC2BEFAD}</a:tableStyleId>
              </a:tblPr>
              <a:tblGrid>
                <a:gridCol w="802925"/>
                <a:gridCol w="2280425"/>
                <a:gridCol w="20572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Decoding Multisyllabic Words (Open Syllables)</a:t>
                      </a:r>
                      <a:endParaRPr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just">
                        <a:spcBef>
                          <a:spcPts val="0"/>
                        </a:spcBef>
                        <a:spcAft>
                          <a:spcPts val="0"/>
                        </a:spcAft>
                        <a:buClr>
                          <a:schemeClr val="dk1"/>
                        </a:buClr>
                        <a:buSzPts val="1100"/>
                        <a:buFont typeface="Arial"/>
                        <a:buNone/>
                      </a:pPr>
                      <a:r>
                        <a:rPr lang="en" sz="1200">
                          <a:latin typeface="Calibri"/>
                          <a:ea typeface="Calibri"/>
                          <a:cs typeface="Calibri"/>
                          <a:sym typeface="Calibri"/>
                        </a:rPr>
                        <a:t>Phonics</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7" name="Google Shape;57;p13"/>
          <p:cNvGraphicFramePr/>
          <p:nvPr/>
        </p:nvGraphicFramePr>
        <p:xfrm>
          <a:off x="466700" y="3702650"/>
          <a:ext cx="3000000" cy="3000000"/>
        </p:xfrm>
        <a:graphic>
          <a:graphicData uri="http://schemas.openxmlformats.org/drawingml/2006/table">
            <a:tbl>
              <a:tblPr>
                <a:noFill/>
                <a:tableStyleId>{8ED8C63A-9E2C-4842-BB81-1091CC2BEFAD}</a:tableStyleId>
              </a:tblPr>
              <a:tblGrid>
                <a:gridCol w="1212225"/>
                <a:gridCol w="5571875"/>
              </a:tblGrid>
              <a:tr h="235600">
                <a:tc rowSpan="2">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list of words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a recording sheet with three columns (one column for the word, two columns for the syllables)</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r h="235600">
                <a:tc vMerge="1"/>
                <a:tc>
                  <a:txBody>
                    <a:bodyPr/>
                    <a:lstStyle/>
                    <a:p>
                      <a:pPr indent="0" lvl="0" marL="457200" rtl="0" algn="l">
                        <a:spcBef>
                          <a:spcPts val="0"/>
                        </a:spcBef>
                        <a:spcAft>
                          <a:spcPts val="0"/>
                        </a:spcAft>
                        <a:buNone/>
                      </a:pPr>
                      <a:r>
                        <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8" name="Google Shape;58;p13"/>
          <p:cNvGraphicFramePr/>
          <p:nvPr/>
        </p:nvGraphicFramePr>
        <p:xfrm>
          <a:off x="466763" y="4364065"/>
          <a:ext cx="3000000" cy="3000000"/>
        </p:xfrm>
        <a:graphic>
          <a:graphicData uri="http://schemas.openxmlformats.org/drawingml/2006/table">
            <a:tbl>
              <a:tblPr>
                <a:noFill/>
                <a:tableStyleId>{8ED8C63A-9E2C-4842-BB81-1091CC2BEFAD}</a:tableStyleId>
              </a:tblPr>
              <a:tblGrid>
                <a:gridCol w="1106650"/>
                <a:gridCol w="2872550"/>
                <a:gridCol w="2859775"/>
              </a:tblGrid>
              <a:tr h="1585500">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gridSpan="2">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Tell the students that longer words can be divided into syllables. One type of syllable is an open syllable. It ends with a long vowel sound.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Give the students a copy of the recording sheet.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Have them write down one of the words below in the first column.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Ask them to break it up into two syllables and record it in each of the boxes.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rPr lang="en" sz="1100">
                          <a:solidFill>
                            <a:schemeClr val="dk1"/>
                          </a:solidFill>
                          <a:latin typeface="Calibri"/>
                          <a:ea typeface="Calibri"/>
                          <a:cs typeface="Calibri"/>
                          <a:sym typeface="Calibri"/>
                        </a:rPr>
                        <a:t>*Remind them that the syllable ends with a long vowel.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Then, the students can decode the word.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Make sure to help them make any changes to the syllable boxes based on their answers.  </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r>
            </a:tbl>
          </a:graphicData>
        </a:graphic>
      </p:graphicFrame>
      <p:sp>
        <p:nvSpPr>
          <p:cNvPr id="59" name="Google Shape;59;p13"/>
          <p:cNvSpPr txBox="1"/>
          <p:nvPr/>
        </p:nvSpPr>
        <p:spPr>
          <a:xfrm>
            <a:off x="466663" y="2015450"/>
            <a:ext cx="6839100" cy="15855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b="1">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An “open syllable” is one of the syllable patterns students can master to help them decode words in a text. As text complexity levels increase, students must be aware of decoding strategies for larger words. Rather than guessing or skipping unfamiliar words, students can be taught these strategies to help. Syllables can be “chunked” into smaller parts for easier decoding. An open syllable is one that ends with a long vowel sound and is spelled with a single vowel letter. For example, the word baby contains two syllables and is divided after the long a, ba-by. Students can practice breaking apart words and isolating syllables that contain a long vowel. By developing fluency in decoding multi-syllable words, comprehension will increase and ultimately produce a successful reader.</a:t>
            </a:r>
            <a:endParaRPr sz="1200"/>
          </a:p>
        </p:txBody>
      </p:sp>
      <p:graphicFrame>
        <p:nvGraphicFramePr>
          <p:cNvPr id="60" name="Google Shape;60;p13"/>
          <p:cNvGraphicFramePr/>
          <p:nvPr/>
        </p:nvGraphicFramePr>
        <p:xfrm>
          <a:off x="457263" y="6004975"/>
          <a:ext cx="3000000" cy="3000000"/>
        </p:xfrm>
        <a:graphic>
          <a:graphicData uri="http://schemas.openxmlformats.org/drawingml/2006/table">
            <a:tbl>
              <a:tblPr>
                <a:noFill/>
                <a:tableStyleId>{6E80186A-27CE-4E1A-8707-F27BB08AECCB}</a:tableStyleId>
              </a:tblPr>
              <a:tblGrid>
                <a:gridCol w="1143000"/>
                <a:gridCol w="1143000"/>
                <a:gridCol w="1143000"/>
                <a:gridCol w="1143000"/>
                <a:gridCol w="1143000"/>
                <a:gridCol w="1143000"/>
              </a:tblGrid>
              <a:tr h="12700">
                <a:tc>
                  <a:txBody>
                    <a:bodyPr/>
                    <a:lstStyle/>
                    <a:p>
                      <a:pPr indent="0" lvl="0" marL="0" rtl="0" algn="l">
                        <a:spcBef>
                          <a:spcPts val="0"/>
                        </a:spcBef>
                        <a:spcAft>
                          <a:spcPts val="0"/>
                        </a:spcAft>
                        <a:buNone/>
                      </a:pPr>
                      <a:r>
                        <a:rPr lang="en" sz="1100">
                          <a:latin typeface="Calibri"/>
                          <a:ea typeface="Calibri"/>
                          <a:cs typeface="Calibri"/>
                          <a:sym typeface="Calibri"/>
                        </a:rPr>
                        <a:t>pony</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pupil</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moment</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basin</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lilac</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begin</a:t>
                      </a:r>
                      <a:endParaRPr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lang="en" sz="1100">
                          <a:latin typeface="Calibri"/>
                          <a:ea typeface="Calibri"/>
                          <a:cs typeface="Calibri"/>
                          <a:sym typeface="Calibri"/>
                        </a:rPr>
                        <a:t>silent</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motor</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tiny</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hotel</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baby</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super</a:t>
                      </a:r>
                      <a:endParaRPr sz="1100">
                        <a:latin typeface="Calibri"/>
                        <a:ea typeface="Calibri"/>
                        <a:cs typeface="Calibri"/>
                        <a:sym typeface="Calibri"/>
                      </a:endParaRPr>
                    </a:p>
                  </a:txBody>
                  <a:tcPr marT="63500" marB="63500" marR="63500" marL="63500"/>
                </a:tc>
              </a:tr>
            </a:tbl>
          </a:graphicData>
        </a:graphic>
      </p:graphicFrame>
      <p:graphicFrame>
        <p:nvGraphicFramePr>
          <p:cNvPr id="61" name="Google Shape;61;p13"/>
          <p:cNvGraphicFramePr/>
          <p:nvPr/>
        </p:nvGraphicFramePr>
        <p:xfrm>
          <a:off x="437038" y="6684420"/>
          <a:ext cx="3000000" cy="3000000"/>
        </p:xfrm>
        <a:graphic>
          <a:graphicData uri="http://schemas.openxmlformats.org/drawingml/2006/table">
            <a:tbl>
              <a:tblPr>
                <a:noFill/>
                <a:tableStyleId>{8ED8C63A-9E2C-4842-BB81-1091CC2BEFAD}</a:tableStyleId>
              </a:tblPr>
              <a:tblGrid>
                <a:gridCol w="1368675"/>
                <a:gridCol w="1368675"/>
                <a:gridCol w="1368675"/>
                <a:gridCol w="1368675"/>
                <a:gridCol w="1368675"/>
              </a:tblGrid>
              <a:tr h="670575">
                <a:tc gridSpan="5">
                  <a:txBody>
                    <a:bodyPr/>
                    <a:lstStyle/>
                    <a:p>
                      <a:pPr indent="0" lvl="0" marL="0" rtl="0" algn="l">
                        <a:spcBef>
                          <a:spcPts val="0"/>
                        </a:spcBef>
                        <a:spcAft>
                          <a:spcPts val="0"/>
                        </a:spcAft>
                        <a:buNone/>
                      </a:pPr>
                      <a:r>
                        <a:rPr b="1" lang="en">
                          <a:latin typeface="Calibri"/>
                          <a:ea typeface="Calibri"/>
                          <a:cs typeface="Calibri"/>
                          <a:sym typeface="Calibri"/>
                        </a:rPr>
                        <a:t>Recording: </a:t>
                      </a:r>
                      <a:r>
                        <a:rPr lang="en">
                          <a:latin typeface="Calibri"/>
                          <a:ea typeface="Calibri"/>
                          <a:cs typeface="Calibri"/>
                          <a:sym typeface="Calibri"/>
                        </a:rPr>
                        <a:t>Mark Y if the student was able to break the decode the word; Mark N if they could not. </a:t>
                      </a:r>
                      <a:endParaRPr>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c hMerge="1"/>
                <a:tc hMerge="1"/>
                <a:tc hMerge="1"/>
              </a:tr>
            </a:tbl>
          </a:graphicData>
        </a:graphic>
      </p:graphicFrame>
      <p:graphicFrame>
        <p:nvGraphicFramePr>
          <p:cNvPr id="62" name="Google Shape;62;p13"/>
          <p:cNvGraphicFramePr/>
          <p:nvPr/>
        </p:nvGraphicFramePr>
        <p:xfrm>
          <a:off x="430363" y="7205138"/>
          <a:ext cx="3000000" cy="3000000"/>
        </p:xfrm>
        <a:graphic>
          <a:graphicData uri="http://schemas.openxmlformats.org/drawingml/2006/table">
            <a:tbl>
              <a:tblPr>
                <a:noFill/>
                <a:tableStyleId>{6E80186A-27CE-4E1A-8707-F27BB08AECCB}</a:tableStyleId>
              </a:tblPr>
              <a:tblGrid>
                <a:gridCol w="619750"/>
                <a:gridCol w="523875"/>
                <a:gridCol w="504825"/>
                <a:gridCol w="457200"/>
                <a:gridCol w="533400"/>
                <a:gridCol w="528325"/>
                <a:gridCol w="528325"/>
                <a:gridCol w="528325"/>
                <a:gridCol w="528325"/>
                <a:gridCol w="528325"/>
                <a:gridCol w="528325"/>
                <a:gridCol w="561975"/>
                <a:gridCol w="485775"/>
              </a:tblGrid>
              <a:tr h="12700">
                <a:tc>
                  <a:txBody>
                    <a:bodyPr/>
                    <a:lstStyle/>
                    <a:p>
                      <a:pPr indent="0" lvl="0" marL="0" rtl="0" algn="l">
                        <a:spcBef>
                          <a:spcPts val="0"/>
                        </a:spcBef>
                        <a:spcAft>
                          <a:spcPts val="0"/>
                        </a:spcAft>
                        <a:buNone/>
                      </a:pPr>
                      <a:r>
                        <a:t/>
                      </a:r>
                      <a:endParaRPr b="1" sz="9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rPr lang="en" sz="800"/>
                        <a:t>Student names</a:t>
                      </a:r>
                      <a:endParaRPr sz="800"/>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r>
              <a:tr h="336200">
                <a:tc>
                  <a:txBody>
                    <a:bodyPr/>
                    <a:lstStyle/>
                    <a:p>
                      <a:pPr indent="0" lvl="0" marL="0" rtl="0" algn="l">
                        <a:spcBef>
                          <a:spcPts val="0"/>
                        </a:spcBef>
                        <a:spcAft>
                          <a:spcPts val="0"/>
                        </a:spcAft>
                        <a:buNone/>
                      </a:pPr>
                      <a:r>
                        <a:rPr b="1" lang="en" sz="1000">
                          <a:latin typeface="Calibri"/>
                          <a:ea typeface="Calibri"/>
                          <a:cs typeface="Calibri"/>
                          <a:sym typeface="Calibri"/>
                        </a:rPr>
                        <a:t>paper</a:t>
                      </a:r>
                      <a:endParaRPr b="1" sz="10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12700">
                <a:tc>
                  <a:txBody>
                    <a:bodyPr/>
                    <a:lstStyle/>
                    <a:p>
                      <a:pPr indent="0" lvl="0" marL="0" rtl="0" algn="l">
                        <a:spcBef>
                          <a:spcPts val="0"/>
                        </a:spcBef>
                        <a:spcAft>
                          <a:spcPts val="0"/>
                        </a:spcAft>
                        <a:buNone/>
                      </a:pPr>
                      <a:r>
                        <a:rPr b="1" lang="en" sz="1000">
                          <a:latin typeface="Calibri"/>
                          <a:ea typeface="Calibri"/>
                          <a:cs typeface="Calibri"/>
                          <a:sym typeface="Calibri"/>
                        </a:rPr>
                        <a:t>yogurt</a:t>
                      </a:r>
                      <a:endParaRPr b="1" sz="10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12700">
                <a:tc>
                  <a:txBody>
                    <a:bodyPr/>
                    <a:lstStyle/>
                    <a:p>
                      <a:pPr indent="0" lvl="0" marL="0" rtl="0" algn="l">
                        <a:spcBef>
                          <a:spcPts val="0"/>
                        </a:spcBef>
                        <a:spcAft>
                          <a:spcPts val="0"/>
                        </a:spcAft>
                        <a:buNone/>
                      </a:pPr>
                      <a:r>
                        <a:rPr b="1" lang="en" sz="1000">
                          <a:latin typeface="Calibri"/>
                          <a:ea typeface="Calibri"/>
                          <a:cs typeface="Calibri"/>
                          <a:sym typeface="Calibri"/>
                        </a:rPr>
                        <a:t>tiny</a:t>
                      </a:r>
                      <a:endParaRPr b="1" sz="10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12700">
                <a:tc>
                  <a:txBody>
                    <a:bodyPr/>
                    <a:lstStyle/>
                    <a:p>
                      <a:pPr indent="0" lvl="0" marL="0" rtl="0" algn="l">
                        <a:spcBef>
                          <a:spcPts val="0"/>
                        </a:spcBef>
                        <a:spcAft>
                          <a:spcPts val="0"/>
                        </a:spcAft>
                        <a:buNone/>
                      </a:pPr>
                      <a:r>
                        <a:rPr b="1" lang="en" sz="1000">
                          <a:latin typeface="Calibri"/>
                          <a:ea typeface="Calibri"/>
                          <a:cs typeface="Calibri"/>
                          <a:sym typeface="Calibri"/>
                        </a:rPr>
                        <a:t>zero</a:t>
                      </a:r>
                      <a:endParaRPr b="1" sz="10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