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F9EA422-4CDC-4A20-9FCD-F88CC304385E}">
  <a:tblStyle styleId="{0F9EA422-4CDC-4A20-9FCD-F88CC304385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008B1CF-5ABB-485D-835E-5E1F9A0A8C87}"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{0F9EA422-4CDC-4A20-9FCD-F88CC304385E}</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Multisyllabic Words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Phonics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63" y="3321650"/>
          <a:ext cx="3000000" cy="3000000"/>
        </p:xfrm>
        <a:graphic>
          <a:graphicData uri="http://schemas.openxmlformats.org/drawingml/2006/table">
            <a:tbl>
              <a:tblPr>
                <a:noFill/>
                <a:tableStyleId>{0F9EA422-4CDC-4A20-9FCD-F88CC304385E}</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lists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 anchor chart containing strategies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25" y="3983065"/>
          <a:ext cx="3000000" cy="3000000"/>
        </p:xfrm>
        <a:graphic>
          <a:graphicData uri="http://schemas.openxmlformats.org/drawingml/2006/table">
            <a:tbl>
              <a:tblPr>
                <a:noFill/>
                <a:tableStyleId>{0F9EA422-4CDC-4A20-9FCD-F88CC304385E}</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Explain that there are ways to break apart longer words into syllables. Tell your students that there are some strategies to figure out words with multiple syllables.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Choose a word from the word list below and write it on the board. Students must look for the vowels and consonants in words.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First, identify the vowels. These can be highlighted in yellow, written in red, etc.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Next, look for the consonants. These can also be distinguished.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Now, draw a horizontal line between:</a:t>
                      </a:r>
                      <a:endParaRPr sz="1100">
                        <a:solidFill>
                          <a:schemeClr val="dk1"/>
                        </a:solidFill>
                        <a:latin typeface="Calibri"/>
                        <a:ea typeface="Calibri"/>
                        <a:cs typeface="Calibri"/>
                        <a:sym typeface="Calibri"/>
                      </a:endParaRPr>
                    </a:p>
                    <a:p>
                      <a:pPr indent="-298450" lvl="0" marL="22860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Double consonants (ll, ss, ff)</a:t>
                      </a:r>
                      <a:endParaRPr sz="1100">
                        <a:solidFill>
                          <a:schemeClr val="dk1"/>
                        </a:solidFill>
                        <a:latin typeface="Calibri"/>
                        <a:ea typeface="Calibri"/>
                        <a:cs typeface="Calibri"/>
                        <a:sym typeface="Calibri"/>
                      </a:endParaRPr>
                    </a:p>
                    <a:p>
                      <a:pPr indent="-298450" lvl="0" marL="22860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Two consonants that are not alike</a:t>
                      </a:r>
                      <a:endParaRPr sz="1100">
                        <a:solidFill>
                          <a:schemeClr val="dk1"/>
                        </a:solidFill>
                        <a:latin typeface="Calibri"/>
                        <a:ea typeface="Calibri"/>
                        <a:cs typeface="Calibri"/>
                        <a:sym typeface="Calibri"/>
                      </a:endParaRPr>
                    </a:p>
                    <a:p>
                      <a:pPr indent="-298450" lvl="0" marL="22860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Either </a:t>
                      </a:r>
                      <a:r>
                        <a:rPr lang="en" sz="1100" u="sng">
                          <a:solidFill>
                            <a:schemeClr val="dk1"/>
                          </a:solidFill>
                          <a:latin typeface="Calibri"/>
                          <a:ea typeface="Calibri"/>
                          <a:cs typeface="Calibri"/>
                          <a:sym typeface="Calibri"/>
                        </a:rPr>
                        <a:t>after</a:t>
                      </a:r>
                      <a:r>
                        <a:rPr lang="en" sz="1100">
                          <a:solidFill>
                            <a:schemeClr val="dk1"/>
                          </a:solidFill>
                          <a:latin typeface="Calibri"/>
                          <a:ea typeface="Calibri"/>
                          <a:cs typeface="Calibri"/>
                          <a:sym typeface="Calibri"/>
                        </a:rPr>
                        <a:t> or </a:t>
                      </a:r>
                      <a:r>
                        <a:rPr lang="en" sz="1100" u="sng">
                          <a:solidFill>
                            <a:schemeClr val="dk1"/>
                          </a:solidFill>
                          <a:latin typeface="Calibri"/>
                          <a:ea typeface="Calibri"/>
                          <a:cs typeface="Calibri"/>
                          <a:sym typeface="Calibri"/>
                        </a:rPr>
                        <a:t>before</a:t>
                      </a:r>
                      <a:r>
                        <a:rPr lang="en" sz="1100">
                          <a:solidFill>
                            <a:schemeClr val="dk1"/>
                          </a:solidFill>
                          <a:latin typeface="Calibri"/>
                          <a:ea typeface="Calibri"/>
                          <a:cs typeface="Calibri"/>
                          <a:sym typeface="Calibri"/>
                        </a:rPr>
                        <a:t> the consonant that is between the vowels (try the long and short vowel sounds as you decode)</a:t>
                      </a:r>
                      <a:endParaRPr sz="1100">
                        <a:solidFill>
                          <a:schemeClr val="dk1"/>
                        </a:solidFill>
                        <a:latin typeface="Calibri"/>
                        <a:ea typeface="Calibri"/>
                        <a:cs typeface="Calibri"/>
                        <a:sym typeface="Calibri"/>
                      </a:endParaRPr>
                    </a:p>
                    <a:p>
                      <a:pPr indent="-298450" lvl="0" marL="22860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Prefixes, Suffixes, Base Words</a:t>
                      </a:r>
                      <a:endParaRPr sz="1100">
                        <a:solidFill>
                          <a:schemeClr val="dk1"/>
                        </a:solidFill>
                        <a:latin typeface="Calibri"/>
                        <a:ea typeface="Calibri"/>
                        <a:cs typeface="Calibri"/>
                        <a:sym typeface="Calibri"/>
                      </a:endParaRPr>
                    </a:p>
                    <a:p>
                      <a:pPr indent="-298450" lvl="0" marL="22860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Individual words in compound words</a:t>
                      </a:r>
                      <a:endParaRPr sz="1100">
                        <a:solidFill>
                          <a:schemeClr val="dk1"/>
                        </a:solidFill>
                        <a:latin typeface="Calibri"/>
                        <a:ea typeface="Calibri"/>
                        <a:cs typeface="Calibri"/>
                        <a:sym typeface="Calibri"/>
                      </a:endParaRPr>
                    </a:p>
                    <a:p>
                      <a:pPr indent="-298450" lvl="0" marL="2286000" rtl="0" algn="just">
                        <a:spcBef>
                          <a:spcPts val="0"/>
                        </a:spcBef>
                        <a:spcAft>
                          <a:spcPts val="0"/>
                        </a:spcAft>
                        <a:buClr>
                          <a:schemeClr val="dk1"/>
                        </a:buClr>
                        <a:buSzPts val="1100"/>
                        <a:buFont typeface="Calibri"/>
                        <a:buAutoNum type="arabicPeriod"/>
                      </a:pPr>
                      <a:r>
                        <a:rPr lang="en" sz="1100">
                          <a:solidFill>
                            <a:schemeClr val="dk1"/>
                          </a:solidFill>
                          <a:latin typeface="Calibri"/>
                          <a:ea typeface="Calibri"/>
                          <a:cs typeface="Calibri"/>
                          <a:sym typeface="Calibri"/>
                        </a:rPr>
                        <a:t>Two vowels that are next to each other</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Older students are expected to read longer words in texts. Learning to decode multisyllabic words can be difficult if students do not have helpful, meaningful strategies. Breaking apart these longer words into smaller parts, or syllables, is one way students can be successful in decoding longer words. It is important to begin teaching this strategy when students are familiar with vowel recognition and vowel patterns.</a:t>
            </a:r>
            <a:endParaRPr sz="1200"/>
          </a:p>
        </p:txBody>
      </p:sp>
      <p:graphicFrame>
        <p:nvGraphicFramePr>
          <p:cNvPr id="60" name="Google Shape;60;p13"/>
          <p:cNvGraphicFramePr/>
          <p:nvPr/>
        </p:nvGraphicFramePr>
        <p:xfrm>
          <a:off x="429663" y="6873950"/>
          <a:ext cx="3000000" cy="3000000"/>
        </p:xfrm>
        <a:graphic>
          <a:graphicData uri="http://schemas.openxmlformats.org/drawingml/2006/table">
            <a:tbl>
              <a:tblPr>
                <a:noFill/>
                <a:tableStyleId>{B008B1CF-5ABB-485D-835E-5E1F9A0A8C87}</a:tableStyleId>
              </a:tblPr>
              <a:tblGrid>
                <a:gridCol w="979725"/>
                <a:gridCol w="979725"/>
                <a:gridCol w="979725"/>
                <a:gridCol w="979725"/>
                <a:gridCol w="979725"/>
                <a:gridCol w="979725"/>
                <a:gridCol w="979725"/>
              </a:tblGrid>
              <a:tr h="863925">
                <a:tc>
                  <a:txBody>
                    <a:bodyPr/>
                    <a:lstStyle/>
                    <a:p>
                      <a:pPr indent="0" lvl="0" marL="0" rtl="0" algn="l">
                        <a:spcBef>
                          <a:spcPts val="0"/>
                        </a:spcBef>
                        <a:spcAft>
                          <a:spcPts val="0"/>
                        </a:spcAft>
                        <a:buNone/>
                      </a:pPr>
                      <a:r>
                        <a:rPr b="1" lang="en" sz="900">
                          <a:latin typeface="Calibri"/>
                          <a:ea typeface="Calibri"/>
                          <a:cs typeface="Calibri"/>
                          <a:sym typeface="Calibri"/>
                        </a:rPr>
                        <a:t>Strategy 1</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(short vowel)</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900">
                          <a:latin typeface="Calibri"/>
                          <a:ea typeface="Calibri"/>
                          <a:cs typeface="Calibri"/>
                          <a:sym typeface="Calibri"/>
                        </a:rPr>
                        <a:t>Strategy 2</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(short vowel)</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900">
                          <a:latin typeface="Calibri"/>
                          <a:ea typeface="Calibri"/>
                          <a:cs typeface="Calibri"/>
                          <a:sym typeface="Calibri"/>
                        </a:rPr>
                        <a:t>Strategy 3 </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(open syllable; long vowel)</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900">
                          <a:latin typeface="Calibri"/>
                          <a:ea typeface="Calibri"/>
                          <a:cs typeface="Calibri"/>
                          <a:sym typeface="Calibri"/>
                        </a:rPr>
                        <a:t>Strategy 4 </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(closed syllable; short vowel)</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900">
                          <a:latin typeface="Calibri"/>
                          <a:ea typeface="Calibri"/>
                          <a:cs typeface="Calibri"/>
                          <a:sym typeface="Calibri"/>
                        </a:rPr>
                        <a:t>Strategy 5</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(prefixes, suffixes, base words)</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900">
                          <a:latin typeface="Calibri"/>
                          <a:ea typeface="Calibri"/>
                          <a:cs typeface="Calibri"/>
                          <a:sym typeface="Calibri"/>
                        </a:rPr>
                        <a:t>Strategy 6 (individual words in compound words)</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900">
                          <a:latin typeface="Calibri"/>
                          <a:ea typeface="Calibri"/>
                          <a:cs typeface="Calibri"/>
                          <a:sym typeface="Calibri"/>
                        </a:rPr>
                        <a:t>Strategy 7 </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(two vowels that are next to each other)</a:t>
                      </a:r>
                      <a:endParaRPr b="1" sz="900">
                        <a:latin typeface="Calibri"/>
                        <a:ea typeface="Calibri"/>
                        <a:cs typeface="Calibri"/>
                        <a:sym typeface="Calibri"/>
                      </a:endParaRPr>
                    </a:p>
                  </a:txBody>
                  <a:tcPr marT="63500" marB="63500" marR="63500" marL="63500">
                    <a:solidFill>
                      <a:srgbClr val="94D193"/>
                    </a:solidFill>
                  </a:tcPr>
                </a:tc>
              </a:tr>
              <a:tr h="340575">
                <a:tc>
                  <a:txBody>
                    <a:bodyPr/>
                    <a:lstStyle/>
                    <a:p>
                      <a:pPr indent="0" lvl="0" marL="0" rtl="0" algn="l">
                        <a:spcBef>
                          <a:spcPts val="0"/>
                        </a:spcBef>
                        <a:spcAft>
                          <a:spcPts val="0"/>
                        </a:spcAft>
                        <a:buNone/>
                      </a:pPr>
                      <a:r>
                        <a:rPr lang="en" sz="900">
                          <a:latin typeface="Calibri"/>
                          <a:ea typeface="Calibri"/>
                          <a:cs typeface="Calibri"/>
                          <a:sym typeface="Calibri"/>
                        </a:rPr>
                        <a:t>butter </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candle</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basic</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cabin</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rusty</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birdhouse</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lion</a:t>
                      </a:r>
                      <a:endParaRPr sz="900">
                        <a:latin typeface="Calibri"/>
                        <a:ea typeface="Calibri"/>
                        <a:cs typeface="Calibri"/>
                        <a:sym typeface="Calibri"/>
                      </a:endParaRPr>
                    </a:p>
                  </a:txBody>
                  <a:tcPr marT="63500" marB="63500" marR="63500" marL="63500"/>
                </a:tc>
              </a:tr>
              <a:tr h="340575">
                <a:tc>
                  <a:txBody>
                    <a:bodyPr/>
                    <a:lstStyle/>
                    <a:p>
                      <a:pPr indent="0" lvl="0" marL="0" rtl="0" algn="l">
                        <a:spcBef>
                          <a:spcPts val="0"/>
                        </a:spcBef>
                        <a:spcAft>
                          <a:spcPts val="0"/>
                        </a:spcAft>
                        <a:buNone/>
                      </a:pPr>
                      <a:r>
                        <a:rPr lang="en" sz="900">
                          <a:latin typeface="Calibri"/>
                          <a:ea typeface="Calibri"/>
                          <a:cs typeface="Calibri"/>
                          <a:sym typeface="Calibri"/>
                        </a:rPr>
                        <a:t>puddle </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afternoon</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robot</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limit</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rewind</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cupcake</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ruin</a:t>
                      </a:r>
                      <a:endParaRPr sz="900">
                        <a:latin typeface="Calibri"/>
                        <a:ea typeface="Calibri"/>
                        <a:cs typeface="Calibri"/>
                        <a:sym typeface="Calibri"/>
                      </a:endParaRPr>
                    </a:p>
                  </a:txBody>
                  <a:tcPr marT="63500" marB="63500" marR="63500" marL="63500"/>
                </a:tc>
              </a:tr>
              <a:tr h="340575">
                <a:tc>
                  <a:txBody>
                    <a:bodyPr/>
                    <a:lstStyle/>
                    <a:p>
                      <a:pPr indent="0" lvl="0" marL="0" rtl="0" algn="l">
                        <a:spcBef>
                          <a:spcPts val="0"/>
                        </a:spcBef>
                        <a:spcAft>
                          <a:spcPts val="0"/>
                        </a:spcAft>
                        <a:buNone/>
                      </a:pPr>
                      <a:r>
                        <a:rPr lang="en" sz="900">
                          <a:latin typeface="Calibri"/>
                          <a:ea typeface="Calibri"/>
                          <a:cs typeface="Calibri"/>
                          <a:sym typeface="Calibri"/>
                        </a:rPr>
                        <a:t>collection</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index</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confusion</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celery</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forgetful</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dragonfly</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piano</a:t>
                      </a:r>
                      <a:endParaRPr sz="900">
                        <a:latin typeface="Calibri"/>
                        <a:ea typeface="Calibri"/>
                        <a:cs typeface="Calibri"/>
                        <a:sym typeface="Calibri"/>
                      </a:endParaRPr>
                    </a:p>
                  </a:txBody>
                  <a:tcPr marT="63500" marB="63500" marR="63500" marL="63500"/>
                </a:tc>
              </a:tr>
              <a:tr h="340575">
                <a:tc>
                  <a:txBody>
                    <a:bodyPr/>
                    <a:lstStyle/>
                    <a:p>
                      <a:pPr indent="0" lvl="0" marL="0" rtl="0" algn="l">
                        <a:spcBef>
                          <a:spcPts val="0"/>
                        </a:spcBef>
                        <a:spcAft>
                          <a:spcPts val="0"/>
                        </a:spcAft>
                        <a:buNone/>
                      </a:pPr>
                      <a:r>
                        <a:rPr lang="en" sz="900">
                          <a:latin typeface="Calibri"/>
                          <a:ea typeface="Calibri"/>
                          <a:cs typeface="Calibri"/>
                          <a:sym typeface="Calibri"/>
                        </a:rPr>
                        <a:t>hiccup</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napkin</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secret</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travel</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preheat</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ladybug</a:t>
                      </a:r>
                      <a:endParaRPr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900">
                          <a:latin typeface="Calibri"/>
                          <a:ea typeface="Calibri"/>
                          <a:cs typeface="Calibri"/>
                          <a:sym typeface="Calibri"/>
                        </a:rPr>
                        <a:t>stadium</a:t>
                      </a:r>
                      <a:endParaRPr sz="9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{0F9EA422-4CDC-4A20-9FCD-F88CC304385E}</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the word with the given syllable type;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57838" y="2105025"/>
          <a:ext cx="3000000" cy="3000000"/>
        </p:xfrm>
        <a:graphic>
          <a:graphicData uri="http://schemas.openxmlformats.org/drawingml/2006/table">
            <a:tbl>
              <a:tblPr>
                <a:noFill/>
                <a:tableStyleId>{B008B1CF-5ABB-485D-835E-5E1F9A0A8C87}</a:tableStyleId>
              </a:tblPr>
              <a:tblGrid>
                <a:gridCol w="619750"/>
                <a:gridCol w="523875"/>
                <a:gridCol w="504825"/>
                <a:gridCol w="457200"/>
                <a:gridCol w="5334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900">
                          <a:latin typeface="Calibri"/>
                          <a:ea typeface="Calibri"/>
                          <a:cs typeface="Calibri"/>
                          <a:sym typeface="Calibri"/>
                        </a:rPr>
                        <a:t>Strategy 1</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2</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3</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4</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5</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6</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graphicFrame>
        <p:nvGraphicFramePr>
          <p:cNvPr id="69" name="Google Shape;69;p14"/>
          <p:cNvGraphicFramePr/>
          <p:nvPr/>
        </p:nvGraphicFramePr>
        <p:xfrm>
          <a:off x="457813" y="4627563"/>
          <a:ext cx="3000000" cy="3000000"/>
        </p:xfrm>
        <a:graphic>
          <a:graphicData uri="http://schemas.openxmlformats.org/drawingml/2006/table">
            <a:tbl>
              <a:tblPr>
                <a:noFill/>
                <a:tableStyleId>{B008B1CF-5ABB-485D-835E-5E1F9A0A8C87}</a:tableStyleId>
              </a:tblPr>
              <a:tblGrid>
                <a:gridCol w="619750"/>
                <a:gridCol w="523875"/>
                <a:gridCol w="504825"/>
                <a:gridCol w="457200"/>
                <a:gridCol w="5334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900">
                          <a:latin typeface="Calibri"/>
                          <a:ea typeface="Calibri"/>
                          <a:cs typeface="Calibri"/>
                          <a:sym typeface="Calibri"/>
                        </a:rPr>
                        <a:t>Strategy 1</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2</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3</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4</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5</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6</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graphicFrame>
        <p:nvGraphicFramePr>
          <p:cNvPr id="70" name="Google Shape;70;p14"/>
          <p:cNvGraphicFramePr/>
          <p:nvPr/>
        </p:nvGraphicFramePr>
        <p:xfrm>
          <a:off x="457838" y="7150100"/>
          <a:ext cx="3000000" cy="3000000"/>
        </p:xfrm>
        <a:graphic>
          <a:graphicData uri="http://schemas.openxmlformats.org/drawingml/2006/table">
            <a:tbl>
              <a:tblPr>
                <a:noFill/>
                <a:tableStyleId>{B008B1CF-5ABB-485D-835E-5E1F9A0A8C87}</a:tableStyleId>
              </a:tblPr>
              <a:tblGrid>
                <a:gridCol w="619750"/>
                <a:gridCol w="523875"/>
                <a:gridCol w="504825"/>
                <a:gridCol w="457200"/>
                <a:gridCol w="5334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900">
                          <a:latin typeface="Calibri"/>
                          <a:ea typeface="Calibri"/>
                          <a:cs typeface="Calibri"/>
                          <a:sym typeface="Calibri"/>
                        </a:rPr>
                        <a:t>Strategy 1</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2</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3</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4</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5</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Strategy 6</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