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98F14F9-1686-4420-ABB9-1939FF9871E8}">
  <a:tblStyle styleId="{A98F14F9-1686-4420-ABB9-1939FF9871E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AB150BC2-34E2-4F84-A2C5-D829C2BB1729}"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{A98F14F9-1686-4420-ABB9-1939FF9871E8}</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Decode Words with Digraphs Words (ch, th, sh, wh)  in Isolation</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latin typeface="Calibri"/>
                          <a:ea typeface="Calibri"/>
                          <a:cs typeface="Calibri"/>
                          <a:sym typeface="Calibri"/>
                        </a:rPr>
                        <a:t>Decoding</a:t>
                      </a:r>
                      <a:endParaRPr sz="11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521638" y="3836825"/>
          <a:ext cx="3000000" cy="3000000"/>
        </p:xfrm>
        <a:graphic>
          <a:graphicData uri="http://schemas.openxmlformats.org/drawingml/2006/table">
            <a:tbl>
              <a:tblPr>
                <a:noFill/>
                <a:tableStyleId>{A98F14F9-1686-4420-ABB9-1939FF9871E8}</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298450" lvl="0" marL="457200" rtl="0" algn="just">
                        <a:spcBef>
                          <a:spcPts val="0"/>
                        </a:spcBef>
                        <a:spcAft>
                          <a:spcPts val="0"/>
                        </a:spcAft>
                        <a:buSzPts val="1100"/>
                        <a:buFont typeface="Calibri"/>
                        <a:buChar char="❏"/>
                      </a:pPr>
                      <a:r>
                        <a:rPr lang="en" sz="1100">
                          <a:latin typeface="Calibri"/>
                          <a:ea typeface="Calibri"/>
                          <a:cs typeface="Calibri"/>
                          <a:sym typeface="Calibri"/>
                        </a:rPr>
                        <a:t>digraph word cards</a:t>
                      </a:r>
                      <a:endParaRPr sz="1100">
                        <a:latin typeface="Calibri"/>
                        <a:ea typeface="Calibri"/>
                        <a:cs typeface="Calibri"/>
                        <a:sym typeface="Calibri"/>
                      </a:endParaRPr>
                    </a:p>
                    <a:p>
                      <a:pPr indent="-298450" lvl="0" marL="457200" rtl="0" algn="just">
                        <a:spcBef>
                          <a:spcPts val="0"/>
                        </a:spcBef>
                        <a:spcAft>
                          <a:spcPts val="0"/>
                        </a:spcAft>
                        <a:buSzPts val="1100"/>
                        <a:buFont typeface="Calibri"/>
                        <a:buChar char="❏"/>
                      </a:pPr>
                      <a:r>
                        <a:rPr lang="en" sz="1100">
                          <a:latin typeface="Calibri"/>
                          <a:ea typeface="Calibri"/>
                          <a:cs typeface="Calibri"/>
                          <a:sym typeface="Calibri"/>
                        </a:rPr>
                        <a:t>matching pictures</a:t>
                      </a:r>
                      <a:endParaRPr sz="11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13" y="4340390"/>
          <a:ext cx="3000000" cy="3000000"/>
        </p:xfrm>
        <a:graphic>
          <a:graphicData uri="http://schemas.openxmlformats.org/drawingml/2006/table">
            <a:tbl>
              <a:tblPr>
                <a:noFill/>
                <a:tableStyleId>{A98F14F9-1686-4420-ABB9-1939FF9871E8}</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Place a deck of word cards containing consonant digraphs (sh, ch, th, wh) face down in front of students. Lay out 8-10 pictures that match the consonant digraph words that students will read.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that they will pull a word from the deck, read the word, and then find the corresponding picture that matches.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Model reading one consonant digraph word and finding the corresponding picture.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Give each student in the group a turn reading a word and finding the matching picture. After each individual student reads a word and finds a match, show the word to all the students in the group and have students chorally sound out and decode the word. (ex. “All together, /ch/ /i/ /p/...chip).</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If a student is unable to read the whole word or forgets a sound, point out the letters that the students identified correctly and ask them if they remember the sound for the other letter. </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the sound if they do not know it and ask them to try reading the word again. Point out the digraphs to students as they decode the words in order to reinforce the sounds that each digraph makes (ex. “What letters are making the sound /ch/ in the word chip?”). </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If students are struggling to recognize the digraph sounds in the context of a word, underline or highlight the digraphs in each word (ex. </a:t>
                      </a:r>
                      <a:r>
                        <a:rPr b="1" lang="en" sz="1100">
                          <a:solidFill>
                            <a:schemeClr val="dk1"/>
                          </a:solidFill>
                          <a:latin typeface="Calibri"/>
                          <a:ea typeface="Calibri"/>
                          <a:cs typeface="Calibri"/>
                          <a:sym typeface="Calibri"/>
                        </a:rPr>
                        <a:t>ch</a:t>
                      </a:r>
                      <a:r>
                        <a:rPr lang="en" sz="1100">
                          <a:solidFill>
                            <a:schemeClr val="dk1"/>
                          </a:solidFill>
                          <a:latin typeface="Calibri"/>
                          <a:ea typeface="Calibri"/>
                          <a:cs typeface="Calibri"/>
                          <a:sym typeface="Calibri"/>
                        </a:rPr>
                        <a:t>ip). Then, ask students to try to decode the word again using the correct digraph sound. Reinforce that digraphs are letter combinations that make one sound by asking students, “What sound do the letters ‘ch’ make in the word chip?” Some students may struggle to blend sounds together after identifying each individual word. </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Continue to work on basic phonemic awareness activities with these students (ex. oral blending and segmenting with 3-sound words). Additionally, utilize continuous and additive blending strategies in order to support students with hearing the connection between sounds.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521600" y="2015450"/>
            <a:ext cx="6784200" cy="17547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As students begin to learn that letters not only have names, but also make specific sounds, it is important for students to begin to practice using their knowledge of sounds to decode words. This helps students to see the purpose behind learning letter sounds and to make the connection these sounds are combined to create words. As students master their knowledge of the basic code (i.e. individual consonants and vowels), they will be ready to learn digraph sounds and to decode words with these sounds. Digraphs are a combination of letters that make one sound. In many phonics scope and sequences, the first digraphs that are taught are often ‘sh’, ‘th’, ‘ch’, and ‘wh’.  Students should be explicitly taught that these two letters make one sound and will need significant repetition and practice with not just identifying these sounds, but also identifying these sounds in the context of words.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6" name="Google Shape;66;p14"/>
          <p:cNvGraphicFramePr/>
          <p:nvPr/>
        </p:nvGraphicFramePr>
        <p:xfrm>
          <a:off x="464513" y="1584308"/>
          <a:ext cx="3000000" cy="3000000"/>
        </p:xfrm>
        <a:graphic>
          <a:graphicData uri="http://schemas.openxmlformats.org/drawingml/2006/table">
            <a:tbl>
              <a:tblPr>
                <a:noFill/>
                <a:tableStyleId>{A98F14F9-1686-4420-ABB9-1939FF9871E8}</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read a word; Mark N if they could not. </a:t>
                      </a:r>
                      <a:r>
                        <a:rPr lang="en">
                          <a:latin typeface="Calibri"/>
                          <a:ea typeface="Calibri"/>
                          <a:cs typeface="Calibri"/>
                          <a:sym typeface="Calibri"/>
                        </a:rPr>
                        <a:t>Note which sounds or words students struggle to decode in the ‘notes’ column.</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7" name="Google Shape;67;p14"/>
          <p:cNvGraphicFramePr/>
          <p:nvPr/>
        </p:nvGraphicFramePr>
        <p:xfrm>
          <a:off x="464525" y="2254875"/>
          <a:ext cx="3000000" cy="3000000"/>
        </p:xfrm>
        <a:graphic>
          <a:graphicData uri="http://schemas.openxmlformats.org/drawingml/2006/table">
            <a:tbl>
              <a:tblPr>
                <a:noFill/>
                <a:tableStyleId>{AB150BC2-34E2-4F84-A2C5-D829C2BB1729}</a:tableStyleId>
              </a:tblPr>
              <a:tblGrid>
                <a:gridCol w="1181100"/>
                <a:gridCol w="1866900"/>
                <a:gridCol w="3676650"/>
              </a:tblGrid>
              <a:tr h="313400">
                <a:tc>
                  <a:txBody>
                    <a:bodyPr/>
                    <a:lstStyle/>
                    <a:p>
                      <a:pPr indent="0" lvl="0" marL="0" rtl="0" algn="l">
                        <a:spcBef>
                          <a:spcPts val="0"/>
                        </a:spcBef>
                        <a:spcAft>
                          <a:spcPts val="0"/>
                        </a:spcAft>
                        <a:buNone/>
                      </a:pPr>
                      <a:r>
                        <a:rPr b="1" lang="en" sz="1100">
                          <a:latin typeface="Calibri"/>
                          <a:ea typeface="Calibri"/>
                          <a:cs typeface="Calibri"/>
                          <a:sym typeface="Calibri"/>
                        </a:rPr>
                        <a:t>Sounds Used</a:t>
                      </a:r>
                      <a:endParaRPr b="1" sz="1100">
                        <a:latin typeface="Calibri"/>
                        <a:ea typeface="Calibri"/>
                        <a:cs typeface="Calibri"/>
                        <a:sym typeface="Calibri"/>
                      </a:endParaRPr>
                    </a:p>
                  </a:txBody>
                  <a:tcPr marT="63500" marB="63500" marR="63500" marL="63500">
                    <a:solidFill>
                      <a:srgbClr val="94D193"/>
                    </a:solidFill>
                  </a:tcPr>
                </a:tc>
                <a:tc gridSpan="2">
                  <a:txBody>
                    <a:bodyPr/>
                    <a:lstStyle/>
                    <a:p>
                      <a:pPr indent="0" lvl="0" marL="0" rtl="0" algn="l">
                        <a:spcBef>
                          <a:spcPts val="0"/>
                        </a:spcBef>
                        <a:spcAft>
                          <a:spcPts val="0"/>
                        </a:spcAft>
                        <a:buNone/>
                      </a:pPr>
                      <a:r>
                        <a:rPr i="1" lang="en" sz="1100">
                          <a:latin typeface="Calibri"/>
                          <a:ea typeface="Calibri"/>
                          <a:cs typeface="Calibri"/>
                          <a:sym typeface="Calibri"/>
                        </a:rPr>
                        <a:t>Write the sounds/words students practiced in this box </a:t>
                      </a:r>
                      <a:endParaRPr i="1" sz="1100">
                        <a:latin typeface="Calibri"/>
                        <a:ea typeface="Calibri"/>
                        <a:cs typeface="Calibri"/>
                        <a:sym typeface="Calibri"/>
                      </a:endParaRPr>
                    </a:p>
                  </a:txBody>
                  <a:tcPr marT="63500" marB="63500" marR="63500" marL="63500">
                    <a:solidFill>
                      <a:srgbClr val="94D193"/>
                    </a:solidFill>
                  </a:tcPr>
                </a:tc>
                <a:tc hMerge="1"/>
              </a:tr>
              <a:tr h="12700">
                <a:tc>
                  <a:txBody>
                    <a:bodyPr/>
                    <a:lstStyle/>
                    <a:p>
                      <a:pPr indent="0" lvl="0" marL="0" rtl="0" algn="l">
                        <a:spcBef>
                          <a:spcPts val="0"/>
                        </a:spcBef>
                        <a:spcAft>
                          <a:spcPts val="0"/>
                        </a:spcAft>
                        <a:buNone/>
                      </a:pPr>
                      <a:r>
                        <a:rPr b="1" lang="en" sz="1100">
                          <a:latin typeface="Calibri"/>
                          <a:ea typeface="Calibri"/>
                          <a:cs typeface="Calibri"/>
                          <a:sym typeface="Calibri"/>
                        </a:rPr>
                        <a:t>Student</a:t>
                      </a:r>
                      <a:endParaRPr b="1" sz="1100">
                        <a:latin typeface="Calibri"/>
                        <a:ea typeface="Calibri"/>
                        <a:cs typeface="Calibri"/>
                        <a:sym typeface="Calibri"/>
                      </a:endParaRPr>
                    </a:p>
                  </a:txBody>
                  <a:tcPr marT="63500" marB="63500" marR="63500" marL="63500">
                    <a:solidFill>
                      <a:schemeClr val="lt2"/>
                    </a:solidFill>
                  </a:tcPr>
                </a:tc>
                <a:tc>
                  <a:txBody>
                    <a:bodyPr/>
                    <a:lstStyle/>
                    <a:p>
                      <a:pPr indent="0" lvl="0" marL="0" rtl="0" algn="ctr">
                        <a:spcBef>
                          <a:spcPts val="0"/>
                        </a:spcBef>
                        <a:spcAft>
                          <a:spcPts val="0"/>
                        </a:spcAft>
                        <a:buNone/>
                      </a:pPr>
                      <a:r>
                        <a:rPr b="1" lang="en" sz="1100">
                          <a:latin typeface="Calibri"/>
                          <a:ea typeface="Calibri"/>
                          <a:cs typeface="Calibri"/>
                          <a:sym typeface="Calibri"/>
                        </a:rPr>
                        <a:t>Words Read</a:t>
                      </a:r>
                      <a:endParaRPr b="1" sz="1100">
                        <a:latin typeface="Calibri"/>
                        <a:ea typeface="Calibri"/>
                        <a:cs typeface="Calibri"/>
                        <a:sym typeface="Calibri"/>
                      </a:endParaRPr>
                    </a:p>
                  </a:txBody>
                  <a:tcPr marT="63500" marB="63500" marR="63500" marL="63500">
                    <a:solidFill>
                      <a:schemeClr val="lt2"/>
                    </a:solidFill>
                  </a:tcPr>
                </a:tc>
                <a:tc>
                  <a:txBody>
                    <a:bodyPr/>
                    <a:lstStyle/>
                    <a:p>
                      <a:pPr indent="0" lvl="0" marL="0" rtl="0" algn="ctr">
                        <a:spcBef>
                          <a:spcPts val="0"/>
                        </a:spcBef>
                        <a:spcAft>
                          <a:spcPts val="0"/>
                        </a:spcAft>
                        <a:buNone/>
                      </a:pPr>
                      <a:r>
                        <a:rPr b="1" lang="en" sz="1100">
                          <a:latin typeface="Calibri"/>
                          <a:ea typeface="Calibri"/>
                          <a:cs typeface="Calibri"/>
                          <a:sym typeface="Calibri"/>
                        </a:rPr>
                        <a:t>Notes</a:t>
                      </a:r>
                      <a:endParaRPr b="1" sz="1100">
                        <a:latin typeface="Calibri"/>
                        <a:ea typeface="Calibri"/>
                        <a:cs typeface="Calibri"/>
                        <a:sym typeface="Calibri"/>
                      </a:endParaRPr>
                    </a:p>
                  </a:txBody>
                  <a:tcPr marT="63500" marB="63500" marR="63500" marL="63500">
                    <a:solidFill>
                      <a:schemeClr val="lt2"/>
                    </a:solidFill>
                  </a:tcPr>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