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6"/>
  </p:sldMasterIdLst>
  <p:notesMasterIdLst>
    <p:notesMasterId r:id="rId7"/>
  </p:notesMasterIdLst>
  <p:sldIdLst>
    <p:sldId id="256"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Lisa Holliday LeBoeuf"/>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FA37105-941F-4BEA-AB31-CD77AC2A912A}">
  <a:tblStyle styleId="{7FA37105-941F-4BEA-AB31-CD77AC2A912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F432A37-0B68-4C3F-9445-206F77926679}"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commentAuthors" Target="commentAuthors.xml"/><Relationship Id="rId6" Type="http://schemas.openxmlformats.org/officeDocument/2006/relationships/slideMaster" Target="slideMasters/slideMaster1.xml"/><Relationship Id="rId7" Type="http://schemas.openxmlformats.org/officeDocument/2006/relationships/notesMaster" Target="notesMasters/notesMaster1.xml"/><Relationship Id="rId8"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04-19T13:27:13.775">
    <p:pos x="311" y="1990"/>
    <p:text>@sarah.stohlman@la.gov Now I want picture cards for everything! :) Maybe we can add these later. Christy is swamped with Summit requests, but maybe she can work on them and we add them later.</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1.jp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4">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5">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{7FA37105-941F-4BEA-AB31-CD77AC2A912A}</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Decode Words With Digraphs in Isolation (ch, sh, th, wh)</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159413"/>
          <a:ext cx="3000000" cy="3000000"/>
        </p:xfrm>
        <a:graphic>
          <a:graphicData uri="http://schemas.openxmlformats.org/drawingml/2006/table">
            <a:tbl>
              <a:tblPr>
                <a:noFill/>
                <a:tableStyleId>{7FA37105-941F-4BEA-AB31-CD77AC2A912A}</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picture </a:t>
                      </a:r>
                      <a:r>
                        <a:rPr lang="en" sz="1100">
                          <a:solidFill>
                            <a:schemeClr val="dk1"/>
                          </a:solidFill>
                          <a:latin typeface="Calibri"/>
                          <a:ea typeface="Calibri"/>
                          <a:cs typeface="Calibri"/>
                          <a:sym typeface="Calibri"/>
                        </a:rPr>
                        <a:t>cards with objects that contain (ch, sh, th, wh)</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rPr lang="en" sz="1100">
                          <a:solidFill>
                            <a:schemeClr val="dk1"/>
                          </a:solidFill>
                          <a:latin typeface="Calibri"/>
                          <a:ea typeface="Calibri"/>
                          <a:cs typeface="Calibri"/>
                          <a:sym typeface="Calibri"/>
                        </a:rPr>
                        <a:t> *Label the digraphs on the card so the students can make a connection between picture, sound, and letters.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3763340"/>
          <a:ext cx="3000000" cy="3000000"/>
        </p:xfrm>
        <a:graphic>
          <a:graphicData uri="http://schemas.openxmlformats.org/drawingml/2006/table">
            <a:tbl>
              <a:tblPr>
                <a:noFill/>
                <a:tableStyleId>{7FA37105-941F-4BEA-AB31-CD77AC2A912A}</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are going to learn about four digraphs. Let them know that digraphs are two letters that produce one sound (I personally like to call them “the ‘h’ brothers). The letter h is in each of the digraphs we will learn about today.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Show them one picture card at a time. If students do not know the names of the pictures, tell them the names.</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display the cards nearby so the students can easily see and refer to them for the next part of the activity.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that they will decode, or say the sounds, to make a word. Below are some words to display for decoding practice.</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The early ability to sound out words with success is a strong predictor of a student’s future ability in decoding (Lundberg, 1984). Students with weak decoding skills struggle to comprehend text. Decoding of words must be taught explicitly and must be practiced consistently. When students come upon an unfamiliar word in a text, it is best for students to decode the word using decoding strategies (saying sounds, blending, etc.).</a:t>
            </a:r>
            <a:endParaRPr sz="1200"/>
          </a:p>
        </p:txBody>
      </p:sp>
      <p:graphicFrame>
        <p:nvGraphicFramePr>
          <p:cNvPr id="60" name="Google Shape;60;p13"/>
          <p:cNvGraphicFramePr/>
          <p:nvPr/>
        </p:nvGraphicFramePr>
        <p:xfrm>
          <a:off x="457225" y="5896950"/>
          <a:ext cx="3000000" cy="3000000"/>
        </p:xfrm>
        <a:graphic>
          <a:graphicData uri="http://schemas.openxmlformats.org/drawingml/2006/table">
            <a:tbl>
              <a:tblPr>
                <a:noFill/>
                <a:tableStyleId>{AF432A37-0B68-4C3F-9445-206F77926679}</a:tableStyleId>
              </a:tblPr>
              <a:tblGrid>
                <a:gridCol w="1714500"/>
                <a:gridCol w="1714500"/>
                <a:gridCol w="1714500"/>
                <a:gridCol w="1714500"/>
              </a:tblGrid>
              <a:tr h="100000">
                <a:tc>
                  <a:txBody>
                    <a:bodyPr/>
                    <a:lstStyle/>
                    <a:p>
                      <a:pPr indent="0" lvl="0" marL="0" rtl="0" algn="ctr">
                        <a:spcBef>
                          <a:spcPts val="0"/>
                        </a:spcBef>
                        <a:spcAft>
                          <a:spcPts val="0"/>
                        </a:spcAft>
                        <a:buNone/>
                      </a:pPr>
                      <a:r>
                        <a:rPr lang="en" sz="1100">
                          <a:latin typeface="Calibri"/>
                          <a:ea typeface="Calibri"/>
                          <a:cs typeface="Calibri"/>
                          <a:sym typeface="Calibri"/>
                        </a:rPr>
                        <a:t>ch</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sh</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th</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wh</a:t>
                      </a:r>
                      <a:endParaRPr sz="1100">
                        <a:latin typeface="Calibri"/>
                        <a:ea typeface="Calibri"/>
                        <a:cs typeface="Calibri"/>
                        <a:sym typeface="Calibri"/>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lang="en" sz="1100">
                          <a:latin typeface="Calibri"/>
                          <a:ea typeface="Calibri"/>
                          <a:cs typeface="Calibri"/>
                          <a:sym typeface="Calibri"/>
                        </a:rPr>
                        <a:t>chat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chest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chip</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rich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shop </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shed</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fish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dash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cloth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with</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thimble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path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whip</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whisk</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whale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white</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457813" y="7593420"/>
          <a:ext cx="3000000" cy="3000000"/>
        </p:xfrm>
        <a:graphic>
          <a:graphicData uri="http://schemas.openxmlformats.org/drawingml/2006/table">
            <a:tbl>
              <a:tblPr>
                <a:noFill/>
                <a:tableStyleId>{AF432A37-0B68-4C3F-9445-206F77926679}</a:tableStyleId>
              </a:tblPr>
              <a:tblGrid>
                <a:gridCol w="619750"/>
                <a:gridCol w="523875"/>
                <a:gridCol w="504825"/>
                <a:gridCol w="457200"/>
                <a:gridCol w="533400"/>
                <a:gridCol w="528325"/>
                <a:gridCol w="528325"/>
                <a:gridCol w="528325"/>
                <a:gridCol w="528325"/>
                <a:gridCol w="528325"/>
                <a:gridCol w="528325"/>
                <a:gridCol w="561975"/>
                <a:gridCol w="485775"/>
              </a:tblGrid>
              <a:tr h="426225">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Clr>
                          <a:schemeClr val="dk1"/>
                        </a:buClr>
                        <a:buSzPts val="1100"/>
                        <a:buFont typeface="Arial"/>
                        <a:buNone/>
                      </a:pPr>
                      <a:r>
                        <a:rPr b="1" lang="en" sz="900">
                          <a:solidFill>
                            <a:schemeClr val="dk1"/>
                          </a:solidFill>
                          <a:latin typeface="Calibri"/>
                          <a:ea typeface="Calibri"/>
                          <a:cs typeface="Calibri"/>
                          <a:sym typeface="Calibri"/>
                        </a:rPr>
                        <a:t>Student Names</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r>
              <a:tr h="363975">
                <a:tc>
                  <a:txBody>
                    <a:bodyPr/>
                    <a:lstStyle/>
                    <a:p>
                      <a:pPr indent="0" lvl="0" marL="0" rtl="0" algn="l">
                        <a:spcBef>
                          <a:spcPts val="0"/>
                        </a:spcBef>
                        <a:spcAft>
                          <a:spcPts val="0"/>
                        </a:spcAft>
                        <a:buNone/>
                      </a:pPr>
                      <a:r>
                        <a:rPr b="1" lang="en" sz="800">
                          <a:latin typeface="Calibri"/>
                          <a:ea typeface="Calibri"/>
                          <a:cs typeface="Calibri"/>
                          <a:sym typeface="Calibri"/>
                        </a:rPr>
                        <a:t>ch</a:t>
                      </a:r>
                      <a:endParaRPr b="1" sz="800">
                        <a:latin typeface="Calibri"/>
                        <a:ea typeface="Calibri"/>
                        <a:cs typeface="Calibri"/>
                        <a:sym typeface="Calibri"/>
                      </a:endParaRPr>
                    </a:p>
                  </a:txBody>
                  <a:tcPr marT="63500" marB="63500" marR="63500" marL="63500">
                    <a:solidFill>
                      <a:srgbClr val="F3F3F3"/>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318975">
                <a:tc>
                  <a:txBody>
                    <a:bodyPr/>
                    <a:lstStyle/>
                    <a:p>
                      <a:pPr indent="0" lvl="0" marL="0" rtl="0" algn="l">
                        <a:spcBef>
                          <a:spcPts val="0"/>
                        </a:spcBef>
                        <a:spcAft>
                          <a:spcPts val="0"/>
                        </a:spcAft>
                        <a:buNone/>
                      </a:pPr>
                      <a:r>
                        <a:rPr b="1" lang="en" sz="800">
                          <a:latin typeface="Calibri"/>
                          <a:ea typeface="Calibri"/>
                          <a:cs typeface="Calibri"/>
                          <a:sym typeface="Calibri"/>
                        </a:rPr>
                        <a:t>sh</a:t>
                      </a:r>
                      <a:endParaRPr b="1" sz="6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318975">
                <a:tc>
                  <a:txBody>
                    <a:bodyPr/>
                    <a:lstStyle/>
                    <a:p>
                      <a:pPr indent="0" lvl="0" marL="0" rtl="0" algn="l">
                        <a:spcBef>
                          <a:spcPts val="0"/>
                        </a:spcBef>
                        <a:spcAft>
                          <a:spcPts val="0"/>
                        </a:spcAft>
                        <a:buNone/>
                      </a:pPr>
                      <a:r>
                        <a:rPr b="1" lang="en" sz="800">
                          <a:latin typeface="Calibri"/>
                          <a:ea typeface="Calibri"/>
                          <a:cs typeface="Calibri"/>
                          <a:sym typeface="Calibri"/>
                        </a:rPr>
                        <a:t>th</a:t>
                      </a:r>
                      <a:endParaRPr b="1" sz="8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318975">
                <a:tc>
                  <a:txBody>
                    <a:bodyPr/>
                    <a:lstStyle/>
                    <a:p>
                      <a:pPr indent="0" lvl="0" marL="0" rtl="0" algn="l">
                        <a:spcBef>
                          <a:spcPts val="0"/>
                        </a:spcBef>
                        <a:spcAft>
                          <a:spcPts val="0"/>
                        </a:spcAft>
                        <a:buNone/>
                      </a:pPr>
                      <a:r>
                        <a:rPr b="1" lang="en" sz="800">
                          <a:latin typeface="Calibri"/>
                          <a:ea typeface="Calibri"/>
                          <a:cs typeface="Calibri"/>
                          <a:sym typeface="Calibri"/>
                        </a:rPr>
                        <a:t>wh</a:t>
                      </a:r>
                      <a:endParaRPr b="1" sz="800">
                        <a:latin typeface="Calibri"/>
                        <a:ea typeface="Calibri"/>
                        <a:cs typeface="Calibri"/>
                        <a:sym typeface="Calibri"/>
                      </a:endParaRPr>
                    </a:p>
                  </a:txBody>
                  <a:tcPr marT="63500" marB="63500" marR="63500" marL="63500">
                    <a:solidFill>
                      <a:srgbClr val="F3F3F3"/>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graphicFrame>
        <p:nvGraphicFramePr>
          <p:cNvPr id="62" name="Google Shape;62;p13"/>
          <p:cNvGraphicFramePr/>
          <p:nvPr/>
        </p:nvGraphicFramePr>
        <p:xfrm>
          <a:off x="464500" y="7055833"/>
          <a:ext cx="3000000" cy="3000000"/>
        </p:xfrm>
        <a:graphic>
          <a:graphicData uri="http://schemas.openxmlformats.org/drawingml/2006/table">
            <a:tbl>
              <a:tblPr>
                <a:noFill/>
                <a:tableStyleId>{7FA37105-941F-4BEA-AB31-CD77AC2A912A}</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decode a word containing each digraph;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