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2F6A1C4-465B-49CE-A468-99AACC1A9975}">
  <a:tblStyle styleId="{02F6A1C4-465B-49CE-A468-99AACC1A9975}"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C8FC6EB5-54A8-4B25-B98A-3A1BE5D64CF2}"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25" y="1277350"/>
          <a:ext cx="3000000" cy="3000000"/>
        </p:xfrm>
        <a:graphic>
          <a:graphicData uri="http://schemas.openxmlformats.org/drawingml/2006/table">
            <a:tbl>
              <a:tblPr>
                <a:noFill/>
                <a:tableStyleId>{02F6A1C4-465B-49CE-A468-99AACC1A9975}</a:tableStyleId>
              </a:tblPr>
              <a:tblGrid>
                <a:gridCol w="827125"/>
                <a:gridCol w="2349175"/>
                <a:gridCol w="2119275"/>
                <a:gridCol w="17497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Decode Words with Digraphs in Sentences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latin typeface="Calibri"/>
                          <a:ea typeface="Calibri"/>
                          <a:cs typeface="Calibri"/>
                          <a:sym typeface="Calibri"/>
                        </a:rPr>
                        <a:t>Decoding</a:t>
                      </a:r>
                      <a:endParaRPr sz="11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521638" y="3795785"/>
          <a:ext cx="3000000" cy="3000000"/>
        </p:xfrm>
        <a:graphic>
          <a:graphicData uri="http://schemas.openxmlformats.org/drawingml/2006/table">
            <a:tbl>
              <a:tblPr>
                <a:noFill/>
                <a:tableStyleId>{02F6A1C4-465B-49CE-A468-99AACC1A9975}</a:tableStyleId>
              </a:tblPr>
              <a:tblGrid>
                <a:gridCol w="1212225"/>
                <a:gridCol w="5571875"/>
              </a:tblGrid>
              <a:tr h="3034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298450" lvl="0" marL="457200" rtl="0" algn="just">
                        <a:spcBef>
                          <a:spcPts val="0"/>
                        </a:spcBef>
                        <a:spcAft>
                          <a:spcPts val="0"/>
                        </a:spcAft>
                        <a:buSzPts val="1100"/>
                        <a:buFont typeface="Calibri"/>
                        <a:buChar char="❏"/>
                      </a:pPr>
                      <a:r>
                        <a:rPr lang="en" sz="1100">
                          <a:latin typeface="Calibri"/>
                          <a:ea typeface="Calibri"/>
                          <a:cs typeface="Calibri"/>
                          <a:sym typeface="Calibri"/>
                        </a:rPr>
                        <a:t>Fill in the blank with digraphs template (see appendix) </a:t>
                      </a:r>
                      <a:endParaRPr sz="11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195425">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39363" y="4042015"/>
          <a:ext cx="3000000" cy="3000000"/>
        </p:xfrm>
        <a:graphic>
          <a:graphicData uri="http://schemas.openxmlformats.org/drawingml/2006/table">
            <a:tbl>
              <a:tblPr>
                <a:noFill/>
                <a:tableStyleId>{02F6A1C4-465B-49CE-A468-99AACC1A9975}</a:tableStyleId>
              </a:tblPr>
              <a:tblGrid>
                <a:gridCol w="1144450"/>
                <a:gridCol w="2970650"/>
                <a:gridCol w="2957450"/>
              </a:tblGrid>
              <a:tr h="568447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Provide each student with a pencil and a copy of the ‘Fill in the Blank with Digraph Words’ template.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First, review the digraph sounds that students have learned using letter cards (ch, sh, th, wh). Tell students that they are going to read some sentences with missing words. Students will need to read each sentence and figure out what word is missing.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Read each word in the word bank with students using a combination of individual turns and whole group call and response. Ensure students are pointing to each word and tracking with their eyes as they are reading.  Ask students, “what do all of these words have in common?” Students should recognize that all of these words contain consonant digraphs.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Model reading one sentence and do a think aloud to demonstrate how to choose a word to fill in the blank. Then, complete the remaining sentences with students. Call on individual students to read a sentence and determine the missing word. All students should write the missing word in the blank.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After determining each missing word, have the whole group read the sentence aloud with automaticity and expression.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As an extension activity, ask students to highlight or underline the digraph sounds within each word on the page.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Some students may still be working on decoding words in isolation and will need support with fluently reading each complete sentence. After students decode and accurately read each word, prompt students to go back and reread the entire sentence with fluency and expression. This will help students to develop greater automaticity with word recognition and sentence reading. If students are struggling to recognize the digraph sounds in the context of a word, underline or highlight the digraphs in each word (ex. </a:t>
                      </a:r>
                      <a:r>
                        <a:rPr b="1" lang="en" sz="1100">
                          <a:solidFill>
                            <a:schemeClr val="dk1"/>
                          </a:solidFill>
                          <a:latin typeface="Calibri"/>
                          <a:ea typeface="Calibri"/>
                          <a:cs typeface="Calibri"/>
                          <a:sym typeface="Calibri"/>
                        </a:rPr>
                        <a:t>ch</a:t>
                      </a:r>
                      <a:r>
                        <a:rPr lang="en" sz="1100">
                          <a:solidFill>
                            <a:schemeClr val="dk1"/>
                          </a:solidFill>
                          <a:latin typeface="Calibri"/>
                          <a:ea typeface="Calibri"/>
                          <a:cs typeface="Calibri"/>
                          <a:sym typeface="Calibri"/>
                        </a:rPr>
                        <a:t>ip).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Then, ask students to try to decode the word again using the correct digraph sound. Reinforce that digraphs are letter combinations that make one sound by asking students, “What sound do the letters ‘ch’ make in the word chip?”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Some students may struggle to blend sounds together after identifying each individual word. Continue to work on basic phonemic awareness activities with these students (ex. oral blending and segmenting with 3-sound words). Additionally, utilize continuous and additive blending strategies in order to support students with hearing the connection between sounds.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521600" y="1779325"/>
            <a:ext cx="6908100" cy="19239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As students master their knowledge of the basic code (i.e. individual consonants and vowels), they will be ready to learn digraph sounds and to decode words with these sounds. Digraphs are a combination of letters that make one sound. In many phonics scope and sequences, the first digraphs that are taught are often ‘sh’, ‘th’, ‘ch’, and ‘wh’.  Students should be explicitly taught that these two letters make one sound and will need significant repetition and practice with not just identifying these sounds, but also identifying these sounds in the context of words. As students begin to demonstrate proficiency with decoding words with digraphs in isolation, students can begin to practice decoding short sentences with words with digraphs they have learned (ex. sh, ch, th, wh). By practicing reading words with digraphs within the context of sentences, students will gain automaticity, which will support their ability to read words with digraphs within connected text.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sp>
        <p:nvSpPr>
          <p:cNvPr id="64" name="Google Shape;64;p14"/>
          <p:cNvSpPr txBox="1"/>
          <p:nvPr/>
        </p:nvSpPr>
        <p:spPr>
          <a:xfrm>
            <a:off x="460800" y="6137050"/>
            <a:ext cx="6724800" cy="3305400"/>
          </a:xfrm>
          <a:prstGeom prst="rect">
            <a:avLst/>
          </a:prstGeom>
          <a:noFill/>
          <a:ln>
            <a:noFill/>
          </a:ln>
        </p:spPr>
        <p:txBody>
          <a:bodyPr anchorCtr="0" anchor="ctr" bIns="91425" lIns="91425" spcFirstLastPara="1" rIns="91425" wrap="square" tIns="91425">
            <a:noAutofit/>
          </a:bodyPr>
          <a:lstStyle/>
          <a:p>
            <a:pPr indent="0" lvl="0" marL="0" rtl="0" algn="just">
              <a:spcBef>
                <a:spcPts val="0"/>
              </a:spcBef>
              <a:spcAft>
                <a:spcPts val="0"/>
              </a:spcAft>
              <a:buNone/>
            </a:pPr>
            <a:r>
              <a:rPr b="1" lang="en" sz="1100">
                <a:latin typeface="Calibri"/>
                <a:ea typeface="Calibri"/>
                <a:cs typeface="Calibri"/>
                <a:sym typeface="Calibri"/>
              </a:rPr>
              <a:t>Silly Sentences Template </a:t>
            </a:r>
            <a:endParaRPr b="1" sz="1100">
              <a:latin typeface="Calibri"/>
              <a:ea typeface="Calibri"/>
              <a:cs typeface="Calibri"/>
              <a:sym typeface="Calibri"/>
            </a:endParaRPr>
          </a:p>
          <a:p>
            <a:pPr indent="0" lvl="0" marL="0" rtl="0" algn="just">
              <a:spcBef>
                <a:spcPts val="0"/>
              </a:spcBef>
              <a:spcAft>
                <a:spcPts val="0"/>
              </a:spcAft>
              <a:buNone/>
            </a:pPr>
            <a:r>
              <a:rPr i="1" lang="en" sz="1100">
                <a:latin typeface="Calibri"/>
                <a:ea typeface="Calibri"/>
                <a:cs typeface="Calibri"/>
                <a:sym typeface="Calibri"/>
              </a:rPr>
              <a:t>Create a word bank using decodable words with digraphs. </a:t>
            </a:r>
            <a:endParaRPr i="1" sz="1100">
              <a:latin typeface="Calibri"/>
              <a:ea typeface="Calibri"/>
              <a:cs typeface="Calibri"/>
              <a:sym typeface="Calibri"/>
            </a:endParaRPr>
          </a:p>
          <a:p>
            <a:pPr indent="0" lvl="0" marL="0" rtl="0" algn="just">
              <a:spcBef>
                <a:spcPts val="0"/>
              </a:spcBef>
              <a:spcAft>
                <a:spcPts val="0"/>
              </a:spcAft>
              <a:buNone/>
            </a:pPr>
            <a:r>
              <a:t/>
            </a:r>
            <a:endParaRPr i="1" sz="1100">
              <a:latin typeface="Calibri"/>
              <a:ea typeface="Calibri"/>
              <a:cs typeface="Calibri"/>
              <a:sym typeface="Calibri"/>
            </a:endParaRPr>
          </a:p>
          <a:p>
            <a:pPr indent="0" lvl="0" marL="0" rtl="0" algn="just">
              <a:spcBef>
                <a:spcPts val="0"/>
              </a:spcBef>
              <a:spcAft>
                <a:spcPts val="0"/>
              </a:spcAft>
              <a:buNone/>
            </a:pPr>
            <a:r>
              <a:t/>
            </a:r>
            <a:endParaRPr i="1" sz="1100">
              <a:latin typeface="Calibri"/>
              <a:ea typeface="Calibri"/>
              <a:cs typeface="Calibri"/>
              <a:sym typeface="Calibri"/>
            </a:endParaRPr>
          </a:p>
          <a:p>
            <a:pPr indent="0" lvl="0" marL="0" rtl="0" algn="just">
              <a:spcBef>
                <a:spcPts val="0"/>
              </a:spcBef>
              <a:spcAft>
                <a:spcPts val="0"/>
              </a:spcAft>
              <a:buNone/>
            </a:pPr>
            <a:r>
              <a:t/>
            </a:r>
            <a:endParaRPr sz="1100">
              <a:latin typeface="Calibri"/>
              <a:ea typeface="Calibri"/>
              <a:cs typeface="Calibri"/>
              <a:sym typeface="Calibri"/>
            </a:endParaRPr>
          </a:p>
          <a:p>
            <a:pPr indent="-298450" lvl="0" marL="457200" rtl="0" algn="just">
              <a:spcBef>
                <a:spcPts val="0"/>
              </a:spcBef>
              <a:spcAft>
                <a:spcPts val="0"/>
              </a:spcAft>
              <a:buSzPts val="1100"/>
              <a:buFont typeface="Calibri"/>
              <a:buAutoNum type="arabicPeriod"/>
            </a:pPr>
            <a:r>
              <a:rPr lang="en" sz="1100">
                <a:latin typeface="Calibri"/>
                <a:ea typeface="Calibri"/>
                <a:cs typeface="Calibri"/>
                <a:sym typeface="Calibri"/>
              </a:rPr>
              <a:t>The bug is one _________. </a:t>
            </a:r>
            <a:r>
              <a:rPr i="1" lang="en" sz="1100">
                <a:latin typeface="Calibri"/>
                <a:ea typeface="Calibri"/>
                <a:cs typeface="Calibri"/>
                <a:sym typeface="Calibri"/>
              </a:rPr>
              <a:t>(inch)</a:t>
            </a:r>
            <a:endParaRPr i="1" sz="1100">
              <a:latin typeface="Calibri"/>
              <a:ea typeface="Calibri"/>
              <a:cs typeface="Calibri"/>
              <a:sym typeface="Calibri"/>
            </a:endParaRPr>
          </a:p>
          <a:p>
            <a:pPr indent="-298450" lvl="0" marL="457200" rtl="0" algn="just">
              <a:spcBef>
                <a:spcPts val="0"/>
              </a:spcBef>
              <a:spcAft>
                <a:spcPts val="0"/>
              </a:spcAft>
              <a:buSzPts val="1100"/>
              <a:buFont typeface="Calibri"/>
              <a:buAutoNum type="arabicPeriod"/>
            </a:pPr>
            <a:r>
              <a:rPr lang="en" sz="1100">
                <a:latin typeface="Calibri"/>
                <a:ea typeface="Calibri"/>
                <a:cs typeface="Calibri"/>
                <a:sym typeface="Calibri"/>
              </a:rPr>
              <a:t>The _________ is in the sand. </a:t>
            </a:r>
            <a:r>
              <a:rPr i="1" lang="en" sz="1100">
                <a:latin typeface="Calibri"/>
                <a:ea typeface="Calibri"/>
                <a:cs typeface="Calibri"/>
                <a:sym typeface="Calibri"/>
              </a:rPr>
              <a:t>(shell)</a:t>
            </a:r>
            <a:endParaRPr i="1" sz="1100">
              <a:latin typeface="Calibri"/>
              <a:ea typeface="Calibri"/>
              <a:cs typeface="Calibri"/>
              <a:sym typeface="Calibri"/>
            </a:endParaRPr>
          </a:p>
          <a:p>
            <a:pPr indent="-298450" lvl="0" marL="457200" rtl="0" algn="just">
              <a:spcBef>
                <a:spcPts val="0"/>
              </a:spcBef>
              <a:spcAft>
                <a:spcPts val="0"/>
              </a:spcAft>
              <a:buSzPts val="1100"/>
              <a:buFont typeface="Calibri"/>
              <a:buAutoNum type="arabicPeriod"/>
            </a:pPr>
            <a:r>
              <a:rPr lang="en" sz="1100">
                <a:latin typeface="Calibri"/>
                <a:ea typeface="Calibri"/>
                <a:cs typeface="Calibri"/>
                <a:sym typeface="Calibri"/>
              </a:rPr>
              <a:t>I will play in a soccer ____________ on Saturday. </a:t>
            </a:r>
            <a:r>
              <a:rPr i="1" lang="en" sz="1100">
                <a:latin typeface="Calibri"/>
                <a:ea typeface="Calibri"/>
                <a:cs typeface="Calibri"/>
                <a:sym typeface="Calibri"/>
              </a:rPr>
              <a:t>(match)</a:t>
            </a:r>
            <a:endParaRPr i="1" sz="1100">
              <a:latin typeface="Calibri"/>
              <a:ea typeface="Calibri"/>
              <a:cs typeface="Calibri"/>
              <a:sym typeface="Calibri"/>
            </a:endParaRPr>
          </a:p>
          <a:p>
            <a:pPr indent="-298450" lvl="0" marL="457200" rtl="0" algn="just">
              <a:spcBef>
                <a:spcPts val="0"/>
              </a:spcBef>
              <a:spcAft>
                <a:spcPts val="0"/>
              </a:spcAft>
              <a:buSzPts val="1100"/>
              <a:buFont typeface="Calibri"/>
              <a:buAutoNum type="arabicPeriod"/>
            </a:pPr>
            <a:r>
              <a:rPr lang="en" sz="1100">
                <a:latin typeface="Calibri"/>
                <a:ea typeface="Calibri"/>
                <a:cs typeface="Calibri"/>
                <a:sym typeface="Calibri"/>
              </a:rPr>
              <a:t>The ________ can jump out of the tank. </a:t>
            </a:r>
            <a:r>
              <a:rPr i="1" lang="en" sz="1100">
                <a:latin typeface="Calibri"/>
                <a:ea typeface="Calibri"/>
                <a:cs typeface="Calibri"/>
                <a:sym typeface="Calibri"/>
              </a:rPr>
              <a:t>(fish) </a:t>
            </a:r>
            <a:endParaRPr i="1" sz="1100">
              <a:latin typeface="Calibri"/>
              <a:ea typeface="Calibri"/>
              <a:cs typeface="Calibri"/>
              <a:sym typeface="Calibri"/>
            </a:endParaRPr>
          </a:p>
          <a:p>
            <a:pPr indent="-298450" lvl="0" marL="457200" rtl="0" algn="just">
              <a:spcBef>
                <a:spcPts val="0"/>
              </a:spcBef>
              <a:spcAft>
                <a:spcPts val="0"/>
              </a:spcAft>
              <a:buSzPts val="1100"/>
              <a:buFont typeface="Calibri"/>
              <a:buAutoNum type="arabicPeriod"/>
            </a:pPr>
            <a:r>
              <a:rPr lang="en" sz="1100">
                <a:latin typeface="Calibri"/>
                <a:ea typeface="Calibri"/>
                <a:cs typeface="Calibri"/>
                <a:sym typeface="Calibri"/>
              </a:rPr>
              <a:t>My mom will _________ the eggs. </a:t>
            </a:r>
            <a:r>
              <a:rPr i="1" lang="en" sz="1100">
                <a:latin typeface="Calibri"/>
                <a:ea typeface="Calibri"/>
                <a:cs typeface="Calibri"/>
                <a:sym typeface="Calibri"/>
              </a:rPr>
              <a:t>(whisk)</a:t>
            </a:r>
            <a:endParaRPr i="1" sz="1100">
              <a:latin typeface="Calibri"/>
              <a:ea typeface="Calibri"/>
              <a:cs typeface="Calibri"/>
              <a:sym typeface="Calibri"/>
            </a:endParaRPr>
          </a:p>
          <a:p>
            <a:pPr indent="-298450" lvl="0" marL="457200" rtl="0" algn="just">
              <a:spcBef>
                <a:spcPts val="0"/>
              </a:spcBef>
              <a:spcAft>
                <a:spcPts val="0"/>
              </a:spcAft>
              <a:buSzPts val="1100"/>
              <a:buFont typeface="Calibri"/>
              <a:buAutoNum type="arabicPeriod"/>
            </a:pPr>
            <a:r>
              <a:rPr lang="en" sz="1100">
                <a:latin typeface="Calibri"/>
                <a:ea typeface="Calibri"/>
                <a:cs typeface="Calibri"/>
                <a:sym typeface="Calibri"/>
              </a:rPr>
              <a:t>The ___________ is fast. </a:t>
            </a:r>
            <a:r>
              <a:rPr i="1" lang="en" sz="1100">
                <a:latin typeface="Calibri"/>
                <a:ea typeface="Calibri"/>
                <a:cs typeface="Calibri"/>
                <a:sym typeface="Calibri"/>
              </a:rPr>
              <a:t>(ship)</a:t>
            </a:r>
            <a:endParaRPr i="1" sz="1100">
              <a:latin typeface="Calibri"/>
              <a:ea typeface="Calibri"/>
              <a:cs typeface="Calibri"/>
              <a:sym typeface="Calibri"/>
            </a:endParaRPr>
          </a:p>
          <a:p>
            <a:pPr indent="-298450" lvl="0" marL="457200" rtl="0" algn="just">
              <a:spcBef>
                <a:spcPts val="0"/>
              </a:spcBef>
              <a:spcAft>
                <a:spcPts val="0"/>
              </a:spcAft>
              <a:buSzPts val="1100"/>
              <a:buFont typeface="Calibri"/>
              <a:buAutoNum type="arabicPeriod"/>
            </a:pPr>
            <a:r>
              <a:rPr lang="en" sz="1100">
                <a:latin typeface="Calibri"/>
                <a:ea typeface="Calibri"/>
                <a:cs typeface="Calibri"/>
                <a:sym typeface="Calibri"/>
              </a:rPr>
              <a:t>_________ is this? (</a:t>
            </a:r>
            <a:r>
              <a:rPr i="1" lang="en" sz="1100">
                <a:latin typeface="Calibri"/>
                <a:ea typeface="Calibri"/>
                <a:cs typeface="Calibri"/>
                <a:sym typeface="Calibri"/>
              </a:rPr>
              <a:t>What)</a:t>
            </a:r>
            <a:endParaRPr i="1" sz="1100">
              <a:latin typeface="Calibri"/>
              <a:ea typeface="Calibri"/>
              <a:cs typeface="Calibri"/>
              <a:sym typeface="Calibri"/>
            </a:endParaRPr>
          </a:p>
        </p:txBody>
      </p:sp>
      <p:pic>
        <p:nvPicPr>
          <p:cNvPr id="65" name="Google Shape;65;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6" name="Google Shape;66;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7" name="Google Shape;67;p14"/>
          <p:cNvGraphicFramePr/>
          <p:nvPr/>
        </p:nvGraphicFramePr>
        <p:xfrm>
          <a:off x="464513" y="1584308"/>
          <a:ext cx="3000000" cy="3000000"/>
        </p:xfrm>
        <a:graphic>
          <a:graphicData uri="http://schemas.openxmlformats.org/drawingml/2006/table">
            <a:tbl>
              <a:tblPr>
                <a:noFill/>
                <a:tableStyleId>{02F6A1C4-465B-49CE-A468-99AACC1A9975}</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read a word; Mark N if they could not. </a:t>
                      </a:r>
                      <a:r>
                        <a:rPr lang="en">
                          <a:latin typeface="Calibri"/>
                          <a:ea typeface="Calibri"/>
                          <a:cs typeface="Calibri"/>
                          <a:sym typeface="Calibri"/>
                        </a:rPr>
                        <a:t>Note which sounds or words students struggle to decode in the ‘notes’ column.</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8" name="Google Shape;68;p14"/>
          <p:cNvGraphicFramePr/>
          <p:nvPr/>
        </p:nvGraphicFramePr>
        <p:xfrm>
          <a:off x="464525" y="2254875"/>
          <a:ext cx="3000000" cy="3000000"/>
        </p:xfrm>
        <a:graphic>
          <a:graphicData uri="http://schemas.openxmlformats.org/drawingml/2006/table">
            <a:tbl>
              <a:tblPr>
                <a:noFill/>
                <a:tableStyleId>{C8FC6EB5-54A8-4B25-B98A-3A1BE5D64CF2}</a:tableStyleId>
              </a:tblPr>
              <a:tblGrid>
                <a:gridCol w="1181100"/>
                <a:gridCol w="1866900"/>
                <a:gridCol w="3676650"/>
              </a:tblGrid>
              <a:tr h="313400">
                <a:tc>
                  <a:txBody>
                    <a:bodyPr/>
                    <a:lstStyle/>
                    <a:p>
                      <a:pPr indent="0" lvl="0" marL="0" rtl="0" algn="l">
                        <a:spcBef>
                          <a:spcPts val="0"/>
                        </a:spcBef>
                        <a:spcAft>
                          <a:spcPts val="0"/>
                        </a:spcAft>
                        <a:buNone/>
                      </a:pPr>
                      <a:r>
                        <a:rPr b="1" lang="en" sz="1100">
                          <a:latin typeface="Calibri"/>
                          <a:ea typeface="Calibri"/>
                          <a:cs typeface="Calibri"/>
                          <a:sym typeface="Calibri"/>
                        </a:rPr>
                        <a:t>Sounds Used</a:t>
                      </a:r>
                      <a:endParaRPr b="1" sz="1100">
                        <a:latin typeface="Calibri"/>
                        <a:ea typeface="Calibri"/>
                        <a:cs typeface="Calibri"/>
                        <a:sym typeface="Calibri"/>
                      </a:endParaRPr>
                    </a:p>
                  </a:txBody>
                  <a:tcPr marT="63500" marB="63500" marR="63500" marL="63500">
                    <a:solidFill>
                      <a:srgbClr val="94D193"/>
                    </a:solidFill>
                  </a:tcPr>
                </a:tc>
                <a:tc gridSpan="2">
                  <a:txBody>
                    <a:bodyPr/>
                    <a:lstStyle/>
                    <a:p>
                      <a:pPr indent="0" lvl="0" marL="0" rtl="0" algn="l">
                        <a:spcBef>
                          <a:spcPts val="0"/>
                        </a:spcBef>
                        <a:spcAft>
                          <a:spcPts val="0"/>
                        </a:spcAft>
                        <a:buNone/>
                      </a:pPr>
                      <a:r>
                        <a:rPr i="1" lang="en" sz="1100">
                          <a:latin typeface="Calibri"/>
                          <a:ea typeface="Calibri"/>
                          <a:cs typeface="Calibri"/>
                          <a:sym typeface="Calibri"/>
                        </a:rPr>
                        <a:t>Write the sounds/words students practiced in this box </a:t>
                      </a:r>
                      <a:endParaRPr i="1" sz="1100">
                        <a:latin typeface="Calibri"/>
                        <a:ea typeface="Calibri"/>
                        <a:cs typeface="Calibri"/>
                        <a:sym typeface="Calibri"/>
                      </a:endParaRPr>
                    </a:p>
                  </a:txBody>
                  <a:tcPr marT="63500" marB="63500" marR="63500" marL="63500">
                    <a:solidFill>
                      <a:srgbClr val="94D193"/>
                    </a:solidFill>
                  </a:tcPr>
                </a:tc>
                <a:tc hMerge="1"/>
              </a:tr>
              <a:tr h="12700">
                <a:tc>
                  <a:txBody>
                    <a:bodyPr/>
                    <a:lstStyle/>
                    <a:p>
                      <a:pPr indent="0" lvl="0" marL="0" rtl="0" algn="l">
                        <a:spcBef>
                          <a:spcPts val="0"/>
                        </a:spcBef>
                        <a:spcAft>
                          <a:spcPts val="0"/>
                        </a:spcAft>
                        <a:buNone/>
                      </a:pPr>
                      <a:r>
                        <a:rPr b="1" lang="en" sz="1100">
                          <a:latin typeface="Calibri"/>
                          <a:ea typeface="Calibri"/>
                          <a:cs typeface="Calibri"/>
                          <a:sym typeface="Calibri"/>
                        </a:rPr>
                        <a:t>Student</a:t>
                      </a:r>
                      <a:endParaRPr b="1" sz="1100">
                        <a:latin typeface="Calibri"/>
                        <a:ea typeface="Calibri"/>
                        <a:cs typeface="Calibri"/>
                        <a:sym typeface="Calibri"/>
                      </a:endParaRPr>
                    </a:p>
                  </a:txBody>
                  <a:tcPr marT="63500" marB="63500" marR="63500" marL="63500">
                    <a:solidFill>
                      <a:schemeClr val="lt2"/>
                    </a:solidFill>
                  </a:tcPr>
                </a:tc>
                <a:tc>
                  <a:txBody>
                    <a:bodyPr/>
                    <a:lstStyle/>
                    <a:p>
                      <a:pPr indent="0" lvl="0" marL="0" rtl="0" algn="ctr">
                        <a:spcBef>
                          <a:spcPts val="0"/>
                        </a:spcBef>
                        <a:spcAft>
                          <a:spcPts val="0"/>
                        </a:spcAft>
                        <a:buNone/>
                      </a:pPr>
                      <a:r>
                        <a:rPr b="1" lang="en" sz="1100">
                          <a:latin typeface="Calibri"/>
                          <a:ea typeface="Calibri"/>
                          <a:cs typeface="Calibri"/>
                          <a:sym typeface="Calibri"/>
                        </a:rPr>
                        <a:t>Words Read</a:t>
                      </a:r>
                      <a:endParaRPr b="1" sz="1100">
                        <a:latin typeface="Calibri"/>
                        <a:ea typeface="Calibri"/>
                        <a:cs typeface="Calibri"/>
                        <a:sym typeface="Calibri"/>
                      </a:endParaRPr>
                    </a:p>
                  </a:txBody>
                  <a:tcPr marT="63500" marB="63500" marR="63500" marL="63500">
                    <a:solidFill>
                      <a:schemeClr val="lt2"/>
                    </a:solidFill>
                  </a:tcPr>
                </a:tc>
                <a:tc>
                  <a:txBody>
                    <a:bodyPr/>
                    <a:lstStyle/>
                    <a:p>
                      <a:pPr indent="0" lvl="0" marL="0" rtl="0" algn="ctr">
                        <a:spcBef>
                          <a:spcPts val="0"/>
                        </a:spcBef>
                        <a:spcAft>
                          <a:spcPts val="0"/>
                        </a:spcAft>
                        <a:buNone/>
                      </a:pPr>
                      <a:r>
                        <a:rPr b="1" lang="en" sz="1100">
                          <a:latin typeface="Calibri"/>
                          <a:ea typeface="Calibri"/>
                          <a:cs typeface="Calibri"/>
                          <a:sym typeface="Calibri"/>
                        </a:rPr>
                        <a:t>Notes</a:t>
                      </a:r>
                      <a:endParaRPr b="1" sz="1100">
                        <a:latin typeface="Calibri"/>
                        <a:ea typeface="Calibri"/>
                        <a:cs typeface="Calibri"/>
                        <a:sym typeface="Calibri"/>
                      </a:endParaRPr>
                    </a:p>
                  </a:txBody>
                  <a:tcPr marT="63500" marB="63500" marR="63500" marL="63500">
                    <a:solidFill>
                      <a:schemeClr val="lt2"/>
                    </a:solidFill>
                  </a:tcPr>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graphicFrame>
        <p:nvGraphicFramePr>
          <p:cNvPr id="69" name="Google Shape;69;p14"/>
          <p:cNvGraphicFramePr/>
          <p:nvPr/>
        </p:nvGraphicFramePr>
        <p:xfrm>
          <a:off x="457213" y="7234325"/>
          <a:ext cx="3000000" cy="3000000"/>
        </p:xfrm>
        <a:graphic>
          <a:graphicData uri="http://schemas.openxmlformats.org/drawingml/2006/table">
            <a:tbl>
              <a:tblPr>
                <a:noFill/>
                <a:tableStyleId>{C8FC6EB5-54A8-4B25-B98A-3A1BE5D64CF2}</a:tableStyleId>
              </a:tblPr>
              <a:tblGrid>
                <a:gridCol w="6731950"/>
              </a:tblGrid>
              <a:tr h="12700">
                <a:tc>
                  <a:txBody>
                    <a:bodyPr/>
                    <a:lstStyle/>
                    <a:p>
                      <a:pPr indent="0" lvl="0" marL="0" rtl="0" algn="l">
                        <a:spcBef>
                          <a:spcPts val="0"/>
                        </a:spcBef>
                        <a:spcAft>
                          <a:spcPts val="0"/>
                        </a:spcAft>
                        <a:buNone/>
                      </a:pPr>
                      <a:r>
                        <a:rPr b="1" lang="en" sz="1100">
                          <a:latin typeface="Calibri"/>
                          <a:ea typeface="Calibri"/>
                          <a:cs typeface="Calibri"/>
                          <a:sym typeface="Calibri"/>
                        </a:rPr>
                        <a:t>fish     ship     flash     chip     match     chunk     whisk     what     this     both    shop     dish    shell     chin     chest     </a:t>
                      </a:r>
                      <a:endParaRPr b="1"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