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BE5DD100-7D6C-4FF3-AB3B-2B61A0B9A7BA}">
  <a:tblStyle styleId="{BE5DD100-7D6C-4FF3-AB3B-2B61A0B9A7BA}"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8D8B53AA-6FFE-49E4-97BB-5A03C828DC8B}"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{BE5DD100-7D6C-4FF3-AB3B-2B61A0B9A7BA}</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latin typeface="Calibri"/>
                          <a:ea typeface="Calibri"/>
                          <a:cs typeface="Calibri"/>
                          <a:sym typeface="Calibri"/>
                        </a:rPr>
                        <a:t>Decode Words with digraphs in short sentences (ch, sh, th, wh)</a:t>
                      </a:r>
                      <a:endParaRPr sz="11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Phonics</a:t>
                      </a:r>
                      <a:endParaRPr sz="11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94150" y="3550016"/>
          <a:ext cx="3000000" cy="3000000"/>
        </p:xfrm>
        <a:graphic>
          <a:graphicData uri="http://schemas.openxmlformats.org/drawingml/2006/table">
            <a:tbl>
              <a:tblPr>
                <a:noFill/>
                <a:tableStyleId>{BE5DD100-7D6C-4FF3-AB3B-2B61A0B9A7BA}</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298450" lvl="0" marL="457200" rtl="0" algn="l">
                        <a:spcBef>
                          <a:spcPts val="0"/>
                        </a:spcBef>
                        <a:spcAft>
                          <a:spcPts val="0"/>
                        </a:spcAft>
                        <a:buSzPts val="1100"/>
                        <a:buFont typeface="Calibri"/>
                        <a:buChar char="❏"/>
                      </a:pPr>
                      <a:r>
                        <a:rPr lang="en" sz="1100">
                          <a:latin typeface="Calibri"/>
                          <a:ea typeface="Calibri"/>
                          <a:cs typeface="Calibri"/>
                          <a:sym typeface="Calibri"/>
                        </a:rPr>
                        <a:t>List of phrases that contain words with digraphs written on sentence strips or typed out</a:t>
                      </a:r>
                      <a:endParaRPr sz="11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25" y="4037190"/>
          <a:ext cx="3000000" cy="3000000"/>
        </p:xfrm>
        <a:graphic>
          <a:graphicData uri="http://schemas.openxmlformats.org/drawingml/2006/table">
            <a:tbl>
              <a:tblPr>
                <a:noFill/>
                <a:tableStyleId>{BE5DD100-7D6C-4FF3-AB3B-2B61A0B9A7BA}</a:tableStyleId>
              </a:tblPr>
              <a:tblGrid>
                <a:gridCol w="1106650"/>
                <a:gridCol w="2872550"/>
                <a:gridCol w="2859775"/>
              </a:tblGrid>
              <a:tr h="13430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the students that they are going to practice reading phrases, or groups of words, that contain words with digraphs. </a:t>
                      </a:r>
                      <a:endParaRPr sz="1100">
                        <a:solidFill>
                          <a:schemeClr val="dk1"/>
                        </a:solidFill>
                        <a:latin typeface="Calibri"/>
                        <a:ea typeface="Calibri"/>
                        <a:cs typeface="Calibri"/>
                        <a:sym typeface="Calibri"/>
                      </a:endParaRPr>
                    </a:p>
                    <a:p>
                      <a:pPr indent="-304800" lvl="1" marL="13716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Make sure to explain the meaning of a word with a digraph. It is also important to thoroughly review the sounds prior to reading the phrases.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As each phrase is presented, the teacher should read with the student and then gradually release the responsibility to the student. Phrases can be presented over and over to increase fluency.</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50" y="2015450"/>
            <a:ext cx="6839100" cy="14160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The early ability to sound out words with success is a strong predictor of a student’s future ability in decoding (Lundberg, 1984). Students with weak decoding skills struggle to comprehend text. Decoding of words must be taught explicitly and must be practiced consistently. When students come upon an unfamiliar word in a text, it is best for students to decode the word using decoding strategies (saying sounds, blending, etc.). Students must be given decoding practice daily, with support, during the school day. To build fluency, students should read sentences with words containing digraphs.</a:t>
            </a:r>
            <a:endParaRPr sz="1200"/>
          </a:p>
        </p:txBody>
      </p:sp>
      <p:graphicFrame>
        <p:nvGraphicFramePr>
          <p:cNvPr id="60" name="Google Shape;60;p13"/>
          <p:cNvGraphicFramePr/>
          <p:nvPr/>
        </p:nvGraphicFramePr>
        <p:xfrm>
          <a:off x="501425" y="5439250"/>
          <a:ext cx="3000000" cy="3000000"/>
        </p:xfrm>
        <a:graphic>
          <a:graphicData uri="http://schemas.openxmlformats.org/drawingml/2006/table">
            <a:tbl>
              <a:tblPr>
                <a:noFill/>
                <a:tableStyleId>{8D8B53AA-6FFE-49E4-97BB-5A03C828DC8B}</a:tableStyleId>
              </a:tblPr>
              <a:tblGrid>
                <a:gridCol w="1714500"/>
                <a:gridCol w="1714500"/>
                <a:gridCol w="1714500"/>
                <a:gridCol w="1714500"/>
              </a:tblGrid>
              <a:tr h="12700">
                <a:tc>
                  <a:txBody>
                    <a:bodyPr/>
                    <a:lstStyle/>
                    <a:p>
                      <a:pPr indent="0" lvl="0" marL="0" rtl="0" algn="ctr">
                        <a:spcBef>
                          <a:spcPts val="0"/>
                        </a:spcBef>
                        <a:spcAft>
                          <a:spcPts val="0"/>
                        </a:spcAft>
                        <a:buNone/>
                      </a:pPr>
                      <a:r>
                        <a:rPr b="1" lang="en" sz="1100">
                          <a:latin typeface="Calibri"/>
                          <a:ea typeface="Calibri"/>
                          <a:cs typeface="Calibri"/>
                          <a:sym typeface="Calibri"/>
                        </a:rPr>
                        <a:t>ch</a:t>
                      </a:r>
                      <a:endParaRPr b="1"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b="1" lang="en" sz="1100">
                          <a:latin typeface="Calibri"/>
                          <a:ea typeface="Calibri"/>
                          <a:cs typeface="Calibri"/>
                          <a:sym typeface="Calibri"/>
                        </a:rPr>
                        <a:t>sh</a:t>
                      </a:r>
                      <a:endParaRPr b="1"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b="1" lang="en" sz="1100">
                          <a:latin typeface="Calibri"/>
                          <a:ea typeface="Calibri"/>
                          <a:cs typeface="Calibri"/>
                          <a:sym typeface="Calibri"/>
                        </a:rPr>
                        <a:t>th</a:t>
                      </a:r>
                      <a:endParaRPr b="1"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b="1" lang="en" sz="1100">
                          <a:latin typeface="Calibri"/>
                          <a:ea typeface="Calibri"/>
                          <a:cs typeface="Calibri"/>
                          <a:sym typeface="Calibri"/>
                        </a:rPr>
                        <a:t>wh</a:t>
                      </a:r>
                      <a:endParaRPr b="1" sz="1100">
                        <a:latin typeface="Calibri"/>
                        <a:ea typeface="Calibri"/>
                        <a:cs typeface="Calibri"/>
                        <a:sym typeface="Calibri"/>
                      </a:endParaRPr>
                    </a:p>
                  </a:txBody>
                  <a:tcPr marT="63500" marB="63500" marR="63500" marL="63500">
                    <a:solidFill>
                      <a:srgbClr val="94D193"/>
                    </a:solidFill>
                  </a:tcPr>
                </a:tc>
              </a:tr>
              <a:tr h="12700">
                <a:tc>
                  <a:txBody>
                    <a:bodyPr/>
                    <a:lstStyle/>
                    <a:p>
                      <a:pPr indent="0" lvl="0" marL="0" rtl="0" algn="l">
                        <a:spcBef>
                          <a:spcPts val="0"/>
                        </a:spcBef>
                        <a:spcAft>
                          <a:spcPts val="0"/>
                        </a:spcAft>
                        <a:buNone/>
                      </a:pPr>
                      <a:r>
                        <a:rPr lang="en" sz="1100">
                          <a:latin typeface="Calibri"/>
                          <a:ea typeface="Calibri"/>
                          <a:cs typeface="Calibri"/>
                          <a:sym typeface="Calibri"/>
                        </a:rPr>
                        <a:t>The man is rich.</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I will chat with my dad.</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I can dip a chip.</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I like to make a wish.</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We will get on the ship.</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Gram, latch the shed door.</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Will you pick that up?</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Mom can grab the cloth.</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I want you to sit with me</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They will whip the cream.</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I have my white bag.</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Can you whisk the mix?</a:t>
                      </a:r>
                      <a:endParaRPr sz="1100">
                        <a:latin typeface="Calibri"/>
                        <a:ea typeface="Calibri"/>
                        <a:cs typeface="Calibri"/>
                        <a:sym typeface="Calibri"/>
                      </a:endParaRPr>
                    </a:p>
                  </a:txBody>
                  <a:tcPr marT="63500" marB="63500" marR="63500" marL="63500"/>
                </a:tc>
              </a:tr>
            </a:tbl>
          </a:graphicData>
        </a:graphic>
      </p:graphicFrame>
      <p:graphicFrame>
        <p:nvGraphicFramePr>
          <p:cNvPr id="61" name="Google Shape;61;p13"/>
          <p:cNvGraphicFramePr/>
          <p:nvPr/>
        </p:nvGraphicFramePr>
        <p:xfrm>
          <a:off x="508725" y="6598583"/>
          <a:ext cx="3000000" cy="3000000"/>
        </p:xfrm>
        <a:graphic>
          <a:graphicData uri="http://schemas.openxmlformats.org/drawingml/2006/table">
            <a:tbl>
              <a:tblPr>
                <a:noFill/>
                <a:tableStyleId>{BE5DD100-7D6C-4FF3-AB3B-2B61A0B9A7BA}</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sz="1300">
                          <a:latin typeface="Calibri"/>
                          <a:ea typeface="Calibri"/>
                          <a:cs typeface="Calibri"/>
                          <a:sym typeface="Calibri"/>
                        </a:rPr>
                        <a:t>Recording: </a:t>
                      </a:r>
                      <a:r>
                        <a:rPr lang="en" sz="1300">
                          <a:latin typeface="Calibri"/>
                          <a:ea typeface="Calibri"/>
                          <a:cs typeface="Calibri"/>
                          <a:sym typeface="Calibri"/>
                        </a:rPr>
                        <a:t>Mark Y if the student was able to complete the activity; Mark N if they could not. </a:t>
                      </a:r>
                      <a:endParaRPr sz="13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graphicFrame>
        <p:nvGraphicFramePr>
          <p:cNvPr id="62" name="Google Shape;62;p13"/>
          <p:cNvGraphicFramePr/>
          <p:nvPr/>
        </p:nvGraphicFramePr>
        <p:xfrm>
          <a:off x="508725" y="6934200"/>
          <a:ext cx="3000000" cy="3000000"/>
        </p:xfrm>
        <a:graphic>
          <a:graphicData uri="http://schemas.openxmlformats.org/drawingml/2006/table">
            <a:tbl>
              <a:tblPr>
                <a:noFill/>
                <a:tableStyleId>{8D8B53AA-6FFE-49E4-97BB-5A03C828DC8B}</a:tableStyleId>
              </a:tblPr>
              <a:tblGrid>
                <a:gridCol w="730125"/>
                <a:gridCol w="617150"/>
                <a:gridCol w="594725"/>
                <a:gridCol w="538625"/>
                <a:gridCol w="628375"/>
                <a:gridCol w="622400"/>
                <a:gridCol w="622400"/>
                <a:gridCol w="622400"/>
                <a:gridCol w="622400"/>
                <a:gridCol w="622400"/>
                <a:gridCol w="622400"/>
              </a:tblGrid>
              <a:tr h="340350">
                <a:tc>
                  <a:txBody>
                    <a:bodyPr/>
                    <a:lstStyle/>
                    <a:p>
                      <a:pPr indent="0" lvl="0" marL="0" rtl="0" algn="l">
                        <a:spcBef>
                          <a:spcPts val="0"/>
                        </a:spcBef>
                        <a:spcAft>
                          <a:spcPts val="0"/>
                        </a:spcAft>
                        <a:buNone/>
                      </a:pPr>
                      <a:r>
                        <a:rPr b="1" lang="en" sz="900">
                          <a:latin typeface="Calibri"/>
                          <a:ea typeface="Calibri"/>
                          <a:cs typeface="Calibri"/>
                          <a:sym typeface="Calibri"/>
                        </a:rPr>
                        <a:t>Student Names</a:t>
                      </a:r>
                      <a:endParaRPr b="1" sz="900">
                        <a:latin typeface="Calibri"/>
                        <a:ea typeface="Calibri"/>
                        <a:cs typeface="Calibri"/>
                        <a:sym typeface="Calibri"/>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r>
              <a:tr h="336200">
                <a:tc>
                  <a:txBody>
                    <a:bodyPr/>
                    <a:lstStyle/>
                    <a:p>
                      <a:pPr indent="0" lvl="0" marL="0" rtl="0" algn="l">
                        <a:spcBef>
                          <a:spcPts val="0"/>
                        </a:spcBef>
                        <a:spcAft>
                          <a:spcPts val="0"/>
                        </a:spcAft>
                        <a:buNone/>
                      </a:pPr>
                      <a:r>
                        <a:rPr b="1" lang="en" sz="800">
                          <a:latin typeface="Calibri"/>
                          <a:ea typeface="Calibri"/>
                          <a:cs typeface="Calibri"/>
                          <a:sym typeface="Calibri"/>
                        </a:rPr>
                        <a:t>Student is able to read a phrase correctly.</a:t>
                      </a:r>
                      <a:endParaRPr b="1" sz="800">
                        <a:latin typeface="Calibri"/>
                        <a:ea typeface="Calibri"/>
                        <a:cs typeface="Calibri"/>
                        <a:sym typeface="Calibri"/>
                      </a:endParaRPr>
                    </a:p>
                  </a:txBody>
                  <a:tcPr marT="63500" marB="63500" marR="63500" marL="63500">
                    <a:solidFill>
                      <a:srgbClr val="F3F3F3"/>
                    </a:solidFill>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800">
                          <a:latin typeface="Calibri"/>
                          <a:ea typeface="Calibri"/>
                          <a:cs typeface="Calibri"/>
                          <a:sym typeface="Calibri"/>
                        </a:rPr>
                        <a:t>Student is able to read several phrases correctly.</a:t>
                      </a:r>
                      <a:endParaRPr b="1" sz="600">
                        <a:latin typeface="Calibri"/>
                        <a:ea typeface="Calibri"/>
                        <a:cs typeface="Calibri"/>
                        <a:sym typeface="Calibri"/>
                      </a:endParaRPr>
                    </a:p>
                  </a:txBody>
                  <a:tcPr marT="63500" marB="63500" marR="63500" marL="63500">
                    <a:solidFill>
                      <a:srgbClr val="F3F3F3"/>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800">
                          <a:latin typeface="Calibri"/>
                          <a:ea typeface="Calibri"/>
                          <a:cs typeface="Calibri"/>
                          <a:sym typeface="Calibri"/>
                        </a:rPr>
                        <a:t>Student is able to read most phrases correctly.</a:t>
                      </a:r>
                      <a:endParaRPr b="1" sz="800">
                        <a:latin typeface="Calibri"/>
                        <a:ea typeface="Calibri"/>
                        <a:cs typeface="Calibri"/>
                        <a:sym typeface="Calibri"/>
                      </a:endParaRPr>
                    </a:p>
                  </a:txBody>
                  <a:tcPr marT="63500" marB="63500" marR="63500" marL="63500">
                    <a:solidFill>
                      <a:srgbClr val="F3F3F3"/>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