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4CC991D-8EC9-43AF-8500-2C4A32A8B147}">
  <a:tblStyle styleId="{E4CC991D-8EC9-43AF-8500-2C4A32A8B147}"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47DD1125-EF2A-41E2-BC4E-3F2759EBFC22}"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{E4CC991D-8EC9-43AF-8500-2C4A32A8B147}</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Decode Words with Digraphs in Phrases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521638" y="3983263"/>
          <a:ext cx="3000000" cy="3000000"/>
        </p:xfrm>
        <a:graphic>
          <a:graphicData uri="http://schemas.openxmlformats.org/drawingml/2006/table">
            <a:tbl>
              <a:tblPr>
                <a:noFill/>
                <a:tableStyleId>{E4CC991D-8EC9-43AF-8500-2C4A32A8B147}</a:tableStyleId>
              </a:tblPr>
              <a:tblGrid>
                <a:gridCol w="1212225"/>
                <a:gridCol w="5571875"/>
              </a:tblGrid>
              <a:tr h="230475">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200">
                          <a:latin typeface="Calibri"/>
                          <a:ea typeface="Calibri"/>
                          <a:cs typeface="Calibri"/>
                          <a:sym typeface="Calibri"/>
                        </a:rPr>
                        <a:t>Phrase building template (see appendix)</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0475">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316678"/>
          <a:ext cx="3000000" cy="3000000"/>
        </p:xfrm>
        <a:graphic>
          <a:graphicData uri="http://schemas.openxmlformats.org/drawingml/2006/table">
            <a:tbl>
              <a:tblPr>
                <a:noFill/>
                <a:tableStyleId>{E4CC991D-8EC9-43AF-8500-2C4A32A8B147}</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today they will be playing a word game using words with digraphs. Review each digraph sound (ex. sh, ch, th, wh) using letter sound cards.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they have done such a great job reading words with these sounds that now they are ready to read short phrases with these sounds.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Project the ‘Phrase Building Template.’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Read each word with students using a combination of individual turns and whole group call and response.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one at a time they will be called to come to the board to build a phrase using the words. Students can build any phrase that they like, but they must use at least one word with a digraph.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Model building one phrase for students by choosing a word from each column (ex. a red ship).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all students to read the phrase out loud with the teacher after it is created. Continue the activity by calling on students to create their own phrases, ensuring that at least one word with a digraph is present in each phrase. Ensure that all students read each phrase aloud after the phrases are created.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 an extension of this activity, students can record the phrases on a white board or in a personal notebook. Underline each word that contains a digraph.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students are struggling to recognize the digraph sounds in the context of a word, underline or highlight the digraphs in each word (ex. </a:t>
                      </a:r>
                      <a:r>
                        <a:rPr b="1" lang="en" sz="1100">
                          <a:solidFill>
                            <a:schemeClr val="dk1"/>
                          </a:solidFill>
                          <a:latin typeface="Calibri"/>
                          <a:ea typeface="Calibri"/>
                          <a:cs typeface="Calibri"/>
                          <a:sym typeface="Calibri"/>
                        </a:rPr>
                        <a:t>ch</a:t>
                      </a:r>
                      <a:r>
                        <a:rPr lang="en" sz="1100">
                          <a:solidFill>
                            <a:schemeClr val="dk1"/>
                          </a:solidFill>
                          <a:latin typeface="Calibri"/>
                          <a:ea typeface="Calibri"/>
                          <a:cs typeface="Calibri"/>
                          <a:sym typeface="Calibri"/>
                        </a:rPr>
                        <a:t>ip).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Then, ask students to try to decode the word again using the correct digraph sound. Reinforce that digraphs are letter combinations that make one sound by asking students, “What sound do the letters ‘ch’ make in the word chip?” Some students may struggle to blend sounds together after identifying each individual word.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Continue to work on basic phonemic awareness activities with these students (ex. oral blending and segmenting with 3-sound words). Additionally, utilize continuous and additive blending strategies in order to support students with hearing the connection between sounds.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94113" y="1948775"/>
            <a:ext cx="6784200" cy="19239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 students master their knowledge of the basic code (i.e. individual consonants and vowels), they will be ready to learn digraph sounds and to decode words with these sounds. Digraphs are a combination of letters that make one sound. In many phonics scope and sequences, the first digraphs that are taught are often ‘sh’, ‘th’, ‘ch’, and ‘wh’.  Students should be explicitly taught that these two letters make one sound and will need significant repetition and practice with not just identifying these sounds, but also identifying these sounds in the context of words. As students begin to demonstrate proficiency with decoding words with digraphs in isolation, students can begin to practice decoding short phrases with words with digraphs they have learned (ex. sh, ch, th, wh). This will help students to become more automatic with reading words with digraphs, and will also support students as they build their capacity to read longer chunks of text.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{E4CC991D-8EC9-43AF-8500-2C4A32A8B147}</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a word; Mark N if they could not. </a:t>
                      </a:r>
                      <a:r>
                        <a:rPr lang="en">
                          <a:latin typeface="Calibri"/>
                          <a:ea typeface="Calibri"/>
                          <a:cs typeface="Calibri"/>
                          <a:sym typeface="Calibri"/>
                        </a:rPr>
                        <a:t>Note which sounds or words students struggle to decode in the ‘notes’ column.</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7" name="Google Shape;67;p14"/>
          <p:cNvGraphicFramePr/>
          <p:nvPr/>
        </p:nvGraphicFramePr>
        <p:xfrm>
          <a:off x="464525" y="2254875"/>
          <a:ext cx="3000000" cy="3000000"/>
        </p:xfrm>
        <a:graphic>
          <a:graphicData uri="http://schemas.openxmlformats.org/drawingml/2006/table">
            <a:tbl>
              <a:tblPr>
                <a:noFill/>
                <a:tableStyleId>{47DD1125-EF2A-41E2-BC4E-3F2759EBFC22}</a:tableStyleId>
              </a:tblPr>
              <a:tblGrid>
                <a:gridCol w="1204525"/>
                <a:gridCol w="1903925"/>
                <a:gridCol w="3749550"/>
              </a:tblGrid>
              <a:tr h="313400">
                <a:tc>
                  <a:txBody>
                    <a:bodyPr/>
                    <a:lstStyle/>
                    <a:p>
                      <a:pPr indent="0" lvl="0" marL="0" rtl="0" algn="l">
                        <a:spcBef>
                          <a:spcPts val="0"/>
                        </a:spcBef>
                        <a:spcAft>
                          <a:spcPts val="0"/>
                        </a:spcAft>
                        <a:buNone/>
                      </a:pPr>
                      <a:r>
                        <a:rPr b="1" lang="en" sz="1100">
                          <a:latin typeface="Calibri"/>
                          <a:ea typeface="Calibri"/>
                          <a:cs typeface="Calibri"/>
                          <a:sym typeface="Calibri"/>
                        </a:rPr>
                        <a:t>Sounds Used</a:t>
                      </a:r>
                      <a:endParaRPr b="1" sz="1100">
                        <a:latin typeface="Calibri"/>
                        <a:ea typeface="Calibri"/>
                        <a:cs typeface="Calibri"/>
                        <a:sym typeface="Calibri"/>
                      </a:endParaRPr>
                    </a:p>
                  </a:txBody>
                  <a:tcPr marT="63500" marB="63500" marR="63500" marL="63500">
                    <a:solidFill>
                      <a:srgbClr val="94D193"/>
                    </a:solidFill>
                  </a:tcPr>
                </a:tc>
                <a:tc gridSpan="2">
                  <a:txBody>
                    <a:bodyPr/>
                    <a:lstStyle/>
                    <a:p>
                      <a:pPr indent="0" lvl="0" marL="0" rtl="0" algn="l">
                        <a:spcBef>
                          <a:spcPts val="0"/>
                        </a:spcBef>
                        <a:spcAft>
                          <a:spcPts val="0"/>
                        </a:spcAft>
                        <a:buNone/>
                      </a:pPr>
                      <a:r>
                        <a:rPr i="1" lang="en" sz="1100">
                          <a:latin typeface="Calibri"/>
                          <a:ea typeface="Calibri"/>
                          <a:cs typeface="Calibri"/>
                          <a:sym typeface="Calibri"/>
                        </a:rPr>
                        <a:t>Write the sounds/words students practiced in this box </a:t>
                      </a:r>
                      <a:endParaRPr i="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l">
                        <a:spcBef>
                          <a:spcPts val="0"/>
                        </a:spcBef>
                        <a:spcAft>
                          <a:spcPts val="0"/>
                        </a:spcAft>
                        <a:buNone/>
                      </a:pPr>
                      <a:r>
                        <a:rPr b="1" lang="en" sz="1100">
                          <a:latin typeface="Calibri"/>
                          <a:ea typeface="Calibri"/>
                          <a:cs typeface="Calibri"/>
                          <a:sym typeface="Calibri"/>
                        </a:rPr>
                        <a:t>Student</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Words Read</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Notes</a:t>
                      </a:r>
                      <a:endParaRPr b="1" sz="1100">
                        <a:latin typeface="Calibri"/>
                        <a:ea typeface="Calibri"/>
                        <a:cs typeface="Calibri"/>
                        <a:sym typeface="Calibri"/>
                      </a:endParaRPr>
                    </a:p>
                  </a:txBody>
                  <a:tcPr marT="63500" marB="63500" marR="63500" marL="63500">
                    <a:solidFill>
                      <a:schemeClr val="lt2"/>
                    </a:solidFill>
                  </a:tcPr>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graphicFrame>
        <p:nvGraphicFramePr>
          <p:cNvPr id="68" name="Google Shape;68;p14"/>
          <p:cNvGraphicFramePr/>
          <p:nvPr/>
        </p:nvGraphicFramePr>
        <p:xfrm>
          <a:off x="457163" y="6613600"/>
          <a:ext cx="3000000" cy="3000000"/>
        </p:xfrm>
        <a:graphic>
          <a:graphicData uri="http://schemas.openxmlformats.org/drawingml/2006/table">
            <a:tbl>
              <a:tblPr>
                <a:noFill/>
                <a:tableStyleId>{47DD1125-EF2A-41E2-BC4E-3F2759EBFC22}</a:tableStyleId>
              </a:tblPr>
              <a:tblGrid>
                <a:gridCol w="2286000"/>
                <a:gridCol w="2286000"/>
                <a:gridCol w="2286000"/>
              </a:tblGrid>
              <a:tr h="12700">
                <a:tc>
                  <a:txBody>
                    <a:bodyPr/>
                    <a:lstStyle/>
                    <a:p>
                      <a:pPr indent="0" lvl="0" marL="0" rtl="0" algn="ctr">
                        <a:spcBef>
                          <a:spcPts val="0"/>
                        </a:spcBef>
                        <a:spcAft>
                          <a:spcPts val="0"/>
                        </a:spcAft>
                        <a:buNone/>
                      </a:pPr>
                      <a:r>
                        <a:rPr b="1" lang="en" sz="1100">
                          <a:latin typeface="Calibri"/>
                          <a:ea typeface="Calibri"/>
                          <a:cs typeface="Calibri"/>
                          <a:sym typeface="Calibri"/>
                        </a:rPr>
                        <a:t>Tricky Words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Digraph Words</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b="1" lang="en" sz="1100">
                          <a:latin typeface="Calibri"/>
                          <a:ea typeface="Calibri"/>
                          <a:cs typeface="Calibri"/>
                          <a:sym typeface="Calibri"/>
                        </a:rPr>
                        <a:t>Other</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a</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ship</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red</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the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chip</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big</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one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moth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little</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two</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rich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kid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an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inch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cat</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is</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wish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in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when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on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with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bl>
          </a:graphicData>
        </a:graphic>
      </p:graphicFrame>
      <p:sp>
        <p:nvSpPr>
          <p:cNvPr id="69" name="Google Shape;69;p14"/>
          <p:cNvSpPr txBox="1"/>
          <p:nvPr/>
        </p:nvSpPr>
        <p:spPr>
          <a:xfrm>
            <a:off x="464525" y="5879750"/>
            <a:ext cx="6843300" cy="670500"/>
          </a:xfrm>
          <a:prstGeom prst="rect">
            <a:avLst/>
          </a:prstGeom>
          <a:noFill/>
          <a:ln>
            <a:noFill/>
          </a:ln>
        </p:spPr>
        <p:txBody>
          <a:bodyPr anchorCtr="0" anchor="ctr" bIns="91425" lIns="91425" spcFirstLastPara="1" rIns="91425" wrap="square" tIns="91425">
            <a:noAutofit/>
          </a:bodyPr>
          <a:lstStyle/>
          <a:p>
            <a:pPr indent="0" lvl="0" marL="0" rtl="0" algn="just">
              <a:spcBef>
                <a:spcPts val="0"/>
              </a:spcBef>
              <a:spcAft>
                <a:spcPts val="0"/>
              </a:spcAft>
              <a:buNone/>
            </a:pPr>
            <a:r>
              <a:rPr b="1" lang="en" sz="1100">
                <a:latin typeface="Calibri"/>
                <a:ea typeface="Calibri"/>
                <a:cs typeface="Calibri"/>
                <a:sym typeface="Calibri"/>
              </a:rPr>
              <a:t>Phrase Building Template (example below) </a:t>
            </a:r>
            <a:endParaRPr b="1" sz="1100">
              <a:latin typeface="Calibri"/>
              <a:ea typeface="Calibri"/>
              <a:cs typeface="Calibri"/>
              <a:sym typeface="Calibri"/>
            </a:endParaRPr>
          </a:p>
          <a:p>
            <a:pPr indent="0" lvl="0" marL="0" rtl="0" algn="just">
              <a:spcBef>
                <a:spcPts val="0"/>
              </a:spcBef>
              <a:spcAft>
                <a:spcPts val="0"/>
              </a:spcAft>
              <a:buNone/>
            </a:pPr>
            <a:r>
              <a:t/>
            </a:r>
            <a:endParaRPr b="1" sz="1100">
              <a:latin typeface="Calibri"/>
              <a:ea typeface="Calibri"/>
              <a:cs typeface="Calibri"/>
              <a:sym typeface="Calibri"/>
            </a:endParaRPr>
          </a:p>
          <a:p>
            <a:pPr indent="0" lvl="0" marL="0" rtl="0" algn="just">
              <a:spcBef>
                <a:spcPts val="0"/>
              </a:spcBef>
              <a:spcAft>
                <a:spcPts val="0"/>
              </a:spcAft>
              <a:buNone/>
            </a:pPr>
            <a:r>
              <a:rPr i="1" lang="en" sz="1100">
                <a:latin typeface="Calibri"/>
                <a:ea typeface="Calibri"/>
                <a:cs typeface="Calibri"/>
                <a:sym typeface="Calibri"/>
              </a:rPr>
              <a:t>Create a document with three columns: tricky words, words with digraphs, and other. List words that students have learned already based on the foundational skills scope and sequence. </a:t>
            </a:r>
            <a:endParaRPr i="1" sz="1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