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1B94FDB-896B-4A6D-82C5-43B1128B5E5A}">
  <a:tblStyle styleId="{81B94FDB-896B-4A6D-82C5-43B1128B5E5A}"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CC4F57D8-F4A2-4F9C-8598-14B1E1F048D6}"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{81B94FDB-896B-4A6D-82C5-43B1128B5E5A}</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200">
                          <a:latin typeface="Calibri"/>
                          <a:ea typeface="Calibri"/>
                          <a:cs typeface="Calibri"/>
                          <a:sym typeface="Calibri"/>
                        </a:rPr>
                        <a:t>Decoding Words with Diphthongs (ou, ow, au, aw, oy, oi)</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50" y="3016550"/>
          <a:ext cx="3000000" cy="3000000"/>
        </p:xfrm>
        <a:graphic>
          <a:graphicData uri="http://schemas.openxmlformats.org/drawingml/2006/table">
            <a:tbl>
              <a:tblPr>
                <a:noFill/>
                <a:tableStyleId>{81B94FDB-896B-4A6D-82C5-43B1128B5E5A}</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teacher-generated picture cards (ou, ow, au, aw, oy, oi), list of words containing diphthongs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56625" y="3308353"/>
          <a:ext cx="3000000" cy="3000000"/>
        </p:xfrm>
        <a:graphic>
          <a:graphicData uri="http://schemas.openxmlformats.org/drawingml/2006/table">
            <a:tbl>
              <a:tblPr>
                <a:noFill/>
                <a:tableStyleId>{81B94FDB-896B-4A6D-82C5-43B1128B5E5A}</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sometimes two letters stand together to make one sound. These letter pairs include a vowel. Let them know it is important to recognize these letter pairs  and remember the sounds they make in a word.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Have some individual cards containing the list of diphthongs from above, with corresponding pictures. For example, “ou” with a picture of a </a:t>
                      </a:r>
                      <a:r>
                        <a:rPr lang="en" sz="1100" u="sng">
                          <a:solidFill>
                            <a:schemeClr val="dk1"/>
                          </a:solidFill>
                          <a:latin typeface="Calibri"/>
                          <a:ea typeface="Calibri"/>
                          <a:cs typeface="Calibri"/>
                          <a:sym typeface="Calibri"/>
                        </a:rPr>
                        <a:t>cloud</a:t>
                      </a:r>
                      <a:r>
                        <a:rPr lang="en" sz="1100">
                          <a:solidFill>
                            <a:schemeClr val="dk1"/>
                          </a:solidFill>
                          <a:latin typeface="Calibri"/>
                          <a:ea typeface="Calibri"/>
                          <a:cs typeface="Calibri"/>
                          <a:sym typeface="Calibri"/>
                        </a:rPr>
                        <a:t>, “ow” with a picture of a </a:t>
                      </a:r>
                      <a:r>
                        <a:rPr lang="en" sz="1100" u="sng">
                          <a:solidFill>
                            <a:schemeClr val="dk1"/>
                          </a:solidFill>
                          <a:latin typeface="Calibri"/>
                          <a:ea typeface="Calibri"/>
                          <a:cs typeface="Calibri"/>
                          <a:sym typeface="Calibri"/>
                        </a:rPr>
                        <a:t>cow</a:t>
                      </a:r>
                      <a:r>
                        <a:rPr lang="en" sz="1100">
                          <a:solidFill>
                            <a:schemeClr val="dk1"/>
                          </a:solidFill>
                          <a:latin typeface="Calibri"/>
                          <a:ea typeface="Calibri"/>
                          <a:cs typeface="Calibri"/>
                          <a:sym typeface="Calibri"/>
                        </a:rPr>
                        <a:t>, and “au” with a picture of </a:t>
                      </a:r>
                      <a:r>
                        <a:rPr lang="en" sz="1100" u="sng">
                          <a:solidFill>
                            <a:schemeClr val="dk1"/>
                          </a:solidFill>
                          <a:latin typeface="Calibri"/>
                          <a:ea typeface="Calibri"/>
                          <a:cs typeface="Calibri"/>
                          <a:sym typeface="Calibri"/>
                        </a:rPr>
                        <a:t>laundry</a:t>
                      </a:r>
                      <a:r>
                        <a:rPr lang="en" sz="1100">
                          <a:solidFill>
                            <a:schemeClr val="dk1"/>
                          </a:solidFill>
                          <a:latin typeface="Calibri"/>
                          <a:ea typeface="Calibri"/>
                          <a:cs typeface="Calibri"/>
                          <a:sym typeface="Calibri"/>
                        </a:rPr>
                        <a:t>. These pictures can be grouped and posted in the classroom for student reference. It is important to note that “ow” can make the sound of “cow” or “grown.” This activity must be repeated for fluency.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Show each card and and say the sound and the letters that form the sound, as well as the picture. For example, say /ou/ (students repeat), o-u (students repeat), and cloud (students repeat). Do this for each sound, each day, until mastery is achieved.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Also, use the word list below for decoding practice with students. Make sure to add to this list as words are discovered throughout the reading of texts in the classroom. Students love to find these and share them with others.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39138" y="1891625"/>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Two letters can sometimes work together to make one sound. It is important for students to be aware of these patterns, recognize them in a word, and decode the word accurately. Being fluent in decoding will aid in comprehension, and ultimately, produce a successful reader. The early ability to sound out words with success is a strong predictor of a student’s future ability in decoding (Lundberg, 1984). </a:t>
            </a:r>
            <a:endParaRPr sz="1200"/>
          </a:p>
        </p:txBody>
      </p:sp>
      <p:graphicFrame>
        <p:nvGraphicFramePr>
          <p:cNvPr id="60" name="Google Shape;60;p13"/>
          <p:cNvGraphicFramePr/>
          <p:nvPr/>
        </p:nvGraphicFramePr>
        <p:xfrm>
          <a:off x="457200" y="6196275"/>
          <a:ext cx="3000000" cy="3000000"/>
        </p:xfrm>
        <a:graphic>
          <a:graphicData uri="http://schemas.openxmlformats.org/drawingml/2006/table">
            <a:tbl>
              <a:tblPr>
                <a:noFill/>
                <a:tableStyleId>{CC4F57D8-F4A2-4F9C-8598-14B1E1F048D6}</a:tableStyleId>
              </a:tblPr>
              <a:tblGrid>
                <a:gridCol w="1143000"/>
                <a:gridCol w="1143000"/>
                <a:gridCol w="1143000"/>
                <a:gridCol w="1143000"/>
                <a:gridCol w="1143000"/>
                <a:gridCol w="1143000"/>
              </a:tblGrid>
              <a:tr h="12700">
                <a:tc>
                  <a:txBody>
                    <a:bodyPr/>
                    <a:lstStyle/>
                    <a:p>
                      <a:pPr indent="0" lvl="0" marL="0" rtl="0" algn="l">
                        <a:spcBef>
                          <a:spcPts val="0"/>
                        </a:spcBef>
                        <a:spcAft>
                          <a:spcPts val="0"/>
                        </a:spcAft>
                        <a:buNone/>
                      </a:pPr>
                      <a:r>
                        <a:rPr lang="en" sz="1100">
                          <a:latin typeface="Calibri"/>
                          <a:ea typeface="Calibri"/>
                          <a:cs typeface="Calibri"/>
                          <a:sym typeface="Calibri"/>
                        </a:rPr>
                        <a:t>ou</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lang="en" sz="1100">
                          <a:latin typeface="Calibri"/>
                          <a:ea typeface="Calibri"/>
                          <a:cs typeface="Calibri"/>
                          <a:sym typeface="Calibri"/>
                        </a:rPr>
                        <a:t>ow</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lang="en" sz="1100">
                          <a:latin typeface="Calibri"/>
                          <a:ea typeface="Calibri"/>
                          <a:cs typeface="Calibri"/>
                          <a:sym typeface="Calibri"/>
                        </a:rPr>
                        <a:t>au</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lang="en" sz="1100">
                          <a:latin typeface="Calibri"/>
                          <a:ea typeface="Calibri"/>
                          <a:cs typeface="Calibri"/>
                          <a:sym typeface="Calibri"/>
                        </a:rPr>
                        <a:t>aw</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lang="en" sz="1100">
                          <a:latin typeface="Calibri"/>
                          <a:ea typeface="Calibri"/>
                          <a:cs typeface="Calibri"/>
                          <a:sym typeface="Calibri"/>
                        </a:rPr>
                        <a:t>oy</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lang="en" sz="1100">
                          <a:latin typeface="Calibri"/>
                          <a:ea typeface="Calibri"/>
                          <a:cs typeface="Calibri"/>
                          <a:sym typeface="Calibri"/>
                        </a:rPr>
                        <a:t>oi</a:t>
                      </a:r>
                      <a:endParaRPr sz="1100">
                        <a:latin typeface="Calibri"/>
                        <a:ea typeface="Calibri"/>
                        <a:cs typeface="Calibri"/>
                        <a:sym typeface="Calibri"/>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lang="en" sz="1100">
                          <a:latin typeface="Calibri"/>
                          <a:ea typeface="Calibri"/>
                          <a:cs typeface="Calibri"/>
                          <a:sym typeface="Calibri"/>
                        </a:rPr>
                        <a:t>round</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about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loud</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south</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crown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growl</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shower</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plow</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author</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autumn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pause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haunt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paw</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lawn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draw</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claw</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enjoy</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toys</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destroy</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annoy</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choice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point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spoil</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coin</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464575" y="7393245"/>
          <a:ext cx="3000000" cy="3000000"/>
        </p:xfrm>
        <a:graphic>
          <a:graphicData uri="http://schemas.openxmlformats.org/drawingml/2006/table">
            <a:tbl>
              <a:tblPr>
                <a:noFill/>
                <a:tableStyleId>{81B94FDB-896B-4A6D-82C5-43B1128B5E5A}</a:tableStyleId>
              </a:tblPr>
              <a:tblGrid>
                <a:gridCol w="1375650"/>
                <a:gridCol w="1375650"/>
                <a:gridCol w="1375650"/>
                <a:gridCol w="1375650"/>
                <a:gridCol w="1375650"/>
              </a:tblGrid>
              <a:tr h="670575">
                <a:tc gridSpan="5">
                  <a:txBody>
                    <a:bodyPr/>
                    <a:lstStyle/>
                    <a:p>
                      <a:pPr indent="0" lvl="0" marL="0" rtl="0" algn="l">
                        <a:spcBef>
                          <a:spcPts val="0"/>
                        </a:spcBef>
                        <a:spcAft>
                          <a:spcPts val="0"/>
                        </a:spcAft>
                        <a:buNone/>
                      </a:pPr>
                      <a:r>
                        <a:rPr b="1" lang="en" sz="1200">
                          <a:latin typeface="Calibri"/>
                          <a:ea typeface="Calibri"/>
                          <a:cs typeface="Calibri"/>
                          <a:sym typeface="Calibri"/>
                        </a:rPr>
                        <a:t>Recording: </a:t>
                      </a:r>
                      <a:r>
                        <a:rPr lang="en" sz="1200">
                          <a:latin typeface="Calibri"/>
                          <a:ea typeface="Calibri"/>
                          <a:cs typeface="Calibri"/>
                          <a:sym typeface="Calibri"/>
                        </a:rPr>
                        <a:t>Mark Y if the student was able to read the word with the names sound ; Mark N if they could not.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64538" y="7702133"/>
          <a:ext cx="3000000" cy="3000000"/>
        </p:xfrm>
        <a:graphic>
          <a:graphicData uri="http://schemas.openxmlformats.org/drawingml/2006/table">
            <a:tbl>
              <a:tblPr>
                <a:noFill/>
                <a:tableStyleId>{81B94FDB-896B-4A6D-82C5-43B1128B5E5A}</a:tableStyleId>
              </a:tblPr>
              <a:tblGrid>
                <a:gridCol w="625300"/>
                <a:gridCol w="625300"/>
                <a:gridCol w="625300"/>
                <a:gridCol w="625300"/>
                <a:gridCol w="625300"/>
                <a:gridCol w="625300"/>
                <a:gridCol w="625300"/>
                <a:gridCol w="625300"/>
                <a:gridCol w="625300"/>
                <a:gridCol w="625300"/>
                <a:gridCol w="625300"/>
              </a:tblGrid>
              <a:tr h="30480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1000">
                          <a:latin typeface="Calibri"/>
                          <a:ea typeface="Calibri"/>
                          <a:cs typeface="Calibri"/>
                          <a:sym typeface="Calibri"/>
                        </a:rPr>
                        <a:t>Student names</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ou</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ow</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au</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aw</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oy</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sz="1000">
                          <a:latin typeface="Calibri"/>
                          <a:ea typeface="Calibri"/>
                          <a:cs typeface="Calibri"/>
                          <a:sym typeface="Calibri"/>
                        </a:rPr>
                        <a:t>oi</a:t>
                      </a:r>
                      <a:endParaRPr b="1" sz="10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