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7C34D5A-DA53-4DEB-BDF7-F98A842D4F16}">
  <a:tblStyle styleId="{77C34D5A-DA53-4DEB-BDF7-F98A842D4F16}"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E1BCD0BA-DA60-4F3D-900E-8FAD99FC64E0}"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11d89262e71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11d89262e7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f9bf711952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f9bf7119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jpg"/><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jp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{77C34D5A-DA53-4DEB-BDF7-F98A842D4F16}</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 Decoding Words with Diphthongs</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200">
                          <a:latin typeface="Calibri"/>
                          <a:ea typeface="Calibri"/>
                          <a:cs typeface="Calibri"/>
                          <a:sym typeface="Calibri"/>
                        </a:rPr>
                        <a:t>Decoding</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521638" y="4852625"/>
          <a:ext cx="3000000" cy="3000000"/>
        </p:xfrm>
        <a:graphic>
          <a:graphicData uri="http://schemas.openxmlformats.org/drawingml/2006/table">
            <a:tbl>
              <a:tblPr>
                <a:noFill/>
                <a:tableStyleId>{77C34D5A-DA53-4DEB-BDF7-F98A842D4F16}</a:tableStyleId>
              </a:tblPr>
              <a:tblGrid>
                <a:gridCol w="1212225"/>
                <a:gridCol w="5571875"/>
              </a:tblGrid>
              <a:tr h="2356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304800" lvl="0" marL="457200" rtl="0" algn="just">
                        <a:spcBef>
                          <a:spcPts val="0"/>
                        </a:spcBef>
                        <a:spcAft>
                          <a:spcPts val="0"/>
                        </a:spcAft>
                        <a:buSzPts val="1200"/>
                        <a:buFont typeface="Calibri"/>
                        <a:buChar char="❏"/>
                      </a:pPr>
                      <a:r>
                        <a:rPr lang="en" sz="1200">
                          <a:latin typeface="Calibri"/>
                          <a:ea typeface="Calibri"/>
                          <a:cs typeface="Calibri"/>
                          <a:sym typeface="Calibri"/>
                        </a:rPr>
                        <a:t>List of words taught with diphthongs</a:t>
                      </a:r>
                      <a:endParaRPr sz="1200">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200">
                          <a:latin typeface="Calibri"/>
                          <a:ea typeface="Calibri"/>
                          <a:cs typeface="Calibri"/>
                          <a:sym typeface="Calibri"/>
                        </a:rPr>
                        <a:t>Matching picture cards</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235600">
                <a:tc vMerge="1"/>
                <a:tc>
                  <a:txBody>
                    <a:bodyPr/>
                    <a:lstStyle/>
                    <a:p>
                      <a:pPr indent="0" lvl="0" marL="457200" rtl="0" algn="l">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494200" y="5366765"/>
          <a:ext cx="3000000" cy="3000000"/>
        </p:xfrm>
        <a:graphic>
          <a:graphicData uri="http://schemas.openxmlformats.org/drawingml/2006/table">
            <a:tbl>
              <a:tblPr>
                <a:noFill/>
                <a:tableStyleId>{77C34D5A-DA53-4DEB-BDF7-F98A842D4F16}</a:tableStyleId>
              </a:tblPr>
              <a:tblGrid>
                <a:gridCol w="1106650"/>
                <a:gridCol w="2872550"/>
                <a:gridCol w="2859775"/>
              </a:tblGrid>
              <a:tr h="3887850">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0" lvl="0" marL="0" rtl="0" algn="just">
                        <a:spcBef>
                          <a:spcPts val="0"/>
                        </a:spcBef>
                        <a:spcAft>
                          <a:spcPts val="0"/>
                        </a:spcAft>
                        <a:buNone/>
                      </a:pPr>
                      <a:r>
                        <a:rPr lang="en" sz="1100">
                          <a:solidFill>
                            <a:schemeClr val="dk1"/>
                          </a:solidFill>
                          <a:latin typeface="Calibri"/>
                          <a:ea typeface="Calibri"/>
                          <a:cs typeface="Calibri"/>
                          <a:sym typeface="Calibri"/>
                        </a:rPr>
                        <a:t>This is a sorting activity. Students will draw a word card, read the word card, and sort it based on the spelling for the /oi/ sound (oi or oy). See script below (note: T is teacher and S is student):</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“Today we are going to decode words with the /oi/ sound. Say that sound with me! We’ve learned that there are two different ways to spell the sound /oi/: oi and oy. All of the words we read today will have one of the spellings for the /oi/ sound. We will have to sort the words based on the spelling for the sound. Let’s review our diphthong sounds before we begin.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When I show you the flash card, you will say the letter names, the word, and then the sound the letters make. </a:t>
                      </a:r>
                      <a:r>
                        <a:rPr i="1" lang="en" sz="1100">
                          <a:solidFill>
                            <a:schemeClr val="dk1"/>
                          </a:solidFill>
                          <a:latin typeface="Calibri"/>
                          <a:ea typeface="Calibri"/>
                          <a:cs typeface="Calibri"/>
                          <a:sym typeface="Calibri"/>
                        </a:rPr>
                        <a:t>Display flash card with diphthong letter-sound correspondence, picture, and word. </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i="1"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 ‘o’ ‘i’...oil…/oi/</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 ‘o’ ‘y’...boy…/oy/</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i="1" lang="en" sz="1100">
                          <a:solidFill>
                            <a:schemeClr val="dk1"/>
                          </a:solidFill>
                          <a:latin typeface="Calibri"/>
                          <a:ea typeface="Calibri"/>
                          <a:cs typeface="Calibri"/>
                          <a:sym typeface="Calibri"/>
                        </a:rPr>
                        <a:t>Continue until you have reviewed all of the diphthong sounds that students have learned. Make sure that students are looking at the card as they are saying the letters, the word and the sound. This is essential in supporting students to map these sounds to the brain. </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i="1" sz="1100">
                        <a:solidFill>
                          <a:schemeClr val="dk1"/>
                        </a:solidFill>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521600" y="2015450"/>
            <a:ext cx="6784200" cy="27705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Students must be explicitly taught sound-spelling correspondences and how to decode words with these letter-sound combinations. Students first learn the basic consonant and vowel sounds, and then move on to more complex consonant and vowel patterns (ex. digraphs, trigraphs, blends, VC_e). Diphthongs are a more complex sound pattern to teach and are usually taught in mid-late 1st grade. Diphthongs are a combination of two vowel sounds. The mouth moves, or glides, when making Diphthong sounds. There are eight diphthongs in the English language: aw, au, ew, oo, oi, oy, ou, and ow.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Begin your instruction by focusing only on one or two diphthongs (ex. ‘oi’ as in /oi/, and ‘oy’ as in /oi/). First, teach students to accurately and automatically identify the sound-spelling correspondences in isolation. Then, practice reading words with these sounds. Students will benefit from learning how the mouth is shaped and where the sound is formed in the mouth when making each diphthong sound. It is imperative that teachers give students a significant number of opportunities to practice identifying the newly learned diphthong sounds, and decoding words with r-controlled vowels. After sufficient practice, students will eventually be able to map these sounds automatically to the letters and will be able to decode words with these sounds more quickly and accurately. </a:t>
            </a:r>
            <a:endParaRPr sz="1100">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3" name="Shape 63"/>
        <p:cNvGrpSpPr/>
        <p:nvPr/>
      </p:nvGrpSpPr>
      <p:grpSpPr>
        <a:xfrm>
          <a:off x="0" y="0"/>
          <a:ext cx="0" cy="0"/>
          <a:chOff x="0" y="0"/>
          <a:chExt cx="0" cy="0"/>
        </a:xfrm>
      </p:grpSpPr>
      <p:pic>
        <p:nvPicPr>
          <p:cNvPr id="64" name="Google Shape;64;p14"/>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65" name="Google Shape;65;p14"/>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66" name="Google Shape;66;p14"/>
          <p:cNvGraphicFramePr/>
          <p:nvPr/>
        </p:nvGraphicFramePr>
        <p:xfrm>
          <a:off x="346963" y="1654215"/>
          <a:ext cx="3000000" cy="3000000"/>
        </p:xfrm>
        <a:graphic>
          <a:graphicData uri="http://schemas.openxmlformats.org/drawingml/2006/table">
            <a:tbl>
              <a:tblPr>
                <a:noFill/>
                <a:tableStyleId>{77C34D5A-DA53-4DEB-BDF7-F98A842D4F16}</a:tableStyleId>
              </a:tblPr>
              <a:tblGrid>
                <a:gridCol w="3622800"/>
                <a:gridCol w="3606700"/>
              </a:tblGrid>
              <a:tr h="8125400">
                <a:tc gridSpan="2">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Let’s practice decoding some words with our target sounds before we play our sorting game. Remember, when we decode words we look at the word, say the sound represented by each letter or letters, and then blend the sounds together to read the whole word. Watch me sound out a word. </a:t>
                      </a:r>
                      <a:endParaRPr sz="1100">
                        <a:solidFill>
                          <a:schemeClr val="dk1"/>
                        </a:solidFill>
                        <a:latin typeface="Calibri"/>
                        <a:ea typeface="Calibri"/>
                        <a:cs typeface="Calibri"/>
                        <a:sym typeface="Calibri"/>
                      </a:endParaRPr>
                    </a:p>
                    <a:p>
                      <a:pPr indent="0" lvl="0" marL="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i="1" lang="en" sz="1100">
                          <a:solidFill>
                            <a:schemeClr val="dk1"/>
                          </a:solidFill>
                          <a:latin typeface="Calibri"/>
                          <a:ea typeface="Calibri"/>
                          <a:cs typeface="Calibri"/>
                          <a:sym typeface="Calibri"/>
                        </a:rPr>
                        <a:t>Display the word ‘boil’ so that students are reading it from left to right (it may result in the word being backwards for the teacher). Point to each letter as you say the sounds. Drag your finger from left to right starting with the first letter when blending the whole word. </a:t>
                      </a:r>
                      <a:endParaRPr i="1" sz="1100">
                        <a:solidFill>
                          <a:schemeClr val="dk1"/>
                        </a:solidFill>
                        <a:latin typeface="Calibri"/>
                        <a:ea typeface="Calibri"/>
                        <a:cs typeface="Calibri"/>
                        <a:sym typeface="Calibri"/>
                      </a:endParaRPr>
                    </a:p>
                    <a:p>
                      <a:pPr indent="0" lvl="0" marL="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“/b/ /oi/ /l/…boil” This is the word ‘boil.’ Sound it out with me. Ready, go!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 “/b/ /oi/ /l/…boil”</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What sound are the letters ‘oi’ making in this word?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 /oi/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Excellent! Say, “ ‘o’ ‘i’ spells /oi/.”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 ‘o’ ‘i’ spells /oi/.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Excellent. Now it is your turn to practice with me. Let’s read this card all together.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i="1" lang="en" sz="1100">
                          <a:solidFill>
                            <a:schemeClr val="dk1"/>
                          </a:solidFill>
                          <a:latin typeface="Calibri"/>
                          <a:ea typeface="Calibri"/>
                          <a:cs typeface="Calibri"/>
                          <a:sym typeface="Calibri"/>
                        </a:rPr>
                        <a:t>Display the word point.  </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i="1"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Sound it out, go!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 /p/ /oi/ /n/ /t/…point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i="1" lang="en" sz="1100">
                          <a:solidFill>
                            <a:schemeClr val="dk1"/>
                          </a:solidFill>
                          <a:latin typeface="Calibri"/>
                          <a:ea typeface="Calibri"/>
                          <a:cs typeface="Calibri"/>
                          <a:sym typeface="Calibri"/>
                        </a:rPr>
                        <a:t>Listen to students as they are sounding out the word. Make sure to stop and give immediate feedback if you hear a student say the wrong sounds. For example, “Let’s pause and try this again, what sound do the letters ‘oi’ make? Right, /oi/. Try it again.” </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i="1"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Excellent work everyone! That is the word point, as in, point to one of your friends. What sound does ‘oi’ make in this word?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 /oi/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 Great work! Now, we’re going to play a game with our words. I am going to place a stack of word cards on the carpet and our sorting mat. When it is your turn, you will choose a word card, sound out the word, and then sort it based on the letters that are spelling the sound /oi/.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i="1" lang="en" sz="1100">
                          <a:solidFill>
                            <a:schemeClr val="dk1"/>
                          </a:solidFill>
                          <a:latin typeface="Calibri"/>
                          <a:ea typeface="Calibri"/>
                          <a:cs typeface="Calibri"/>
                          <a:sym typeface="Calibri"/>
                        </a:rPr>
                        <a:t>Place the sorting mat face up on the table or carpet so that students are looking at it from left to right. Then, place the stack of word cards face down next to the sorting mat. Call on a student to come and choose the first word card. </a:t>
                      </a:r>
                      <a:endParaRPr sz="1100">
                        <a:solidFill>
                          <a:schemeClr val="dk1"/>
                        </a:solidFill>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70" name="Shape 70"/>
        <p:cNvGrpSpPr/>
        <p:nvPr/>
      </p:nvGrpSpPr>
      <p:grpSpPr>
        <a:xfrm>
          <a:off x="0" y="0"/>
          <a:ext cx="0" cy="0"/>
          <a:chOff x="0" y="0"/>
          <a:chExt cx="0" cy="0"/>
        </a:xfrm>
      </p:grpSpPr>
      <p:pic>
        <p:nvPicPr>
          <p:cNvPr id="71" name="Google Shape;71;p15"/>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72" name="Google Shape;72;p15"/>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73" name="Google Shape;73;p15"/>
          <p:cNvGraphicFramePr/>
          <p:nvPr/>
        </p:nvGraphicFramePr>
        <p:xfrm>
          <a:off x="464500" y="6729895"/>
          <a:ext cx="3000000" cy="3000000"/>
        </p:xfrm>
        <a:graphic>
          <a:graphicData uri="http://schemas.openxmlformats.org/drawingml/2006/table">
            <a:tbl>
              <a:tblPr>
                <a:noFill/>
                <a:tableStyleId>{77C34D5A-DA53-4DEB-BDF7-F98A842D4F16}</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latin typeface="Calibri"/>
                          <a:ea typeface="Calibri"/>
                          <a:cs typeface="Calibri"/>
                          <a:sym typeface="Calibri"/>
                        </a:rPr>
                        <a:t>Mark Y if the student was able to read a word; Mark N if they could not. </a:t>
                      </a:r>
                      <a:r>
                        <a:rPr lang="en">
                          <a:latin typeface="Calibri"/>
                          <a:ea typeface="Calibri"/>
                          <a:cs typeface="Calibri"/>
                          <a:sym typeface="Calibri"/>
                        </a:rPr>
                        <a:t>Note which sounds or words students struggle to decode in the ‘notes’ column.</a:t>
                      </a:r>
                      <a:endParaRPr>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c hMerge="1"/>
                <a:tc hMerge="1"/>
                <a:tc hMerge="1"/>
              </a:tr>
            </a:tbl>
          </a:graphicData>
        </a:graphic>
      </p:graphicFrame>
      <p:graphicFrame>
        <p:nvGraphicFramePr>
          <p:cNvPr id="74" name="Google Shape;74;p15"/>
          <p:cNvGraphicFramePr/>
          <p:nvPr/>
        </p:nvGraphicFramePr>
        <p:xfrm>
          <a:off x="464488" y="7223300"/>
          <a:ext cx="3000000" cy="3000000"/>
        </p:xfrm>
        <a:graphic>
          <a:graphicData uri="http://schemas.openxmlformats.org/drawingml/2006/table">
            <a:tbl>
              <a:tblPr>
                <a:noFill/>
                <a:tableStyleId>{E1BCD0BA-DA60-4F3D-900E-8FAD99FC64E0}</a:tableStyleId>
              </a:tblPr>
              <a:tblGrid>
                <a:gridCol w="1181100"/>
                <a:gridCol w="1866900"/>
                <a:gridCol w="3676650"/>
              </a:tblGrid>
              <a:tr h="313400">
                <a:tc>
                  <a:txBody>
                    <a:bodyPr/>
                    <a:lstStyle/>
                    <a:p>
                      <a:pPr indent="0" lvl="0" marL="0" rtl="0" algn="l">
                        <a:spcBef>
                          <a:spcPts val="0"/>
                        </a:spcBef>
                        <a:spcAft>
                          <a:spcPts val="0"/>
                        </a:spcAft>
                        <a:buNone/>
                      </a:pPr>
                      <a:r>
                        <a:rPr b="1" lang="en" sz="1100">
                          <a:latin typeface="Calibri"/>
                          <a:ea typeface="Calibri"/>
                          <a:cs typeface="Calibri"/>
                          <a:sym typeface="Calibri"/>
                        </a:rPr>
                        <a:t>Sounds Used</a:t>
                      </a:r>
                      <a:endParaRPr b="1" sz="1100">
                        <a:latin typeface="Calibri"/>
                        <a:ea typeface="Calibri"/>
                        <a:cs typeface="Calibri"/>
                        <a:sym typeface="Calibri"/>
                      </a:endParaRPr>
                    </a:p>
                  </a:txBody>
                  <a:tcPr marT="63500" marB="63500" marR="63500" marL="63500">
                    <a:solidFill>
                      <a:srgbClr val="94D193"/>
                    </a:solidFill>
                  </a:tcPr>
                </a:tc>
                <a:tc gridSpan="2">
                  <a:txBody>
                    <a:bodyPr/>
                    <a:lstStyle/>
                    <a:p>
                      <a:pPr indent="0" lvl="0" marL="0" rtl="0" algn="l">
                        <a:spcBef>
                          <a:spcPts val="0"/>
                        </a:spcBef>
                        <a:spcAft>
                          <a:spcPts val="0"/>
                        </a:spcAft>
                        <a:buNone/>
                      </a:pPr>
                      <a:r>
                        <a:rPr i="1" lang="en" sz="1100">
                          <a:latin typeface="Calibri"/>
                          <a:ea typeface="Calibri"/>
                          <a:cs typeface="Calibri"/>
                          <a:sym typeface="Calibri"/>
                        </a:rPr>
                        <a:t>Write the sounds/words students practiced in this box </a:t>
                      </a:r>
                      <a:endParaRPr i="1" sz="1100">
                        <a:latin typeface="Calibri"/>
                        <a:ea typeface="Calibri"/>
                        <a:cs typeface="Calibri"/>
                        <a:sym typeface="Calibri"/>
                      </a:endParaRPr>
                    </a:p>
                  </a:txBody>
                  <a:tcPr marT="63500" marB="63500" marR="63500" marL="63500">
                    <a:solidFill>
                      <a:srgbClr val="94D193"/>
                    </a:solidFill>
                  </a:tcPr>
                </a:tc>
                <a:tc hMerge="1"/>
              </a:tr>
              <a:tr h="12700">
                <a:tc>
                  <a:txBody>
                    <a:bodyPr/>
                    <a:lstStyle/>
                    <a:p>
                      <a:pPr indent="0" lvl="0" marL="0" rtl="0" algn="l">
                        <a:spcBef>
                          <a:spcPts val="0"/>
                        </a:spcBef>
                        <a:spcAft>
                          <a:spcPts val="0"/>
                        </a:spcAft>
                        <a:buNone/>
                      </a:pPr>
                      <a:r>
                        <a:rPr b="1" lang="en" sz="1100">
                          <a:latin typeface="Calibri"/>
                          <a:ea typeface="Calibri"/>
                          <a:cs typeface="Calibri"/>
                          <a:sym typeface="Calibri"/>
                        </a:rPr>
                        <a:t>Student</a:t>
                      </a:r>
                      <a:endParaRPr b="1" sz="1100">
                        <a:latin typeface="Calibri"/>
                        <a:ea typeface="Calibri"/>
                        <a:cs typeface="Calibri"/>
                        <a:sym typeface="Calibri"/>
                      </a:endParaRPr>
                    </a:p>
                  </a:txBody>
                  <a:tcPr marT="63500" marB="63500" marR="63500" marL="63500">
                    <a:solidFill>
                      <a:schemeClr val="lt2"/>
                    </a:solidFill>
                  </a:tcPr>
                </a:tc>
                <a:tc>
                  <a:txBody>
                    <a:bodyPr/>
                    <a:lstStyle/>
                    <a:p>
                      <a:pPr indent="0" lvl="0" marL="0" rtl="0" algn="ctr">
                        <a:spcBef>
                          <a:spcPts val="0"/>
                        </a:spcBef>
                        <a:spcAft>
                          <a:spcPts val="0"/>
                        </a:spcAft>
                        <a:buNone/>
                      </a:pPr>
                      <a:r>
                        <a:rPr b="1" lang="en" sz="1100">
                          <a:latin typeface="Calibri"/>
                          <a:ea typeface="Calibri"/>
                          <a:cs typeface="Calibri"/>
                          <a:sym typeface="Calibri"/>
                        </a:rPr>
                        <a:t>Words Read</a:t>
                      </a:r>
                      <a:endParaRPr b="1" sz="1100">
                        <a:latin typeface="Calibri"/>
                        <a:ea typeface="Calibri"/>
                        <a:cs typeface="Calibri"/>
                        <a:sym typeface="Calibri"/>
                      </a:endParaRPr>
                    </a:p>
                  </a:txBody>
                  <a:tcPr marT="63500" marB="63500" marR="63500" marL="63500">
                    <a:solidFill>
                      <a:schemeClr val="lt2"/>
                    </a:solidFill>
                  </a:tcPr>
                </a:tc>
                <a:tc>
                  <a:txBody>
                    <a:bodyPr/>
                    <a:lstStyle/>
                    <a:p>
                      <a:pPr indent="0" lvl="0" marL="0" rtl="0" algn="ctr">
                        <a:spcBef>
                          <a:spcPts val="0"/>
                        </a:spcBef>
                        <a:spcAft>
                          <a:spcPts val="0"/>
                        </a:spcAft>
                        <a:buNone/>
                      </a:pPr>
                      <a:r>
                        <a:rPr b="1" lang="en" sz="1100">
                          <a:latin typeface="Calibri"/>
                          <a:ea typeface="Calibri"/>
                          <a:cs typeface="Calibri"/>
                          <a:sym typeface="Calibri"/>
                        </a:rPr>
                        <a:t>Notes</a:t>
                      </a:r>
                      <a:endParaRPr b="1" sz="1100">
                        <a:latin typeface="Calibri"/>
                        <a:ea typeface="Calibri"/>
                        <a:cs typeface="Calibri"/>
                        <a:sym typeface="Calibri"/>
                      </a:endParaRPr>
                    </a:p>
                  </a:txBody>
                  <a:tcPr marT="63500" marB="63500" marR="63500" marL="63500">
                    <a:solidFill>
                      <a:schemeClr val="lt2"/>
                    </a:solidFill>
                  </a:tcPr>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bl>
          </a:graphicData>
        </a:graphic>
      </p:graphicFrame>
      <p:sp>
        <p:nvSpPr>
          <p:cNvPr id="75" name="Google Shape;75;p15"/>
          <p:cNvSpPr txBox="1"/>
          <p:nvPr/>
        </p:nvSpPr>
        <p:spPr>
          <a:xfrm>
            <a:off x="316200" y="1296300"/>
            <a:ext cx="7140000" cy="54336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t/>
            </a:r>
            <a:endParaRPr i="1"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/t/ /oi/…toy</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Great job sounding out the word.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Everyone, sound out the word together. Go!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/t/ /oi/…toy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Excellent reading everyone.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What letters make the sound /oi/ in that word?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‘oy’</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Excellent job!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Everyone, say ‘oy’ spells /oi/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‘oy’ spells /oy/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i="1" lang="en" sz="1100">
                <a:solidFill>
                  <a:schemeClr val="dk1"/>
                </a:solidFill>
                <a:latin typeface="Calibri"/>
                <a:ea typeface="Calibri"/>
                <a:cs typeface="Calibri"/>
                <a:sym typeface="Calibri"/>
              </a:rPr>
              <a:t>Repeat this process until all word cards have been matched to a picture. After you have completed the matching activity, go back as a whole group and review each word (without sounding it out sound by sound). If a student forgets a sound in a word, refer to the sound wall to help them remember what sound the letter or letter combination makes. </a:t>
            </a:r>
            <a:endParaRPr i="1"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i="1"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T: You did an excellent job reading words with different spellings for the sound /oi/  today. Let’s go back and reread all of the words we read together, except this time I don’t want you to sound it out. When I point to the word, say the whole word. Ready, go!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298450" lvl="0" marL="457200" rtl="0" algn="just">
              <a:spcBef>
                <a:spcPts val="0"/>
              </a:spcBef>
              <a:spcAft>
                <a:spcPts val="0"/>
              </a:spcAft>
              <a:buClr>
                <a:schemeClr val="dk1"/>
              </a:buClr>
              <a:buSzPts val="1100"/>
              <a:buFont typeface="Calibri"/>
              <a:buChar char="●"/>
            </a:pPr>
            <a:r>
              <a:rPr lang="en" sz="1100">
                <a:solidFill>
                  <a:schemeClr val="dk1"/>
                </a:solidFill>
                <a:latin typeface="Calibri"/>
                <a:ea typeface="Calibri"/>
                <a:cs typeface="Calibri"/>
                <a:sym typeface="Calibri"/>
              </a:rPr>
              <a:t>S: boil, point, coin….</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