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7724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  <p15:guide id="3" orient="horz" pos="2044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581BDE3-4084-43D0-B0C7-6D428E21C450}">
  <a:tblStyle styleId="{5581BDE3-4084-43D0-B0C7-6D428E21C45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5369FC7-7B6E-4D3F-9C33-533F5C440485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2108" y="52"/>
      </p:cViewPr>
      <p:guideLst>
        <p:guide orient="horz" pos="3168"/>
        <p:guide pos="2448"/>
        <p:guide orient="horz" pos="20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9471725"/>
            <a:ext cx="7772400" cy="803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t="2954" b="2954"/>
          <a:stretch/>
        </p:blipFill>
        <p:spPr>
          <a:xfrm>
            <a:off x="0" y="-114300"/>
            <a:ext cx="7772400" cy="13430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6" name="Google Shape;56;p13"/>
          <p:cNvGraphicFramePr/>
          <p:nvPr/>
        </p:nvGraphicFramePr>
        <p:xfrm>
          <a:off x="466638" y="1323975"/>
          <a:ext cx="6839125" cy="548600"/>
        </p:xfrm>
        <a:graphic>
          <a:graphicData uri="http://schemas.openxmlformats.org/drawingml/2006/table">
            <a:tbl>
              <a:tblPr>
                <a:noFill/>
                <a:tableStyleId>{5581BDE3-4084-43D0-B0C7-6D428E21C450}</a:tableStyleId>
              </a:tblPr>
              <a:tblGrid>
                <a:gridCol w="802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0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8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8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Activity: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Decoding Words with Diphthongs 4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“Reading Rope” Strand: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Decoding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7" name="Google Shape;57;p13"/>
          <p:cNvGraphicFramePr/>
          <p:nvPr/>
        </p:nvGraphicFramePr>
        <p:xfrm>
          <a:off x="494150" y="2819850"/>
          <a:ext cx="6784100" cy="586120"/>
        </p:xfrm>
        <a:graphic>
          <a:graphicData uri="http://schemas.openxmlformats.org/drawingml/2006/table">
            <a:tbl>
              <a:tblPr>
                <a:noFill/>
                <a:tableStyleId>{5581BDE3-4084-43D0-B0C7-6D428E21C450}</a:tableStyleId>
              </a:tblPr>
              <a:tblGrid>
                <a:gridCol w="1212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1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60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Materials</a:t>
                      </a: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lvl="0" indent="-3048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Whiteboard or lined paper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8" name="Google Shape;58;p13"/>
          <p:cNvGraphicFramePr/>
          <p:nvPr/>
        </p:nvGraphicFramePr>
        <p:xfrm>
          <a:off x="466713" y="3072978"/>
          <a:ext cx="6838975" cy="2865090"/>
        </p:xfrm>
        <a:graphic>
          <a:graphicData uri="http://schemas.openxmlformats.org/drawingml/2006/table">
            <a:tbl>
              <a:tblPr>
                <a:noFill/>
                <a:tableStyleId>{5581BDE3-4084-43D0-B0C7-6D428E21C450}</a:tableStyleId>
              </a:tblPr>
              <a:tblGrid>
                <a:gridCol w="110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2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9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69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Description of Activity: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457200" lvl="0" indent="-3048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Build the diphthong word. With a diphthong, the two vowels glide together to make a unique sound. A diphthong is a sound formed by the combination of two vowels in a single syllable, in which the sound begins as one vowel and moves toward another. You can choose one targeted sound, or choose to pair up diphthong sounds.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048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teacher will go over the targeted diphthong(s).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048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Using a targeted diphthong, have students use consonant sounds to pair with diphthongs to create words.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914400" lvl="1" indent="-3048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○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For example, on a white board the teacher will write the diphthong ‘ow’. Ask students, </a:t>
                      </a:r>
                      <a:r>
                        <a:rPr lang="en" sz="1100" i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consonant sound can we add to /ow/ to create a word?</a:t>
                      </a: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The teacher will brainstorm with the students, but can give the example to add ‘c’ to the front of /ow/. </a:t>
                      </a:r>
                      <a:r>
                        <a:rPr lang="en" sz="1100" i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word does c+ow make? Cow.</a:t>
                      </a: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The teacher may choose to find pictures to accompany the building of words. 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0480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Have students underline, circle, or highlight diphthongs in the word after it is built. (Students can also use a different color to represent the sound.)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Extension: Complete word sorts with the different diphthongs teams after the words are built.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66650" y="1688463"/>
            <a:ext cx="6839100" cy="1077300"/>
          </a:xfrm>
          <a:prstGeom prst="rect">
            <a:avLst/>
          </a:prstGeom>
          <a:noFill/>
          <a:ln w="28575" cap="flat" cmpd="sng">
            <a:solidFill>
              <a:srgbClr val="9D90B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Rationale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"In alphabetic systems, the phonemes of the language are represented by letters or groups of letters (graphemes, e.g., b → /b/, ph → /f/). If a child learns to decode that symbol-to-sound relationship, then that child will have the ability to translate printed words into spoken language, thereby accessing information about meaning." (Castles, Rastle, &amp; Nation, 2018)</a:t>
            </a:r>
            <a:endParaRPr sz="1200"/>
          </a:p>
        </p:txBody>
      </p:sp>
      <p:sp>
        <p:nvSpPr>
          <p:cNvPr id="60" name="Google Shape;60;p13"/>
          <p:cNvSpPr txBox="1"/>
          <p:nvPr/>
        </p:nvSpPr>
        <p:spPr>
          <a:xfrm>
            <a:off x="1269575" y="6014275"/>
            <a:ext cx="5570400" cy="1539300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Diphthongs: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●"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-ow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●"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-ou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●"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-aw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●"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-au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●"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-oi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●"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-oy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●"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-oo (oo can make two different sounds such as in room and book)</a:t>
            </a:r>
            <a:endParaRPr/>
          </a:p>
        </p:txBody>
      </p:sp>
      <p:graphicFrame>
        <p:nvGraphicFramePr>
          <p:cNvPr id="61" name="Google Shape;61;p13"/>
          <p:cNvGraphicFramePr/>
          <p:nvPr/>
        </p:nvGraphicFramePr>
        <p:xfrm>
          <a:off x="285800" y="8163625"/>
          <a:ext cx="6858000" cy="1178560"/>
        </p:xfrm>
        <a:graphic>
          <a:graphicData uri="http://schemas.openxmlformats.org/drawingml/2006/table">
            <a:tbl>
              <a:tblPr>
                <a:noFill/>
                <a:tableStyleId>{B5369FC7-7B6E-4D3F-9C33-533F5C440485}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Student Name</a:t>
                      </a: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Words Built</a:t>
                      </a: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Notes</a:t>
                      </a: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>
                    <a:solidFill>
                      <a:srgbClr val="94D1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2" name="Google Shape;62;p13"/>
          <p:cNvGraphicFramePr/>
          <p:nvPr/>
        </p:nvGraphicFramePr>
        <p:xfrm>
          <a:off x="293113" y="7610733"/>
          <a:ext cx="6843375" cy="670575"/>
        </p:xfrm>
        <a:graphic>
          <a:graphicData uri="http://schemas.openxmlformats.org/drawingml/2006/table">
            <a:tbl>
              <a:tblPr>
                <a:noFill/>
                <a:tableStyleId>{5581BDE3-4084-43D0-B0C7-6D428E21C450}</a:tableStyleId>
              </a:tblPr>
              <a:tblGrid>
                <a:gridCol w="136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0575">
                <a:tc gridSpan="5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Recording: </a:t>
                      </a: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Have students underline, circle, or highlight the diphthongs in a word and then note which words the student built.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377</Words>
  <Application>Microsoft Office PowerPoint</Application>
  <PresentationFormat>Custom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Holliday</dc:creator>
  <cp:lastModifiedBy>Lisa Holliday</cp:lastModifiedBy>
  <cp:revision>1</cp:revision>
  <dcterms:modified xsi:type="dcterms:W3CDTF">2022-06-14T18:41:15Z</dcterms:modified>
</cp:coreProperties>
</file>