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44EB374-9016-4C33-B538-C60DDB9C076E}">
  <a:tblStyle styleId="{544EB374-9016-4C33-B538-C60DDB9C076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D667095B-3CA1-4A40-95EF-2783CFFD7ECC}"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3f0a8ad67_0_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3f0a8ad6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{544EB374-9016-4C33-B538-C60DDB9C076E}</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Decoding Words with Diphthongs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75" y="5789700"/>
          <a:ext cx="3000000" cy="3000000"/>
        </p:xfrm>
        <a:graphic>
          <a:graphicData uri="http://schemas.openxmlformats.org/drawingml/2006/table">
            <a:tbl>
              <a:tblPr>
                <a:noFill/>
                <a:tableStyleId>{544EB374-9016-4C33-B538-C60DDB9C076E}</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2-column lists of words with diphthongs (easier to more challenging)</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6304227"/>
          <a:ext cx="3000000" cy="3000000"/>
        </p:xfrm>
        <a:graphic>
          <a:graphicData uri="http://schemas.openxmlformats.org/drawingml/2006/table">
            <a:tbl>
              <a:tblPr>
                <a:noFill/>
                <a:tableStyleId>{544EB374-9016-4C33-B538-C60DDB9C076E}</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provide each student with a list of words with target diphthongs (see example provided). Students will sound out the word and blend the sounds to read the whole word. Students will then underline or highlight the diphthongs in the word and identify the sound the diphthong makes.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Today we are going to work on decoding words with two of the diphthongs that we have learned. Let’s review the sounds these vowel teams make. </a:t>
                      </a:r>
                      <a:r>
                        <a:rPr i="1" lang="en" sz="1100">
                          <a:solidFill>
                            <a:schemeClr val="dk1"/>
                          </a:solidFill>
                          <a:latin typeface="Calibri"/>
                          <a:ea typeface="Calibri"/>
                          <a:cs typeface="Calibri"/>
                          <a:sym typeface="Calibri"/>
                        </a:rPr>
                        <a:t>Show students the letter card for -oy and ask, </a:t>
                      </a:r>
                      <a:r>
                        <a:rPr lang="en" sz="1100">
                          <a:solidFill>
                            <a:schemeClr val="dk1"/>
                          </a:solidFill>
                          <a:latin typeface="Calibri"/>
                          <a:ea typeface="Calibri"/>
                          <a:cs typeface="Calibri"/>
                          <a:sym typeface="Calibri"/>
                        </a:rPr>
                        <a:t>“What sound do these letters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-oy spells /oy/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i="1" lang="en" sz="1100">
                          <a:solidFill>
                            <a:schemeClr val="dk1"/>
                          </a:solidFill>
                          <a:latin typeface="Calibri"/>
                          <a:ea typeface="Calibri"/>
                          <a:cs typeface="Calibri"/>
                          <a:sym typeface="Calibri"/>
                        </a:rPr>
                        <a:t>Show students the letters -oi and ask, “</a:t>
                      </a:r>
                      <a:r>
                        <a:rPr lang="en" sz="1100">
                          <a:solidFill>
                            <a:schemeClr val="dk1"/>
                          </a:solidFill>
                          <a:latin typeface="Calibri"/>
                          <a:ea typeface="Calibri"/>
                          <a:cs typeface="Calibri"/>
                          <a:sym typeface="Calibri"/>
                        </a:rPr>
                        <a:t>What sound do these letters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-oi spells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job remembering those sounds. Typically, the -oy spelling comes at the end of words, and the -oi spelling is in the middle of words.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36171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As students learn new sounds, it is important to provide students with opportunities to practice decoding words with these learned sounds. This will support students’ ability to progress from recalling sounds in isolation, to recalling them within the context of a whole word, and using their knowledge of the code to blend individual sounds into whole words.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If students are struggling to decode individual words, it could point to a deficiency in letter sound recall, or in their phonological awareness abilities. Oral blending and segmenting skills are highly correlated to a students’ ability to decode words in print. If students are not able to blend sounds into words in print, it may be beneficial to administer a phonological awareness diagnostic to determine if there is a gap in skill. If students are having difficulty recalling individual letter sounds, provide additional practice with recall sounds in isolation, incorporating multi-sensory instruction where possible.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This particular activity provides students practice with decoding words with diphthongs. Diphthongs are two or more vowels that come together to make one sound, however they are different from vowel teams because the mouth moves to glide two vowel sounds together (ex.au, aw, ew, oo, oi, oy, ow, ou).</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6713" y="1456003"/>
          <a:ext cx="3000000" cy="3000000"/>
        </p:xfrm>
        <a:graphic>
          <a:graphicData uri="http://schemas.openxmlformats.org/drawingml/2006/table">
            <a:tbl>
              <a:tblPr>
                <a:noFill/>
                <a:tableStyleId>{544EB374-9016-4C33-B538-C60DDB9C076E}</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we are going to read lists of words with the diphthongs -oi and -oy. I will give you each your own list. We will take turns pointing to a word, and reading the word on the list. Then, everyone will read the word together and we will highlight the vowel team in the word. Watch me model first.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Pass out the word lists to students.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Point to the first word. Listen as I sound it out, “/b/ /oy/…boy.” Your turn.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/b/ /oy/…boy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job everyone! What is the diphthong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-oy is making the sound /oy/</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Highlight the -oy spelling for /oy/. Let’s read one together now. Point to the next word in the list. Let’s read it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/p/ /l/ /oy/…ploy</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job! That is the word ploy. What letters make the sound /oy/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Highlight the -oy spelling /oy/ in the word ploy.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this process with additional words with the -oy spelling until students have read all the words in the first list.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let’s practice all of those words again. We’re going to start at the top and read down the list without decoding the word sound by sound.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Read down the list of words with students just saying the whole word, and not sounding out the words sound-by-sound. If students make errors, stop, decode the word sound by sound, and then read the whole word.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job reading those words with the-oy spelling for /oy/. Let’s do the same thing with our words in the -oi column.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the steps above with the words in the second column. Adapt the diphthongs and words that students are practicing based on student need.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289175" y="1438275"/>
          <a:ext cx="3000000" cy="3000000"/>
        </p:xfrm>
        <a:graphic>
          <a:graphicData uri="http://schemas.openxmlformats.org/drawingml/2006/table">
            <a:tbl>
              <a:tblPr>
                <a:noFill/>
                <a:tableStyleId>{D667095B-3CA1-4A40-95EF-2783CFFD7ECC}</a:tableStyleId>
              </a:tblPr>
              <a:tblGrid>
                <a:gridCol w="3597025"/>
                <a:gridCol w="3597025"/>
              </a:tblGrid>
              <a:tr h="12700">
                <a:tc gridSpan="2">
                  <a:txBody>
                    <a:bodyPr/>
                    <a:lstStyle/>
                    <a:p>
                      <a:pPr indent="0" lvl="0" marL="0" rtl="0" algn="ctr">
                        <a:spcBef>
                          <a:spcPts val="0"/>
                        </a:spcBef>
                        <a:spcAft>
                          <a:spcPts val="0"/>
                        </a:spcAft>
                        <a:buNone/>
                      </a:pPr>
                      <a:r>
                        <a:rPr b="1" lang="en" sz="1100">
                          <a:latin typeface="Calibri"/>
                          <a:ea typeface="Calibri"/>
                          <a:cs typeface="Calibri"/>
                          <a:sym typeface="Calibri"/>
                        </a:rPr>
                        <a:t>Sample Word List</a:t>
                      </a:r>
                      <a:endParaRPr b="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ctr">
                        <a:spcBef>
                          <a:spcPts val="0"/>
                        </a:spcBef>
                        <a:spcAft>
                          <a:spcPts val="0"/>
                        </a:spcAft>
                        <a:buNone/>
                      </a:pPr>
                      <a:r>
                        <a:rPr b="1" lang="en" sz="1100">
                          <a:latin typeface="Calibri"/>
                          <a:ea typeface="Calibri"/>
                          <a:cs typeface="Calibri"/>
                          <a:sym typeface="Calibri"/>
                        </a:rPr>
                        <a:t>‘oy’</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b="1" lang="en" sz="1100">
                          <a:latin typeface="Calibri"/>
                          <a:ea typeface="Calibri"/>
                          <a:cs typeface="Calibri"/>
                          <a:sym typeface="Calibri"/>
                        </a:rPr>
                        <a:t>‘oi’</a:t>
                      </a:r>
                      <a:endParaRPr b="1" sz="1100">
                        <a:latin typeface="Calibri"/>
                        <a:ea typeface="Calibri"/>
                        <a:cs typeface="Calibri"/>
                        <a:sym typeface="Calibri"/>
                      </a:endParaRPr>
                    </a:p>
                  </a:txBody>
                  <a:tcPr marT="63500" marB="63500" marR="63500" marL="63500">
                    <a:solidFill>
                      <a:srgbClr val="EFEFEF"/>
                    </a:solidFill>
                  </a:tcPr>
                </a:tc>
              </a:tr>
              <a:tr h="12700">
                <a:tc>
                  <a:txBody>
                    <a:bodyPr/>
                    <a:lstStyle/>
                    <a:p>
                      <a:pPr indent="0" lvl="0" marL="0" rtl="0" algn="l">
                        <a:spcBef>
                          <a:spcPts val="0"/>
                        </a:spcBef>
                        <a:spcAft>
                          <a:spcPts val="0"/>
                        </a:spcAft>
                        <a:buNone/>
                      </a:pPr>
                      <a:r>
                        <a:rPr b="1" lang="en" sz="1100">
                          <a:latin typeface="Calibri"/>
                          <a:ea typeface="Calibri"/>
                          <a:cs typeface="Calibri"/>
                          <a:sym typeface="Calibri"/>
                        </a:rPr>
                        <a:t>boy</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boil</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toy</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coin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soy</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join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joy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noise</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troy</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point</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royal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spoil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oyster</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choice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enjoy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void </a:t>
                      </a:r>
                      <a:endParaRPr b="1" sz="1100">
                        <a:latin typeface="Calibri"/>
                        <a:ea typeface="Calibri"/>
                        <a:cs typeface="Calibri"/>
                        <a:sym typeface="Calibri"/>
                      </a:endParaRPr>
                    </a:p>
                  </a:txBody>
                  <a:tcPr marT="63500" marB="63500" marR="63500" marL="63500"/>
                </a:tc>
              </a:tr>
            </a:tbl>
          </a:graphicData>
        </a:graphic>
      </p:graphicFrame>
      <p:graphicFrame>
        <p:nvGraphicFramePr>
          <p:cNvPr id="74" name="Google Shape;74;p15"/>
          <p:cNvGraphicFramePr/>
          <p:nvPr/>
        </p:nvGraphicFramePr>
        <p:xfrm>
          <a:off x="333375" y="5467350"/>
          <a:ext cx="3000000" cy="3000000"/>
        </p:xfrm>
        <a:graphic>
          <a:graphicData uri="http://schemas.openxmlformats.org/drawingml/2006/table">
            <a:tbl>
              <a:tblPr>
                <a:noFill/>
                <a:tableStyleId>{D667095B-3CA1-4A40-95EF-2783CFFD7ECC}</a:tableStyleId>
              </a:tblPr>
              <a:tblGrid>
                <a:gridCol w="949775"/>
                <a:gridCol w="1033350"/>
                <a:gridCol w="1033350"/>
                <a:gridCol w="1033350"/>
                <a:gridCol w="1033350"/>
                <a:gridCol w="1033350"/>
                <a:gridCol w="1033350"/>
              </a:tblGrid>
              <a:tr h="367875">
                <a:tc gridSpan="7">
                  <a:txBody>
                    <a:bodyPr/>
                    <a:lstStyle/>
                    <a:p>
                      <a:pPr indent="0" lvl="0" marL="0" rtl="0" algn="l">
                        <a:spcBef>
                          <a:spcPts val="0"/>
                        </a:spcBef>
                        <a:spcAft>
                          <a:spcPts val="0"/>
                        </a:spcAft>
                        <a:buNone/>
                      </a:pPr>
                      <a:r>
                        <a:rPr b="1" lang="en" sz="1100">
                          <a:latin typeface="Calibri"/>
                          <a:ea typeface="Calibri"/>
                          <a:cs typeface="Calibri"/>
                          <a:sym typeface="Calibri"/>
                        </a:rPr>
                        <a:t>Phoneme-grapheme Focus: </a:t>
                      </a:r>
                      <a:r>
                        <a:rPr i="1" lang="en" sz="1100">
                          <a:latin typeface="Calibri"/>
                          <a:ea typeface="Calibri"/>
                          <a:cs typeface="Calibri"/>
                          <a:sym typeface="Calibri"/>
                        </a:rPr>
                        <a:t>Write the phoneme-grapheme spelling pattern that is the focus of the lesson </a:t>
                      </a:r>
                      <a:endParaRPr i="1" sz="1100">
                        <a:latin typeface="Calibri"/>
                        <a:ea typeface="Calibri"/>
                        <a:cs typeface="Calibri"/>
                        <a:sym typeface="Calibri"/>
                      </a:endParaRPr>
                    </a:p>
                  </a:txBody>
                  <a:tcPr marT="63500" marB="63500" marR="63500" marL="63500">
                    <a:solidFill>
                      <a:srgbClr val="94D193"/>
                    </a:solidFill>
                  </a:tcPr>
                </a:tc>
                <a:tc hMerge="1"/>
                <a:tc hMerge="1"/>
                <a:tc hMerge="1"/>
                <a:tc hMerge="1"/>
                <a:tc hMerge="1"/>
                <a:tc hMerge="1"/>
              </a:tr>
              <a:tr h="579200">
                <a:tc>
                  <a:txBody>
                    <a:bodyPr/>
                    <a:lstStyle/>
                    <a:p>
                      <a:pPr indent="0" lvl="0" marL="0" rtl="0" algn="ctr">
                        <a:spcBef>
                          <a:spcPts val="0"/>
                        </a:spcBef>
                        <a:spcAft>
                          <a:spcPts val="0"/>
                        </a:spcAft>
                        <a:buNone/>
                      </a:pPr>
                      <a:r>
                        <a:rPr b="1" lang="en" sz="1100">
                          <a:latin typeface="Calibri"/>
                          <a:ea typeface="Calibri"/>
                          <a:cs typeface="Calibri"/>
                          <a:sym typeface="Calibri"/>
                        </a:rPr>
                        <a:t>Student Name </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i="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632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75" name="Google Shape;75;p15"/>
          <p:cNvSpPr txBox="1"/>
          <p:nvPr/>
        </p:nvSpPr>
        <p:spPr>
          <a:xfrm>
            <a:off x="232025" y="4527925"/>
            <a:ext cx="7251300" cy="643800"/>
          </a:xfrm>
          <a:prstGeom prst="rect">
            <a:avLst/>
          </a:prstGeom>
          <a:noFill/>
          <a:ln>
            <a:noFill/>
          </a:ln>
        </p:spPr>
        <p:txBody>
          <a:bodyPr anchorCtr="0" anchor="ctr" bIns="91425" lIns="91425" spcFirstLastPara="1" rIns="91425" wrap="square" tIns="91425">
            <a:noAutofit/>
          </a:bodyPr>
          <a:lstStyle/>
          <a:p>
            <a:pPr indent="0" lvl="0" marL="0" rtl="0" algn="just">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Record a check mark in the column for each word students are able to decode and an ‘x’ for each word students are not able to decode. Record additional anecdotal notes regarding students’ decoding behaviors. </a:t>
            </a:r>
            <a:endParaRPr b="1">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