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464CB90-1DA3-4541-898A-056805CB65D8}">
  <a:tblStyle styleId="{6464CB90-1DA3-4541-898A-056805CB65D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201CB35-284A-4904-89DB-C8D491CA0CBA}"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2108" y="52"/>
      </p:cViewPr>
      <p:guideLst>
        <p:guide orient="horz" pos="3168"/>
        <p:guide pos="2448"/>
        <p:guide orient="horz" pos="20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t="2954" b="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6839125" cy="701010"/>
        </p:xfrm>
        <a:graphic>
          <a:graphicData uri="http://schemas.openxmlformats.org/drawingml/2006/table">
            <a:tbl>
              <a:tblPr>
                <a:noFill/>
                <a:tableStyleId>{6464CB90-1DA3-4541-898A-056805CB65D8}</a:tableStyleId>
              </a:tblPr>
              <a:tblGrid>
                <a:gridCol w="802925">
                  <a:extLst>
                    <a:ext uri="{9D8B030D-6E8A-4147-A177-3AD203B41FA5}">
                      <a16:colId xmlns:a16="http://schemas.microsoft.com/office/drawing/2014/main" val="20000"/>
                    </a:ext>
                  </a:extLst>
                </a:gridCol>
                <a:gridCol w="2280425">
                  <a:extLst>
                    <a:ext uri="{9D8B030D-6E8A-4147-A177-3AD203B41FA5}">
                      <a16:colId xmlns:a16="http://schemas.microsoft.com/office/drawing/2014/main" val="20001"/>
                    </a:ext>
                  </a:extLst>
                </a:gridCol>
                <a:gridCol w="2057250">
                  <a:extLst>
                    <a:ext uri="{9D8B030D-6E8A-4147-A177-3AD203B41FA5}">
                      <a16:colId xmlns:a16="http://schemas.microsoft.com/office/drawing/2014/main" val="20002"/>
                    </a:ext>
                  </a:extLst>
                </a:gridCol>
                <a:gridCol w="1698525">
                  <a:extLst>
                    <a:ext uri="{9D8B030D-6E8A-4147-A177-3AD203B41FA5}">
                      <a16:colId xmlns:a16="http://schemas.microsoft.com/office/drawing/2014/main" val="20003"/>
                    </a:ext>
                  </a:extLst>
                </a:gridCol>
              </a:tblGrid>
              <a:tr h="548600">
                <a:tc>
                  <a:txBody>
                    <a:bodyPr/>
                    <a:lstStyle/>
                    <a:p>
                      <a:pPr marL="0" lvl="0" indent="0" algn="l" rtl="0">
                        <a:spcBef>
                          <a:spcPts val="0"/>
                        </a:spcBef>
                        <a:spcAft>
                          <a:spcPts val="0"/>
                        </a:spcAft>
                        <a:buNone/>
                      </a:pPr>
                      <a:r>
                        <a:rPr lang="en" b="1">
                          <a:latin typeface="Calibri"/>
                          <a:ea typeface="Calibri"/>
                          <a:cs typeface="Calibri"/>
                          <a:sym typeface="Calibri"/>
                        </a:rPr>
                        <a:t>Activity:</a:t>
                      </a:r>
                      <a:endParaRPr b="1">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Words With Double Letter Spellings (ll, ff, mm)</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b="1">
                          <a:latin typeface="Calibri"/>
                          <a:ea typeface="Calibri"/>
                          <a:cs typeface="Calibri"/>
                          <a:sym typeface="Calibri"/>
                        </a:rPr>
                        <a:t>“Reading Rope” Strand:</a:t>
                      </a:r>
                      <a:endParaRPr b="1">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just" rtl="0">
                        <a:spcBef>
                          <a:spcPts val="0"/>
                        </a:spcBef>
                        <a:spcAft>
                          <a:spcPts val="0"/>
                        </a:spcAft>
                        <a:buClr>
                          <a:schemeClr val="dk1"/>
                        </a:buClr>
                        <a:buSzPts val="1100"/>
                        <a:buFont typeface="Arial"/>
                        <a:buNone/>
                      </a:pPr>
                      <a:r>
                        <a:rPr lang="en" sz="1200">
                          <a:latin typeface="Calibri"/>
                          <a:ea typeface="Calibri"/>
                          <a:cs typeface="Calibri"/>
                          <a:sym typeface="Calibri"/>
                        </a:rPr>
                        <a:t>Decoding</a:t>
                      </a: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57" name="Google Shape;57;p13"/>
          <p:cNvGraphicFramePr/>
          <p:nvPr/>
        </p:nvGraphicFramePr>
        <p:xfrm>
          <a:off x="466650" y="3198250"/>
          <a:ext cx="6784100" cy="570880"/>
        </p:xfrm>
        <a:graphic>
          <a:graphicData uri="http://schemas.openxmlformats.org/drawingml/2006/table">
            <a:tbl>
              <a:tblPr>
                <a:noFill/>
                <a:tableStyleId>{6464CB90-1DA3-4541-898A-056805CB65D8}</a:tableStyleId>
              </a:tblPr>
              <a:tblGrid>
                <a:gridCol w="1212225">
                  <a:extLst>
                    <a:ext uri="{9D8B030D-6E8A-4147-A177-3AD203B41FA5}">
                      <a16:colId xmlns:a16="http://schemas.microsoft.com/office/drawing/2014/main" val="20000"/>
                    </a:ext>
                  </a:extLst>
                </a:gridCol>
                <a:gridCol w="5571875">
                  <a:extLst>
                    <a:ext uri="{9D8B030D-6E8A-4147-A177-3AD203B41FA5}">
                      <a16:colId xmlns:a16="http://schemas.microsoft.com/office/drawing/2014/main" val="20001"/>
                    </a:ext>
                  </a:extLst>
                </a:gridCol>
              </a:tblGrid>
              <a:tr h="235600">
                <a:tc rowSpan="2">
                  <a:txBody>
                    <a:bodyPr/>
                    <a:lstStyle/>
                    <a:p>
                      <a:pPr marL="0" marR="0" lvl="0" indent="0" algn="l" rtl="0">
                        <a:lnSpc>
                          <a:spcPct val="100000"/>
                        </a:lnSpc>
                        <a:spcBef>
                          <a:spcPts val="0"/>
                        </a:spcBef>
                        <a:spcAft>
                          <a:spcPts val="0"/>
                        </a:spcAft>
                        <a:buNone/>
                      </a:pPr>
                      <a:r>
                        <a:rPr lang="en" b="1">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picture cards (ll, ff, mm)</a:t>
                      </a:r>
                      <a:endParaRPr sz="1100">
                        <a:solidFill>
                          <a:schemeClr val="dk1"/>
                        </a:solidFill>
                        <a:latin typeface="Calibri"/>
                        <a:ea typeface="Calibri"/>
                        <a:cs typeface="Calibri"/>
                        <a:sym typeface="Calibri"/>
                      </a:endParaRPr>
                    </a:p>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list of words containing double-letter spellings</a:t>
                      </a:r>
                      <a:endParaRPr sz="1200">
                        <a:latin typeface="Calibri"/>
                        <a:ea typeface="Calibri"/>
                        <a:cs typeface="Calibri"/>
                        <a:sym typeface="Calibri"/>
                      </a:endParaRPr>
                    </a:p>
                  </a:txBody>
                  <a:tcPr marL="0" marR="0" marT="0" marB="0">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0"/>
                  </a:ext>
                </a:extLst>
              </a:tr>
              <a:tr h="235600">
                <a:tc vMerge="1">
                  <a:txBody>
                    <a:bodyPr/>
                    <a:lstStyle/>
                    <a:p>
                      <a:endParaRPr lang="en-US"/>
                    </a:p>
                  </a:txBody>
                  <a:tcPr/>
                </a:tc>
                <a:tc>
                  <a:txBody>
                    <a:bodyPr/>
                    <a:lstStyle/>
                    <a:p>
                      <a:pPr marL="457200" lvl="0" indent="0" algn="l" rtl="0">
                        <a:spcBef>
                          <a:spcPts val="0"/>
                        </a:spcBef>
                        <a:spcAft>
                          <a:spcPts val="0"/>
                        </a:spcAft>
                        <a:buNone/>
                      </a:pPr>
                      <a:endParaRPr sz="1200">
                        <a:latin typeface="Calibri"/>
                        <a:ea typeface="Calibri"/>
                        <a:cs typeface="Calibri"/>
                        <a:sym typeface="Calibri"/>
                      </a:endParaRPr>
                    </a:p>
                  </a:txBody>
                  <a:tcPr marL="0" marR="0" marT="0" marB="0">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58" name="Google Shape;58;p13"/>
          <p:cNvGraphicFramePr/>
          <p:nvPr/>
        </p:nvGraphicFramePr>
        <p:xfrm>
          <a:off x="466725" y="3678690"/>
          <a:ext cx="6838975" cy="2753705"/>
        </p:xfrm>
        <a:graphic>
          <a:graphicData uri="http://schemas.openxmlformats.org/drawingml/2006/table">
            <a:tbl>
              <a:tblPr>
                <a:noFill/>
                <a:tableStyleId>{6464CB90-1DA3-4541-898A-056805CB65D8}</a:tableStyleId>
              </a:tblPr>
              <a:tblGrid>
                <a:gridCol w="1106650">
                  <a:extLst>
                    <a:ext uri="{9D8B030D-6E8A-4147-A177-3AD203B41FA5}">
                      <a16:colId xmlns:a16="http://schemas.microsoft.com/office/drawing/2014/main" val="20000"/>
                    </a:ext>
                  </a:extLst>
                </a:gridCol>
                <a:gridCol w="2872550">
                  <a:extLst>
                    <a:ext uri="{9D8B030D-6E8A-4147-A177-3AD203B41FA5}">
                      <a16:colId xmlns:a16="http://schemas.microsoft.com/office/drawing/2014/main" val="20001"/>
                    </a:ext>
                  </a:extLst>
                </a:gridCol>
                <a:gridCol w="2859775">
                  <a:extLst>
                    <a:ext uri="{9D8B030D-6E8A-4147-A177-3AD203B41FA5}">
                      <a16:colId xmlns:a16="http://schemas.microsoft.com/office/drawing/2014/main" val="20002"/>
                    </a:ext>
                  </a:extLst>
                </a:gridCol>
              </a:tblGrid>
              <a:tr h="1787525">
                <a:tc>
                  <a:txBody>
                    <a:bodyPr/>
                    <a:lstStyle/>
                    <a:p>
                      <a:pPr marL="0" marR="0" lvl="0" indent="0" algn="ctr" rtl="0">
                        <a:lnSpc>
                          <a:spcPct val="100000"/>
                        </a:lnSpc>
                        <a:spcBef>
                          <a:spcPts val="0"/>
                        </a:spcBef>
                        <a:spcAft>
                          <a:spcPts val="0"/>
                        </a:spcAft>
                        <a:buNone/>
                      </a:pPr>
                      <a:r>
                        <a:rPr lang="en" b="1">
                          <a:latin typeface="Calibri"/>
                          <a:ea typeface="Calibri"/>
                          <a:cs typeface="Calibri"/>
                          <a:sym typeface="Calibri"/>
                        </a:rPr>
                        <a:t>Description of Activity:</a:t>
                      </a:r>
                      <a:endParaRPr>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gridSpan="2">
                  <a:txBody>
                    <a:bodyPr/>
                    <a:lstStyle/>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sometimes two consonants stand together to make </a:t>
                      </a:r>
                      <a:r>
                        <a:rPr lang="en" sz="1100" b="1">
                          <a:solidFill>
                            <a:schemeClr val="dk1"/>
                          </a:solidFill>
                          <a:latin typeface="Calibri"/>
                          <a:ea typeface="Calibri"/>
                          <a:cs typeface="Calibri"/>
                          <a:sym typeface="Calibri"/>
                        </a:rPr>
                        <a:t>one</a:t>
                      </a:r>
                      <a:r>
                        <a:rPr lang="en" sz="1100">
                          <a:solidFill>
                            <a:schemeClr val="dk1"/>
                          </a:solidFill>
                          <a:latin typeface="Calibri"/>
                          <a:ea typeface="Calibri"/>
                          <a:cs typeface="Calibri"/>
                          <a:sym typeface="Calibri"/>
                        </a:rPr>
                        <a:t> consonant sound. These consonants follow a short vowel. Let them know it is important to recognize these letter pairs and remember that they make ONE sound. </a:t>
                      </a:r>
                      <a:endParaRPr sz="1100">
                        <a:solidFill>
                          <a:schemeClr val="dk1"/>
                        </a:solidFill>
                        <a:latin typeface="Calibri"/>
                        <a:ea typeface="Calibri"/>
                        <a:cs typeface="Calibri"/>
                        <a:sym typeface="Calibri"/>
                      </a:endParaRPr>
                    </a:p>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Have some individual cards containing the list of consonant pairs from above, with corresponding pictures. </a:t>
                      </a:r>
                      <a:endParaRPr sz="1100">
                        <a:solidFill>
                          <a:schemeClr val="dk1"/>
                        </a:solidFill>
                        <a:latin typeface="Calibri"/>
                        <a:ea typeface="Calibri"/>
                        <a:cs typeface="Calibri"/>
                        <a:sym typeface="Calibri"/>
                      </a:endParaRPr>
                    </a:p>
                    <a:p>
                      <a:pPr marL="914400" lvl="1"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For example, “ll” with a picture of a </a:t>
                      </a:r>
                      <a:r>
                        <a:rPr lang="en" sz="1100" u="sng">
                          <a:solidFill>
                            <a:schemeClr val="dk1"/>
                          </a:solidFill>
                          <a:latin typeface="Calibri"/>
                          <a:ea typeface="Calibri"/>
                          <a:cs typeface="Calibri"/>
                          <a:sym typeface="Calibri"/>
                        </a:rPr>
                        <a:t>bell</a:t>
                      </a:r>
                      <a:r>
                        <a:rPr lang="en" sz="1100">
                          <a:solidFill>
                            <a:schemeClr val="dk1"/>
                          </a:solidFill>
                          <a:latin typeface="Calibri"/>
                          <a:ea typeface="Calibri"/>
                          <a:cs typeface="Calibri"/>
                          <a:sym typeface="Calibri"/>
                        </a:rPr>
                        <a:t>, “ff” with a picture of a </a:t>
                      </a:r>
                      <a:r>
                        <a:rPr lang="en" sz="1100" u="sng">
                          <a:solidFill>
                            <a:schemeClr val="dk1"/>
                          </a:solidFill>
                          <a:latin typeface="Calibri"/>
                          <a:ea typeface="Calibri"/>
                          <a:cs typeface="Calibri"/>
                          <a:sym typeface="Calibri"/>
                        </a:rPr>
                        <a:t>waffle</a:t>
                      </a:r>
                      <a:r>
                        <a:rPr lang="en" sz="1100">
                          <a:solidFill>
                            <a:schemeClr val="dk1"/>
                          </a:solidFill>
                          <a:latin typeface="Calibri"/>
                          <a:ea typeface="Calibri"/>
                          <a:cs typeface="Calibri"/>
                          <a:sym typeface="Calibri"/>
                        </a:rPr>
                        <a:t>, and “mm” with a picture of a </a:t>
                      </a:r>
                      <a:r>
                        <a:rPr lang="en" sz="1100" u="sng">
                          <a:solidFill>
                            <a:schemeClr val="dk1"/>
                          </a:solidFill>
                          <a:latin typeface="Calibri"/>
                          <a:ea typeface="Calibri"/>
                          <a:cs typeface="Calibri"/>
                          <a:sym typeface="Calibri"/>
                        </a:rPr>
                        <a:t>hammer</a:t>
                      </a:r>
                      <a:r>
                        <a:rPr lang="en" sz="1100">
                          <a:solidFill>
                            <a:schemeClr val="dk1"/>
                          </a:solidFill>
                          <a:latin typeface="Calibri"/>
                          <a:ea typeface="Calibri"/>
                          <a:cs typeface="Calibri"/>
                          <a:sym typeface="Calibri"/>
                        </a:rPr>
                        <a:t>. These pictures can be grouped and posted in the classroom for student reference. </a:t>
                      </a:r>
                      <a:endParaRPr sz="1100">
                        <a:solidFill>
                          <a:schemeClr val="dk1"/>
                        </a:solidFill>
                        <a:latin typeface="Calibri"/>
                        <a:ea typeface="Calibri"/>
                        <a:cs typeface="Calibri"/>
                        <a:sym typeface="Calibri"/>
                      </a:endParaRPr>
                    </a:p>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Also, use the word list below for decoding practice with students. Make sure to add to this list as words are discovered throughout the reading of texts in the classroom. Students love to find these and share them with others. It is also a good idea to underline these sounds or highlight them with a crayon when making lists.</a:t>
                      </a: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559175">
                <a:tc>
                  <a:txBody>
                    <a:bodyPr/>
                    <a:lstStyle/>
                    <a:p>
                      <a:pPr marL="0" marR="0" lvl="0" indent="0" algn="ctr" rtl="0">
                        <a:lnSpc>
                          <a:spcPct val="100000"/>
                        </a:lnSpc>
                        <a:spcBef>
                          <a:spcPts val="0"/>
                        </a:spcBef>
                        <a:spcAft>
                          <a:spcPts val="0"/>
                        </a:spcAft>
                        <a:buNone/>
                      </a:pPr>
                      <a:endParaRPr b="1">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gridSpan="2">
                  <a:txBody>
                    <a:bodyPr/>
                    <a:lstStyle/>
                    <a:p>
                      <a:pPr marL="0" lvl="0" indent="0" algn="just" rtl="0">
                        <a:spcBef>
                          <a:spcPts val="0"/>
                        </a:spcBef>
                        <a:spcAft>
                          <a:spcPts val="0"/>
                        </a:spcAft>
                        <a:buNone/>
                      </a:pPr>
                      <a:endParaRPr sz="1100">
                        <a:solidFill>
                          <a:schemeClr val="dk1"/>
                        </a:solidFill>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59" name="Google Shape;59;p13"/>
          <p:cNvSpPr txBox="1"/>
          <p:nvPr/>
        </p:nvSpPr>
        <p:spPr>
          <a:xfrm>
            <a:off x="466663" y="2015450"/>
            <a:ext cx="6839100" cy="1077300"/>
          </a:xfrm>
          <a:prstGeom prst="rect">
            <a:avLst/>
          </a:prstGeom>
          <a:noFill/>
          <a:ln w="28575" cap="flat" cmpd="sng">
            <a:solidFill>
              <a:srgbClr val="9D90BB"/>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Two letters can sometimes work together to make one sound. It is important for students to be aware of these patterns, recognize them in a word, and decode the word accurately. Being fluent in decoding will aid in comprehension and ultimately produce a successful reader. The early ability to sound out words with success is a strong predictor of a student’s future ability in decoding (Lundberg, 1984).</a:t>
            </a:r>
            <a:endParaRPr sz="1200"/>
          </a:p>
        </p:txBody>
      </p:sp>
      <p:graphicFrame>
        <p:nvGraphicFramePr>
          <p:cNvPr id="60" name="Google Shape;60;p13"/>
          <p:cNvGraphicFramePr/>
          <p:nvPr/>
        </p:nvGraphicFramePr>
        <p:xfrm>
          <a:off x="666750" y="5994313"/>
          <a:ext cx="6584000" cy="1092200"/>
        </p:xfrm>
        <a:graphic>
          <a:graphicData uri="http://schemas.openxmlformats.org/drawingml/2006/table">
            <a:tbl>
              <a:tblPr>
                <a:noFill/>
                <a:tableStyleId>{2201CB35-284A-4904-89DB-C8D491CA0CBA}</a:tableStyleId>
              </a:tblPr>
              <a:tblGrid>
                <a:gridCol w="2124775">
                  <a:extLst>
                    <a:ext uri="{9D8B030D-6E8A-4147-A177-3AD203B41FA5}">
                      <a16:colId xmlns:a16="http://schemas.microsoft.com/office/drawing/2014/main" val="20000"/>
                    </a:ext>
                  </a:extLst>
                </a:gridCol>
                <a:gridCol w="2264550">
                  <a:extLst>
                    <a:ext uri="{9D8B030D-6E8A-4147-A177-3AD203B41FA5}">
                      <a16:colId xmlns:a16="http://schemas.microsoft.com/office/drawing/2014/main" val="20001"/>
                    </a:ext>
                  </a:extLst>
                </a:gridCol>
                <a:gridCol w="2194675">
                  <a:extLst>
                    <a:ext uri="{9D8B030D-6E8A-4147-A177-3AD203B41FA5}">
                      <a16:colId xmlns:a16="http://schemas.microsoft.com/office/drawing/2014/main" val="20002"/>
                    </a:ext>
                  </a:extLst>
                </a:gridCol>
              </a:tblGrid>
              <a:tr h="0">
                <a:tc>
                  <a:txBody>
                    <a:bodyPr/>
                    <a:lstStyle/>
                    <a:p>
                      <a:pPr marL="0" lvl="0" indent="0" algn="ctr" rtl="0">
                        <a:spcBef>
                          <a:spcPts val="0"/>
                        </a:spcBef>
                        <a:spcAft>
                          <a:spcPts val="0"/>
                        </a:spcAft>
                        <a:buNone/>
                      </a:pPr>
                      <a:r>
                        <a:rPr lang="en" sz="1100" b="1">
                          <a:latin typeface="Calibri"/>
                          <a:ea typeface="Calibri"/>
                          <a:cs typeface="Calibri"/>
                          <a:sym typeface="Calibri"/>
                        </a:rPr>
                        <a:t>ll</a:t>
                      </a:r>
                      <a:endParaRPr sz="1100" b="1">
                        <a:latin typeface="Calibri"/>
                        <a:ea typeface="Calibri"/>
                        <a:cs typeface="Calibri"/>
                        <a:sym typeface="Calibri"/>
                      </a:endParaRPr>
                    </a:p>
                  </a:txBody>
                  <a:tcPr marL="63500" marR="63500" marT="63500" marB="63500">
                    <a:solidFill>
                      <a:srgbClr val="94D193"/>
                    </a:solidFill>
                  </a:tcPr>
                </a:tc>
                <a:tc>
                  <a:txBody>
                    <a:bodyPr/>
                    <a:lstStyle/>
                    <a:p>
                      <a:pPr marL="0" lvl="0" indent="0" algn="ctr" rtl="0">
                        <a:spcBef>
                          <a:spcPts val="0"/>
                        </a:spcBef>
                        <a:spcAft>
                          <a:spcPts val="0"/>
                        </a:spcAft>
                        <a:buNone/>
                      </a:pPr>
                      <a:r>
                        <a:rPr lang="en" sz="1100" b="1">
                          <a:latin typeface="Calibri"/>
                          <a:ea typeface="Calibri"/>
                          <a:cs typeface="Calibri"/>
                          <a:sym typeface="Calibri"/>
                        </a:rPr>
                        <a:t>ff</a:t>
                      </a:r>
                      <a:endParaRPr sz="1100" b="1">
                        <a:latin typeface="Calibri"/>
                        <a:ea typeface="Calibri"/>
                        <a:cs typeface="Calibri"/>
                        <a:sym typeface="Calibri"/>
                      </a:endParaRPr>
                    </a:p>
                  </a:txBody>
                  <a:tcPr marL="63500" marR="63500" marT="63500" marB="63500">
                    <a:solidFill>
                      <a:srgbClr val="94D193"/>
                    </a:solidFill>
                  </a:tcPr>
                </a:tc>
                <a:tc>
                  <a:txBody>
                    <a:bodyPr/>
                    <a:lstStyle/>
                    <a:p>
                      <a:pPr marL="0" lvl="0" indent="0" algn="ctr" rtl="0">
                        <a:spcBef>
                          <a:spcPts val="0"/>
                        </a:spcBef>
                        <a:spcAft>
                          <a:spcPts val="0"/>
                        </a:spcAft>
                        <a:buNone/>
                      </a:pPr>
                      <a:r>
                        <a:rPr lang="en" sz="1100" b="1">
                          <a:latin typeface="Calibri"/>
                          <a:ea typeface="Calibri"/>
                          <a:cs typeface="Calibri"/>
                          <a:sym typeface="Calibri"/>
                        </a:rPr>
                        <a:t>mm</a:t>
                      </a:r>
                      <a:endParaRPr sz="1100" b="1">
                        <a:latin typeface="Calibri"/>
                        <a:ea typeface="Calibri"/>
                        <a:cs typeface="Calibri"/>
                        <a:sym typeface="Calibri"/>
                      </a:endParaRPr>
                    </a:p>
                  </a:txBody>
                  <a:tcPr marL="63500" marR="63500" marT="63500" marB="63500">
                    <a:solidFill>
                      <a:srgbClr val="94D193"/>
                    </a:solidFill>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1100">
                          <a:latin typeface="Calibri"/>
                          <a:ea typeface="Calibri"/>
                          <a:cs typeface="Calibri"/>
                          <a:sym typeface="Calibri"/>
                        </a:rPr>
                        <a:t>balloon</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swallow</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roller</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call</a:t>
                      </a:r>
                      <a:endParaRPr sz="1100">
                        <a:latin typeface="Calibri"/>
                        <a:ea typeface="Calibri"/>
                        <a:cs typeface="Calibri"/>
                        <a:sym typeface="Calibri"/>
                      </a:endParaRPr>
                    </a:p>
                  </a:txBody>
                  <a:tcPr marL="63500" marR="63500" marT="63500" marB="63500"/>
                </a:tc>
                <a:tc>
                  <a:txBody>
                    <a:bodyPr/>
                    <a:lstStyle/>
                    <a:p>
                      <a:pPr marL="0" lvl="0" indent="0" algn="l" rtl="0">
                        <a:spcBef>
                          <a:spcPts val="0"/>
                        </a:spcBef>
                        <a:spcAft>
                          <a:spcPts val="0"/>
                        </a:spcAft>
                        <a:buNone/>
                      </a:pPr>
                      <a:r>
                        <a:rPr lang="en" sz="1100">
                          <a:latin typeface="Calibri"/>
                          <a:ea typeface="Calibri"/>
                          <a:cs typeface="Calibri"/>
                          <a:sym typeface="Calibri"/>
                        </a:rPr>
                        <a:t>puff</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stiff</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fluffy</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staff</a:t>
                      </a:r>
                      <a:endParaRPr sz="1100">
                        <a:latin typeface="Calibri"/>
                        <a:ea typeface="Calibri"/>
                        <a:cs typeface="Calibri"/>
                        <a:sym typeface="Calibri"/>
                      </a:endParaRPr>
                    </a:p>
                  </a:txBody>
                  <a:tcPr marL="63500" marR="63500" marT="63500" marB="63500"/>
                </a:tc>
                <a:tc>
                  <a:txBody>
                    <a:bodyPr/>
                    <a:lstStyle/>
                    <a:p>
                      <a:pPr marL="0" lvl="0" indent="0" algn="l" rtl="0">
                        <a:spcBef>
                          <a:spcPts val="0"/>
                        </a:spcBef>
                        <a:spcAft>
                          <a:spcPts val="0"/>
                        </a:spcAft>
                        <a:buNone/>
                      </a:pPr>
                      <a:r>
                        <a:rPr lang="en" sz="1100">
                          <a:latin typeface="Calibri"/>
                          <a:ea typeface="Calibri"/>
                          <a:cs typeface="Calibri"/>
                          <a:sym typeface="Calibri"/>
                        </a:rPr>
                        <a:t>summer</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glimmer</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swimming</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drummer</a:t>
                      </a:r>
                      <a:endParaRPr sz="1100">
                        <a:latin typeface="Calibri"/>
                        <a:ea typeface="Calibri"/>
                        <a:cs typeface="Calibri"/>
                        <a:sym typeface="Calibri"/>
                      </a:endParaRPr>
                    </a:p>
                  </a:txBody>
                  <a:tcPr marL="63500" marR="63500" marT="63500" marB="63500"/>
                </a:tc>
                <a:extLst>
                  <a:ext uri="{0D108BD9-81ED-4DB2-BD59-A6C34878D82A}">
                    <a16:rowId xmlns:a16="http://schemas.microsoft.com/office/drawing/2014/main" val="10001"/>
                  </a:ext>
                </a:extLst>
              </a:tr>
            </a:tbl>
          </a:graphicData>
        </a:graphic>
      </p:graphicFrame>
      <p:graphicFrame>
        <p:nvGraphicFramePr>
          <p:cNvPr id="61" name="Google Shape;61;p13"/>
          <p:cNvGraphicFramePr/>
          <p:nvPr/>
        </p:nvGraphicFramePr>
        <p:xfrm>
          <a:off x="673438" y="7251683"/>
          <a:ext cx="6843375" cy="670575"/>
        </p:xfrm>
        <a:graphic>
          <a:graphicData uri="http://schemas.openxmlformats.org/drawingml/2006/table">
            <a:tbl>
              <a:tblPr>
                <a:noFill/>
                <a:tableStyleId>{6464CB90-1DA3-4541-898A-056805CB65D8}</a:tableStyleId>
              </a:tblPr>
              <a:tblGrid>
                <a:gridCol w="1368675">
                  <a:extLst>
                    <a:ext uri="{9D8B030D-6E8A-4147-A177-3AD203B41FA5}">
                      <a16:colId xmlns:a16="http://schemas.microsoft.com/office/drawing/2014/main" val="20000"/>
                    </a:ext>
                  </a:extLst>
                </a:gridCol>
                <a:gridCol w="1368675">
                  <a:extLst>
                    <a:ext uri="{9D8B030D-6E8A-4147-A177-3AD203B41FA5}">
                      <a16:colId xmlns:a16="http://schemas.microsoft.com/office/drawing/2014/main" val="20001"/>
                    </a:ext>
                  </a:extLst>
                </a:gridCol>
                <a:gridCol w="1368675">
                  <a:extLst>
                    <a:ext uri="{9D8B030D-6E8A-4147-A177-3AD203B41FA5}">
                      <a16:colId xmlns:a16="http://schemas.microsoft.com/office/drawing/2014/main" val="20002"/>
                    </a:ext>
                  </a:extLst>
                </a:gridCol>
                <a:gridCol w="1368675">
                  <a:extLst>
                    <a:ext uri="{9D8B030D-6E8A-4147-A177-3AD203B41FA5}">
                      <a16:colId xmlns:a16="http://schemas.microsoft.com/office/drawing/2014/main" val="20003"/>
                    </a:ext>
                  </a:extLst>
                </a:gridCol>
                <a:gridCol w="1368675">
                  <a:extLst>
                    <a:ext uri="{9D8B030D-6E8A-4147-A177-3AD203B41FA5}">
                      <a16:colId xmlns:a16="http://schemas.microsoft.com/office/drawing/2014/main" val="20004"/>
                    </a:ext>
                  </a:extLst>
                </a:gridCol>
              </a:tblGrid>
              <a:tr h="670575">
                <a:tc gridSpan="5">
                  <a:txBody>
                    <a:bodyPr/>
                    <a:lstStyle/>
                    <a:p>
                      <a:pPr marL="0" lvl="0" indent="0" algn="l" rtl="0">
                        <a:spcBef>
                          <a:spcPts val="0"/>
                        </a:spcBef>
                        <a:spcAft>
                          <a:spcPts val="0"/>
                        </a:spcAft>
                        <a:buNone/>
                      </a:pPr>
                      <a:r>
                        <a:rPr lang="en" b="1">
                          <a:latin typeface="Calibri"/>
                          <a:ea typeface="Calibri"/>
                          <a:cs typeface="Calibri"/>
                          <a:sym typeface="Calibri"/>
                        </a:rPr>
                        <a:t>Recording: </a:t>
                      </a:r>
                      <a:r>
                        <a:rPr lang="en">
                          <a:latin typeface="Calibri"/>
                          <a:ea typeface="Calibri"/>
                          <a:cs typeface="Calibri"/>
                          <a:sym typeface="Calibri"/>
                        </a:rPr>
                        <a:t>Mark Y if the student was able to read the word with the given named sound; Mark N if they could not. </a:t>
                      </a:r>
                      <a:endParaRPr>
                        <a:latin typeface="Calibri"/>
                        <a:ea typeface="Calibri"/>
                        <a:cs typeface="Calibri"/>
                        <a:sym typeface="Calibri"/>
                      </a:endParaRPr>
                    </a:p>
                  </a:txBody>
                  <a:tcPr marL="0" marR="0" marT="0" marB="0">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bl>
          </a:graphicData>
        </a:graphic>
      </p:graphicFrame>
      <p:graphicFrame>
        <p:nvGraphicFramePr>
          <p:cNvPr id="62" name="Google Shape;62;p13"/>
          <p:cNvGraphicFramePr/>
          <p:nvPr/>
        </p:nvGraphicFramePr>
        <p:xfrm>
          <a:off x="666738" y="7772400"/>
          <a:ext cx="6584000" cy="1296340"/>
        </p:xfrm>
        <a:graphic>
          <a:graphicData uri="http://schemas.openxmlformats.org/drawingml/2006/table">
            <a:tbl>
              <a:tblPr>
                <a:noFill/>
                <a:tableStyleId>{2201CB35-284A-4904-89DB-C8D491CA0CBA}</a:tableStyleId>
              </a:tblPr>
              <a:tblGrid>
                <a:gridCol w="488075">
                  <a:extLst>
                    <a:ext uri="{9D8B030D-6E8A-4147-A177-3AD203B41FA5}">
                      <a16:colId xmlns:a16="http://schemas.microsoft.com/office/drawing/2014/main" val="20000"/>
                    </a:ext>
                  </a:extLst>
                </a:gridCol>
                <a:gridCol w="554175">
                  <a:extLst>
                    <a:ext uri="{9D8B030D-6E8A-4147-A177-3AD203B41FA5}">
                      <a16:colId xmlns:a16="http://schemas.microsoft.com/office/drawing/2014/main" val="20001"/>
                    </a:ext>
                  </a:extLst>
                </a:gridCol>
                <a:gridCol w="554175">
                  <a:extLst>
                    <a:ext uri="{9D8B030D-6E8A-4147-A177-3AD203B41FA5}">
                      <a16:colId xmlns:a16="http://schemas.microsoft.com/office/drawing/2014/main" val="20002"/>
                    </a:ext>
                  </a:extLst>
                </a:gridCol>
                <a:gridCol w="554175">
                  <a:extLst>
                    <a:ext uri="{9D8B030D-6E8A-4147-A177-3AD203B41FA5}">
                      <a16:colId xmlns:a16="http://schemas.microsoft.com/office/drawing/2014/main" val="20003"/>
                    </a:ext>
                  </a:extLst>
                </a:gridCol>
                <a:gridCol w="554175">
                  <a:extLst>
                    <a:ext uri="{9D8B030D-6E8A-4147-A177-3AD203B41FA5}">
                      <a16:colId xmlns:a16="http://schemas.microsoft.com/office/drawing/2014/main" val="20004"/>
                    </a:ext>
                  </a:extLst>
                </a:gridCol>
                <a:gridCol w="554175">
                  <a:extLst>
                    <a:ext uri="{9D8B030D-6E8A-4147-A177-3AD203B41FA5}">
                      <a16:colId xmlns:a16="http://schemas.microsoft.com/office/drawing/2014/main" val="20005"/>
                    </a:ext>
                  </a:extLst>
                </a:gridCol>
                <a:gridCol w="554175">
                  <a:extLst>
                    <a:ext uri="{9D8B030D-6E8A-4147-A177-3AD203B41FA5}">
                      <a16:colId xmlns:a16="http://schemas.microsoft.com/office/drawing/2014/main" val="20006"/>
                    </a:ext>
                  </a:extLst>
                </a:gridCol>
                <a:gridCol w="554175">
                  <a:extLst>
                    <a:ext uri="{9D8B030D-6E8A-4147-A177-3AD203B41FA5}">
                      <a16:colId xmlns:a16="http://schemas.microsoft.com/office/drawing/2014/main" val="20007"/>
                    </a:ext>
                  </a:extLst>
                </a:gridCol>
                <a:gridCol w="554175">
                  <a:extLst>
                    <a:ext uri="{9D8B030D-6E8A-4147-A177-3AD203B41FA5}">
                      <a16:colId xmlns:a16="http://schemas.microsoft.com/office/drawing/2014/main" val="20008"/>
                    </a:ext>
                  </a:extLst>
                </a:gridCol>
                <a:gridCol w="554175">
                  <a:extLst>
                    <a:ext uri="{9D8B030D-6E8A-4147-A177-3AD203B41FA5}">
                      <a16:colId xmlns:a16="http://schemas.microsoft.com/office/drawing/2014/main" val="20009"/>
                    </a:ext>
                  </a:extLst>
                </a:gridCol>
                <a:gridCol w="554175">
                  <a:extLst>
                    <a:ext uri="{9D8B030D-6E8A-4147-A177-3AD203B41FA5}">
                      <a16:colId xmlns:a16="http://schemas.microsoft.com/office/drawing/2014/main" val="20010"/>
                    </a:ext>
                  </a:extLst>
                </a:gridCol>
                <a:gridCol w="554175">
                  <a:extLst>
                    <a:ext uri="{9D8B030D-6E8A-4147-A177-3AD203B41FA5}">
                      <a16:colId xmlns:a16="http://schemas.microsoft.com/office/drawing/2014/main" val="20011"/>
                    </a:ext>
                  </a:extLst>
                </a:gridCol>
              </a:tblGrid>
              <a:tr h="0">
                <a:tc>
                  <a:txBody>
                    <a:bodyPr/>
                    <a:lstStyle/>
                    <a:p>
                      <a:pPr marL="0" lvl="0" indent="0" algn="l" rtl="0">
                        <a:spcBef>
                          <a:spcPts val="0"/>
                        </a:spcBef>
                        <a:spcAft>
                          <a:spcPts val="0"/>
                        </a:spcAft>
                        <a:buNone/>
                      </a:pPr>
                      <a:endParaRPr sz="9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r>
                        <a:rPr lang="en" sz="800"/>
                        <a:t>Student names</a:t>
                      </a:r>
                      <a:endParaRPr sz="800"/>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tc>
                  <a:txBody>
                    <a:bodyPr/>
                    <a:lstStyle/>
                    <a:p>
                      <a:pPr marL="0" lvl="0" indent="0" algn="l" rtl="0">
                        <a:spcBef>
                          <a:spcPts val="0"/>
                        </a:spcBef>
                        <a:spcAft>
                          <a:spcPts val="0"/>
                        </a:spcAft>
                        <a:buNone/>
                      </a:pPr>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94D193"/>
                    </a:solidFill>
                  </a:tcPr>
                </a:tc>
                <a:extLst>
                  <a:ext uri="{0D108BD9-81ED-4DB2-BD59-A6C34878D82A}">
                    <a16:rowId xmlns:a16="http://schemas.microsoft.com/office/drawing/2014/main" val="10000"/>
                  </a:ext>
                </a:extLst>
              </a:tr>
              <a:tr h="336200">
                <a:tc>
                  <a:txBody>
                    <a:bodyPr/>
                    <a:lstStyle/>
                    <a:p>
                      <a:pPr marL="0" lvl="0" indent="0" algn="ctr" rtl="0">
                        <a:spcBef>
                          <a:spcPts val="0"/>
                        </a:spcBef>
                        <a:spcAft>
                          <a:spcPts val="0"/>
                        </a:spcAft>
                        <a:buNone/>
                      </a:pPr>
                      <a:r>
                        <a:rPr lang="en" sz="900" b="1">
                          <a:latin typeface="Calibri"/>
                          <a:ea typeface="Calibri"/>
                          <a:cs typeface="Calibri"/>
                          <a:sym typeface="Calibri"/>
                        </a:rPr>
                        <a:t>ll</a:t>
                      </a:r>
                      <a:endParaRPr sz="9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94650">
                <a:tc>
                  <a:txBody>
                    <a:bodyPr/>
                    <a:lstStyle/>
                    <a:p>
                      <a:pPr marL="0" lvl="0" indent="0" algn="ctr" rtl="0">
                        <a:spcBef>
                          <a:spcPts val="0"/>
                        </a:spcBef>
                        <a:spcAft>
                          <a:spcPts val="0"/>
                        </a:spcAft>
                        <a:buNone/>
                      </a:pPr>
                      <a:r>
                        <a:rPr lang="en" sz="900" b="1">
                          <a:latin typeface="Calibri"/>
                          <a:ea typeface="Calibri"/>
                          <a:cs typeface="Calibri"/>
                          <a:sym typeface="Calibri"/>
                        </a:rPr>
                        <a:t>ff</a:t>
                      </a:r>
                      <a:endParaRPr sz="9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94650">
                <a:tc>
                  <a:txBody>
                    <a:bodyPr/>
                    <a:lstStyle/>
                    <a:p>
                      <a:pPr marL="0" lvl="0" indent="0" algn="ctr" rtl="0">
                        <a:spcBef>
                          <a:spcPts val="0"/>
                        </a:spcBef>
                        <a:spcAft>
                          <a:spcPts val="0"/>
                        </a:spcAft>
                        <a:buNone/>
                      </a:pPr>
                      <a:r>
                        <a:rPr lang="en" sz="900" b="1">
                          <a:latin typeface="Calibri"/>
                          <a:ea typeface="Calibri"/>
                          <a:cs typeface="Calibri"/>
                          <a:sym typeface="Calibri"/>
                        </a:rPr>
                        <a:t>mm</a:t>
                      </a:r>
                      <a:endParaRPr sz="900" b="1">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100" b="1">
                        <a:highlight>
                          <a:srgbClr val="FFFF00"/>
                        </a:highlight>
                        <a:latin typeface="Calibri"/>
                        <a:ea typeface="Calibri"/>
                        <a:cs typeface="Calibri"/>
                        <a:sym typeface="Calibri"/>
                      </a:endParaRPr>
                    </a:p>
                  </a:txBody>
                  <a:tcPr marL="63500" marR="63500" marT="63500" marB="63500">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335</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Holliday</dc:creator>
  <cp:lastModifiedBy>Lisa Holliday</cp:lastModifiedBy>
  <cp:revision>1</cp:revision>
  <dcterms:modified xsi:type="dcterms:W3CDTF">2022-06-14T18:46:57Z</dcterms:modified>
</cp:coreProperties>
</file>