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guide id="3" orient="horz" pos="2044">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C4FAAEA-BB97-4E6F-8213-D020A5CBAD9D}">
  <a:tblStyle styleId="{8C4FAAEA-BB97-4E6F-8213-D020A5CBAD9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DE6F6787-6B3D-4C59-9AD2-1870DA0C4B41}" styleName="Table_1">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 pos="2044"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1209c6943fa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1209c6943f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f9bf711952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f9bf71195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9471725"/>
            <a:ext cx="7772400" cy="803975"/>
          </a:xfrm>
          <a:prstGeom prst="rect">
            <a:avLst/>
          </a:prstGeom>
          <a:noFill/>
          <a:ln>
            <a:noFill/>
          </a:ln>
        </p:spPr>
      </p:pic>
      <p:pic>
        <p:nvPicPr>
          <p:cNvPr id="55" name="Google Shape;55;p13"/>
          <p:cNvPicPr preferRelativeResize="0"/>
          <p:nvPr/>
        </p:nvPicPr>
        <p:blipFill rotWithShape="1">
          <a:blip r:embed="rId4">
            <a:alphaModFix/>
          </a:blip>
          <a:srcRect b="2954" l="0" r="0" t="2954"/>
          <a:stretch/>
        </p:blipFill>
        <p:spPr>
          <a:xfrm>
            <a:off x="0" y="-114300"/>
            <a:ext cx="7772400" cy="1343025"/>
          </a:xfrm>
          <a:prstGeom prst="rect">
            <a:avLst/>
          </a:prstGeom>
          <a:noFill/>
          <a:ln>
            <a:noFill/>
          </a:ln>
        </p:spPr>
      </p:pic>
      <p:graphicFrame>
        <p:nvGraphicFramePr>
          <p:cNvPr id="56" name="Google Shape;56;p13"/>
          <p:cNvGraphicFramePr/>
          <p:nvPr/>
        </p:nvGraphicFramePr>
        <p:xfrm>
          <a:off x="466638" y="1400175"/>
          <a:ext cx="3000000" cy="3000000"/>
        </p:xfrm>
        <a:graphic>
          <a:graphicData uri="http://schemas.openxmlformats.org/drawingml/2006/table">
            <a:tbl>
              <a:tblPr>
                <a:noFill/>
                <a:tableStyleId>{8C4FAAEA-BB97-4E6F-8213-D020A5CBAD9D}</a:tableStyleId>
              </a:tblPr>
              <a:tblGrid>
                <a:gridCol w="802925"/>
                <a:gridCol w="2280425"/>
                <a:gridCol w="2057250"/>
                <a:gridCol w="1698525"/>
              </a:tblGrid>
              <a:tr h="548600">
                <a:tc>
                  <a:txBody>
                    <a:bodyPr/>
                    <a:lstStyle/>
                    <a:p>
                      <a:pPr indent="0" lvl="0" marL="0" rtl="0" algn="l">
                        <a:spcBef>
                          <a:spcPts val="0"/>
                        </a:spcBef>
                        <a:spcAft>
                          <a:spcPts val="0"/>
                        </a:spcAft>
                        <a:buNone/>
                      </a:pPr>
                      <a:r>
                        <a:rPr b="1" lang="en">
                          <a:latin typeface="Calibri"/>
                          <a:ea typeface="Calibri"/>
                          <a:cs typeface="Calibri"/>
                          <a:sym typeface="Calibri"/>
                        </a:rPr>
                        <a:t>Activity</a:t>
                      </a:r>
                      <a:r>
                        <a:rPr b="1" lang="en">
                          <a:latin typeface="Calibri"/>
                          <a:ea typeface="Calibri"/>
                          <a:cs typeface="Calibri"/>
                          <a:sym typeface="Calibri"/>
                        </a:rPr>
                        <a:t>:</a:t>
                      </a:r>
                      <a:endParaRPr b="1">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Decoding Words with R-Controlled Vowels - Matching</a:t>
                      </a:r>
                      <a:endParaRPr sz="1200">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en">
                          <a:latin typeface="Calibri"/>
                          <a:ea typeface="Calibri"/>
                          <a:cs typeface="Calibri"/>
                          <a:sym typeface="Calibri"/>
                        </a:rPr>
                        <a:t>“Reading Rope” </a:t>
                      </a:r>
                      <a:r>
                        <a:rPr b="1" lang="en">
                          <a:latin typeface="Calibri"/>
                          <a:ea typeface="Calibri"/>
                          <a:cs typeface="Calibri"/>
                          <a:sym typeface="Calibri"/>
                        </a:rPr>
                        <a:t>Strand</a:t>
                      </a:r>
                      <a:r>
                        <a:rPr b="1" lang="en">
                          <a:latin typeface="Calibri"/>
                          <a:ea typeface="Calibri"/>
                          <a:cs typeface="Calibri"/>
                          <a:sym typeface="Calibri"/>
                        </a:rPr>
                        <a:t>:</a:t>
                      </a:r>
                      <a:endParaRPr b="1">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a:txBody>
                    <a:bodyPr/>
                    <a:lstStyle/>
                    <a:p>
                      <a:pPr indent="0" lvl="0" marL="0" rtl="0" algn="just">
                        <a:spcBef>
                          <a:spcPts val="0"/>
                        </a:spcBef>
                        <a:spcAft>
                          <a:spcPts val="0"/>
                        </a:spcAft>
                        <a:buClr>
                          <a:schemeClr val="dk1"/>
                        </a:buClr>
                        <a:buSzPts val="1100"/>
                        <a:buFont typeface="Arial"/>
                        <a:buNone/>
                      </a:pPr>
                      <a:r>
                        <a:rPr lang="en" sz="1200">
                          <a:latin typeface="Calibri"/>
                          <a:ea typeface="Calibri"/>
                          <a:cs typeface="Calibri"/>
                          <a:sym typeface="Calibri"/>
                        </a:rPr>
                        <a:t>Decoding</a:t>
                      </a:r>
                      <a:endParaRPr sz="1200">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r>
            </a:tbl>
          </a:graphicData>
        </a:graphic>
      </p:graphicFrame>
      <p:graphicFrame>
        <p:nvGraphicFramePr>
          <p:cNvPr id="57" name="Google Shape;57;p13"/>
          <p:cNvGraphicFramePr/>
          <p:nvPr/>
        </p:nvGraphicFramePr>
        <p:xfrm>
          <a:off x="466675" y="4514225"/>
          <a:ext cx="3000000" cy="3000000"/>
        </p:xfrm>
        <a:graphic>
          <a:graphicData uri="http://schemas.openxmlformats.org/drawingml/2006/table">
            <a:tbl>
              <a:tblPr>
                <a:noFill/>
                <a:tableStyleId>{8C4FAAEA-BB97-4E6F-8213-D020A5CBAD9D}</a:tableStyleId>
              </a:tblPr>
              <a:tblGrid>
                <a:gridCol w="1212225"/>
                <a:gridCol w="5571875"/>
              </a:tblGrid>
              <a:tr h="235600">
                <a:tc rowSpan="2">
                  <a:txBody>
                    <a:bodyPr/>
                    <a:lstStyle/>
                    <a:p>
                      <a:pPr indent="0" lvl="0" marL="0" marR="0" rtl="0" algn="l">
                        <a:lnSpc>
                          <a:spcPct val="100000"/>
                        </a:lnSpc>
                        <a:spcBef>
                          <a:spcPts val="0"/>
                        </a:spcBef>
                        <a:spcAft>
                          <a:spcPts val="0"/>
                        </a:spcAft>
                        <a:buNone/>
                      </a:pPr>
                      <a:r>
                        <a:rPr b="1" lang="en">
                          <a:latin typeface="Calibri"/>
                          <a:ea typeface="Calibri"/>
                          <a:cs typeface="Calibri"/>
                          <a:sym typeface="Calibri"/>
                        </a:rPr>
                        <a:t>Materials</a:t>
                      </a:r>
                      <a:r>
                        <a:rPr lang="en">
                          <a:latin typeface="Calibri"/>
                          <a:ea typeface="Calibri"/>
                          <a:cs typeface="Calibri"/>
                          <a:sym typeface="Calibri"/>
                        </a:rPr>
                        <a:t>:</a:t>
                      </a:r>
                      <a:endParaRPr>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a:txBody>
                    <a:bodyPr/>
                    <a:lstStyle/>
                    <a:p>
                      <a:pPr indent="-304800" lvl="0" marL="457200" rtl="0" algn="just">
                        <a:spcBef>
                          <a:spcPts val="0"/>
                        </a:spcBef>
                        <a:spcAft>
                          <a:spcPts val="0"/>
                        </a:spcAft>
                        <a:buSzPts val="1200"/>
                        <a:buFont typeface="Calibri"/>
                        <a:buChar char="❏"/>
                      </a:pPr>
                      <a:r>
                        <a:rPr lang="en" sz="1100">
                          <a:solidFill>
                            <a:schemeClr val="dk1"/>
                          </a:solidFill>
                          <a:latin typeface="Calibri"/>
                          <a:ea typeface="Calibri"/>
                          <a:cs typeface="Calibri"/>
                          <a:sym typeface="Calibri"/>
                        </a:rPr>
                        <a:t>list of words with taught r-controlled vowel patterns</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lang="en" sz="1100">
                          <a:solidFill>
                            <a:schemeClr val="dk1"/>
                          </a:solidFill>
                          <a:latin typeface="Calibri"/>
                          <a:ea typeface="Calibri"/>
                          <a:cs typeface="Calibri"/>
                          <a:sym typeface="Calibri"/>
                        </a:rPr>
                        <a:t>matching picture cards</a:t>
                      </a:r>
                      <a:endParaRPr sz="1200">
                        <a:latin typeface="Calibri"/>
                        <a:ea typeface="Calibri"/>
                        <a:cs typeface="Calibri"/>
                        <a:sym typeface="Calibri"/>
                      </a:endParaRPr>
                    </a:p>
                  </a:txBody>
                  <a:tcPr marT="0" marB="0" marR="0" marL="0">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r>
              <a:tr h="235600">
                <a:tc vMerge="1"/>
                <a:tc>
                  <a:txBody>
                    <a:bodyPr/>
                    <a:lstStyle/>
                    <a:p>
                      <a:pPr indent="0" lvl="0" marL="457200" rtl="0" algn="l">
                        <a:spcBef>
                          <a:spcPts val="0"/>
                        </a:spcBef>
                        <a:spcAft>
                          <a:spcPts val="0"/>
                        </a:spcAft>
                        <a:buNone/>
                      </a:pPr>
                      <a:r>
                        <a:t/>
                      </a:r>
                      <a:endParaRPr sz="1200">
                        <a:latin typeface="Calibri"/>
                        <a:ea typeface="Calibri"/>
                        <a:cs typeface="Calibri"/>
                        <a:sym typeface="Calibri"/>
                      </a:endParaRPr>
                    </a:p>
                  </a:txBody>
                  <a:tcPr marT="0" marB="0" marR="0" marL="0">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r>
            </a:tbl>
          </a:graphicData>
        </a:graphic>
      </p:graphicFrame>
      <p:graphicFrame>
        <p:nvGraphicFramePr>
          <p:cNvPr id="58" name="Google Shape;58;p13"/>
          <p:cNvGraphicFramePr/>
          <p:nvPr/>
        </p:nvGraphicFramePr>
        <p:xfrm>
          <a:off x="439225" y="5029190"/>
          <a:ext cx="3000000" cy="3000000"/>
        </p:xfrm>
        <a:graphic>
          <a:graphicData uri="http://schemas.openxmlformats.org/drawingml/2006/table">
            <a:tbl>
              <a:tblPr>
                <a:noFill/>
                <a:tableStyleId>{8C4FAAEA-BB97-4E6F-8213-D020A5CBAD9D}</a:tableStyleId>
              </a:tblPr>
              <a:tblGrid>
                <a:gridCol w="1106650"/>
                <a:gridCol w="2872550"/>
                <a:gridCol w="2859775"/>
              </a:tblGrid>
              <a:tr h="1869325">
                <a:tc>
                  <a:txBody>
                    <a:bodyPr/>
                    <a:lstStyle/>
                    <a:p>
                      <a:pPr indent="0" lvl="0" marL="0" marR="0" rtl="0" algn="ctr">
                        <a:lnSpc>
                          <a:spcPct val="100000"/>
                        </a:lnSpc>
                        <a:spcBef>
                          <a:spcPts val="0"/>
                        </a:spcBef>
                        <a:spcAft>
                          <a:spcPts val="0"/>
                        </a:spcAft>
                        <a:buNone/>
                      </a:pPr>
                      <a:r>
                        <a:rPr b="1" lang="en">
                          <a:latin typeface="Calibri"/>
                          <a:ea typeface="Calibri"/>
                          <a:cs typeface="Calibri"/>
                          <a:sym typeface="Calibri"/>
                        </a:rPr>
                        <a:t>Description of Activity:</a:t>
                      </a:r>
                      <a:endParaRPr>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gridSpan="2">
                  <a:txBody>
                    <a:bodyPr/>
                    <a:lstStyle/>
                    <a:p>
                      <a:pPr indent="0" lvl="0" marL="0" rtl="0" algn="just">
                        <a:spcBef>
                          <a:spcPts val="0"/>
                        </a:spcBef>
                        <a:spcAft>
                          <a:spcPts val="0"/>
                        </a:spcAft>
                        <a:buNone/>
                      </a:pPr>
                      <a:r>
                        <a:rPr lang="en" sz="1100">
                          <a:solidFill>
                            <a:schemeClr val="dk1"/>
                          </a:solidFill>
                          <a:latin typeface="Calibri"/>
                          <a:ea typeface="Calibri"/>
                          <a:cs typeface="Calibri"/>
                          <a:sym typeface="Calibri"/>
                        </a:rPr>
                        <a:t>This is a matching activity. Lay out 10-12 picture cards. Students will draw a word card, read the word card, and match it to the picture. See script below (note: T is teacher and S is student):</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lang="en" sz="1100">
                          <a:solidFill>
                            <a:schemeClr val="dk1"/>
                          </a:solidFill>
                          <a:latin typeface="Calibri"/>
                          <a:ea typeface="Calibri"/>
                          <a:cs typeface="Calibri"/>
                          <a:sym typeface="Calibri"/>
                        </a:rPr>
                        <a:t>T: “Today we are going to decode words with r-controlled vowels. All of the words we read today will have one of the r-controlled vowel sounds in it that we have learned. Let’s review all of the r-controlled vowel sounds we have learned.” </a:t>
                      </a:r>
                      <a:endParaRPr sz="1100">
                        <a:solidFill>
                          <a:schemeClr val="dk1"/>
                        </a:solidFill>
                        <a:latin typeface="Calibri"/>
                        <a:ea typeface="Calibri"/>
                        <a:cs typeface="Calibri"/>
                        <a:sym typeface="Calibri"/>
                      </a:endParaRPr>
                    </a:p>
                    <a:p>
                      <a:pPr indent="0" lvl="0" marL="0" rtl="0" algn="just">
                        <a:spcBef>
                          <a:spcPts val="0"/>
                        </a:spcBef>
                        <a:spcAft>
                          <a:spcPts val="0"/>
                        </a:spcAft>
                        <a:buNone/>
                      </a:pPr>
                      <a:r>
                        <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i="1" lang="en" sz="1100">
                          <a:solidFill>
                            <a:schemeClr val="dk1"/>
                          </a:solidFill>
                          <a:latin typeface="Calibri"/>
                          <a:ea typeface="Calibri"/>
                          <a:cs typeface="Calibri"/>
                          <a:sym typeface="Calibri"/>
                        </a:rPr>
                        <a:t>Display flash cards with the letters ‘ar’, ‘or’, ‘er’, ‘ir’, and ‘ur.’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lang="en" sz="1100">
                          <a:solidFill>
                            <a:schemeClr val="dk1"/>
                          </a:solidFill>
                          <a:latin typeface="Calibri"/>
                          <a:ea typeface="Calibri"/>
                          <a:cs typeface="Calibri"/>
                          <a:sym typeface="Calibri"/>
                        </a:rPr>
                        <a:t>T: When I show you the flash card, you will say the letter names, the word, and then the sound the letters make.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i="1" lang="en" sz="1100">
                          <a:solidFill>
                            <a:schemeClr val="dk1"/>
                          </a:solidFill>
                          <a:latin typeface="Calibri"/>
                          <a:ea typeface="Calibri"/>
                          <a:cs typeface="Calibri"/>
                          <a:sym typeface="Calibri"/>
                        </a:rPr>
                        <a:t>Display flash card with r-controlled vowel pattern, picture, and word.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lang="en" sz="1100">
                          <a:solidFill>
                            <a:schemeClr val="dk1"/>
                          </a:solidFill>
                          <a:latin typeface="Calibri"/>
                          <a:ea typeface="Calibri"/>
                          <a:cs typeface="Calibri"/>
                          <a:sym typeface="Calibri"/>
                        </a:rPr>
                        <a:t>S: ‘a’ ‘r’...car…/ar/</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i="1" lang="en" sz="1100">
                          <a:solidFill>
                            <a:schemeClr val="dk1"/>
                          </a:solidFill>
                          <a:latin typeface="Calibri"/>
                          <a:ea typeface="Calibri"/>
                          <a:cs typeface="Calibri"/>
                          <a:sym typeface="Calibri"/>
                        </a:rPr>
                        <a:t>Continue until you have reviewed all of the sounds. Make sure that students are looking at the card as they are saying the letters, the word and the sound. This is essential in supporting students to map these sounds to the brain.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304800" lvl="0" marL="457200" rtl="0" algn="just">
                        <a:spcBef>
                          <a:spcPts val="0"/>
                        </a:spcBef>
                        <a:spcAft>
                          <a:spcPts val="0"/>
                        </a:spcAft>
                        <a:buSzPts val="1200"/>
                        <a:buFont typeface="Calibri"/>
                        <a:buChar char="●"/>
                      </a:pPr>
                      <a:r>
                        <a:rPr lang="en" sz="1100">
                          <a:solidFill>
                            <a:schemeClr val="dk1"/>
                          </a:solidFill>
                          <a:latin typeface="Calibri"/>
                          <a:ea typeface="Calibri"/>
                          <a:cs typeface="Calibri"/>
                          <a:sym typeface="Calibri"/>
                        </a:rPr>
                        <a:t>T: “When we decode words we look at a word, identify each letter,  say the sound represented by each letter, and then blend the sounds together to read the whole word. Watch me sound out a word.”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200">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hMerge="1"/>
              </a:tr>
            </a:tbl>
          </a:graphicData>
        </a:graphic>
      </p:graphicFrame>
      <p:sp>
        <p:nvSpPr>
          <p:cNvPr id="59" name="Google Shape;59;p13"/>
          <p:cNvSpPr txBox="1"/>
          <p:nvPr/>
        </p:nvSpPr>
        <p:spPr>
          <a:xfrm>
            <a:off x="466663" y="2015450"/>
            <a:ext cx="6839100" cy="2432100"/>
          </a:xfrm>
          <a:prstGeom prst="rect">
            <a:avLst/>
          </a:prstGeom>
          <a:noFill/>
          <a:ln cap="flat" cmpd="sng" w="28575">
            <a:solidFill>
              <a:srgbClr val="9D90BB"/>
            </a:solidFill>
            <a:prstDash val="solid"/>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b="1" lang="en">
                <a:solidFill>
                  <a:schemeClr val="dk1"/>
                </a:solidFill>
                <a:latin typeface="Calibri"/>
                <a:ea typeface="Calibri"/>
                <a:cs typeface="Calibri"/>
                <a:sym typeface="Calibri"/>
              </a:rPr>
              <a:t>Rationale</a:t>
            </a:r>
            <a:endParaRPr b="1">
              <a:solidFill>
                <a:schemeClr val="dk1"/>
              </a:solidFill>
              <a:latin typeface="Calibri"/>
              <a:ea typeface="Calibri"/>
              <a:cs typeface="Calibri"/>
              <a:sym typeface="Calibri"/>
            </a:endParaRPr>
          </a:p>
          <a:p>
            <a:pPr indent="0" lvl="0" marL="0" rtl="0" algn="just">
              <a:spcBef>
                <a:spcPts val="0"/>
              </a:spcBef>
              <a:spcAft>
                <a:spcPts val="0"/>
              </a:spcAft>
              <a:buNone/>
            </a:pPr>
            <a:r>
              <a:rPr lang="en" sz="1100">
                <a:solidFill>
                  <a:schemeClr val="dk1"/>
                </a:solidFill>
                <a:latin typeface="Calibri"/>
                <a:ea typeface="Calibri"/>
                <a:cs typeface="Calibri"/>
                <a:sym typeface="Calibri"/>
              </a:rPr>
              <a:t>As students master decoding CVC words, words with blends and digraphs, and words with more complex vowel patterns (VCe, long vowel teams, etc.), students can move on to learning how to identify r-controlled vowels in isolation, and how to decode words with r-controlled vowels. R-controlled vowels are composed of a vowel and the letter r (ex. ar, er, ir, or, ur). The letters are combined to make one vowel sound, which is represented by the symbols /ar/, /er/, /or/, and /ur/. Students need explicit instruction in the sounds and the spellings for these r-controlled vowels. Begin your instruction by focusing only on one or two r-controlled vowel sounds and spelling correspondences (ex. ‘ar’ as in /ar/, and ‘or’ as in /or/). First, teach students to accurately and automatically identify the sound-spelling correspondences in isolation. Then, practice reading words with these sounds. It is imperative that teachers give students a significant number of opportunities to practice identifying the newly learned r-controlled vowel sounds, and decoding words with r-controlled vowels. After sufficient practice, students will eventually be able to map these sounds automatically to the letters and will be able to decode words with these sounds more quickly and accurately.</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63" name="Shape 63"/>
        <p:cNvGrpSpPr/>
        <p:nvPr/>
      </p:nvGrpSpPr>
      <p:grpSpPr>
        <a:xfrm>
          <a:off x="0" y="0"/>
          <a:ext cx="0" cy="0"/>
          <a:chOff x="0" y="0"/>
          <a:chExt cx="0" cy="0"/>
        </a:xfrm>
      </p:grpSpPr>
      <p:pic>
        <p:nvPicPr>
          <p:cNvPr id="64" name="Google Shape;64;p14"/>
          <p:cNvPicPr preferRelativeResize="0"/>
          <p:nvPr/>
        </p:nvPicPr>
        <p:blipFill>
          <a:blip r:embed="rId3">
            <a:alphaModFix/>
          </a:blip>
          <a:stretch>
            <a:fillRect/>
          </a:stretch>
        </p:blipFill>
        <p:spPr>
          <a:xfrm>
            <a:off x="0" y="9471725"/>
            <a:ext cx="7772400" cy="803975"/>
          </a:xfrm>
          <a:prstGeom prst="rect">
            <a:avLst/>
          </a:prstGeom>
          <a:noFill/>
          <a:ln>
            <a:noFill/>
          </a:ln>
        </p:spPr>
      </p:pic>
      <p:pic>
        <p:nvPicPr>
          <p:cNvPr id="65" name="Google Shape;65;p14"/>
          <p:cNvPicPr preferRelativeResize="0"/>
          <p:nvPr/>
        </p:nvPicPr>
        <p:blipFill rotWithShape="1">
          <a:blip r:embed="rId4">
            <a:alphaModFix/>
          </a:blip>
          <a:srcRect b="2954" l="0" r="0" t="2954"/>
          <a:stretch/>
        </p:blipFill>
        <p:spPr>
          <a:xfrm>
            <a:off x="0" y="-114300"/>
            <a:ext cx="7772400" cy="1343025"/>
          </a:xfrm>
          <a:prstGeom prst="rect">
            <a:avLst/>
          </a:prstGeom>
          <a:noFill/>
          <a:ln>
            <a:noFill/>
          </a:ln>
        </p:spPr>
      </p:pic>
      <p:graphicFrame>
        <p:nvGraphicFramePr>
          <p:cNvPr id="66" name="Google Shape;66;p14"/>
          <p:cNvGraphicFramePr/>
          <p:nvPr/>
        </p:nvGraphicFramePr>
        <p:xfrm>
          <a:off x="466713" y="1314440"/>
          <a:ext cx="3000000" cy="3000000"/>
        </p:xfrm>
        <a:graphic>
          <a:graphicData uri="http://schemas.openxmlformats.org/drawingml/2006/table">
            <a:tbl>
              <a:tblPr>
                <a:noFill/>
                <a:tableStyleId>{8C4FAAEA-BB97-4E6F-8213-D020A5CBAD9D}</a:tableStyleId>
              </a:tblPr>
              <a:tblGrid>
                <a:gridCol w="1106650"/>
                <a:gridCol w="2872550"/>
                <a:gridCol w="2859775"/>
              </a:tblGrid>
              <a:tr h="1869325">
                <a:tc>
                  <a:txBody>
                    <a:bodyPr/>
                    <a:lstStyle/>
                    <a:p>
                      <a:pPr indent="0" lvl="0" marL="0" marR="0" rtl="0" algn="ctr">
                        <a:lnSpc>
                          <a:spcPct val="100000"/>
                        </a:lnSpc>
                        <a:spcBef>
                          <a:spcPts val="0"/>
                        </a:spcBef>
                        <a:spcAft>
                          <a:spcPts val="0"/>
                        </a:spcAft>
                        <a:buNone/>
                      </a:pPr>
                      <a:r>
                        <a:rPr b="1" lang="en">
                          <a:latin typeface="Calibri"/>
                          <a:ea typeface="Calibri"/>
                          <a:cs typeface="Calibri"/>
                          <a:sym typeface="Calibri"/>
                        </a:rPr>
                        <a:t>Description of Activity:</a:t>
                      </a:r>
                      <a:endParaRPr>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gridSpan="2">
                  <a:txBody>
                    <a:bodyPr/>
                    <a:lstStyle/>
                    <a:p>
                      <a:pPr indent="-304800" lvl="0" marL="457200" rtl="0" algn="just">
                        <a:spcBef>
                          <a:spcPts val="0"/>
                        </a:spcBef>
                        <a:spcAft>
                          <a:spcPts val="0"/>
                        </a:spcAft>
                        <a:buSzPts val="1200"/>
                        <a:buFont typeface="Calibri"/>
                        <a:buChar char="●"/>
                      </a:pPr>
                      <a:r>
                        <a:rPr i="1" lang="en" sz="1100">
                          <a:solidFill>
                            <a:schemeClr val="dk1"/>
                          </a:solidFill>
                          <a:latin typeface="Calibri"/>
                          <a:ea typeface="Calibri"/>
                          <a:cs typeface="Calibri"/>
                          <a:sym typeface="Calibri"/>
                        </a:rPr>
                        <a:t>Display the word ‘car’ so that students are reading it from left to right (it may result in the word being backwards for the teacher). Point to each letter as you say the sounds. Drag your finger from left to right starting with the first letter when blending the whole word.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Sound it out, go!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/c/…/ar/…car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i="1" lang="en" sz="1100">
                          <a:solidFill>
                            <a:schemeClr val="dk1"/>
                          </a:solidFill>
                          <a:latin typeface="Calibri"/>
                          <a:ea typeface="Calibri"/>
                          <a:cs typeface="Calibri"/>
                          <a:sym typeface="Calibri"/>
                        </a:rPr>
                        <a:t>Listen to students as they are sounding out the word. Make sure to stop and give immediate feedback if you hear a student say the wrong sounds. For example, “Let’s pause and try this again, what sound do the letters ‘ar’ make? Right, /ar/. Try it again.”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Excellent work everyone! That is the word car.  What sound does /ar/ make in this word?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/ar/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Great work! Now, we’re going to play a game with our words. I am going to place 10 pictures and a stack of word cards on the carpet. When it is your turn, you will choose a word card, sound out the word, and then match it to a picture.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i="1" lang="en" sz="1100">
                          <a:solidFill>
                            <a:schemeClr val="dk1"/>
                          </a:solidFill>
                          <a:latin typeface="Calibri"/>
                          <a:ea typeface="Calibri"/>
                          <a:cs typeface="Calibri"/>
                          <a:sym typeface="Calibri"/>
                        </a:rPr>
                        <a:t>Place the picture cards face up on the table or carpet so that students can see them. Then, place the stack of word cards face down next to the pictures. Call on a student to come and choose the first word card.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/ssss/…/ur/…/fffff/…surf.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Great job sounding out the word. What is the r-controlled vowel sound in that word?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/ur/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What letters make the /ur/ sound?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‘ur’</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Everyone, say ‘ur’ spells /ur/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‘ur’ spells /ur/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Everyone, sound out the word together. Go!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/ssss/…/ur/…/fffff/…surf.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Excellent reading everyone.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200">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hMerge="1"/>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70" name="Shape 70"/>
        <p:cNvGrpSpPr/>
        <p:nvPr/>
      </p:nvGrpSpPr>
      <p:grpSpPr>
        <a:xfrm>
          <a:off x="0" y="0"/>
          <a:ext cx="0" cy="0"/>
          <a:chOff x="0" y="0"/>
          <a:chExt cx="0" cy="0"/>
        </a:xfrm>
      </p:grpSpPr>
      <p:pic>
        <p:nvPicPr>
          <p:cNvPr id="71" name="Google Shape;71;p15"/>
          <p:cNvPicPr preferRelativeResize="0"/>
          <p:nvPr/>
        </p:nvPicPr>
        <p:blipFill>
          <a:blip r:embed="rId3">
            <a:alphaModFix/>
          </a:blip>
          <a:stretch>
            <a:fillRect/>
          </a:stretch>
        </p:blipFill>
        <p:spPr>
          <a:xfrm>
            <a:off x="0" y="9471725"/>
            <a:ext cx="7772400" cy="803975"/>
          </a:xfrm>
          <a:prstGeom prst="rect">
            <a:avLst/>
          </a:prstGeom>
          <a:noFill/>
          <a:ln>
            <a:noFill/>
          </a:ln>
        </p:spPr>
      </p:pic>
      <p:pic>
        <p:nvPicPr>
          <p:cNvPr id="72" name="Google Shape;72;p15"/>
          <p:cNvPicPr preferRelativeResize="0"/>
          <p:nvPr/>
        </p:nvPicPr>
        <p:blipFill rotWithShape="1">
          <a:blip r:embed="rId4">
            <a:alphaModFix/>
          </a:blip>
          <a:srcRect b="2954" l="0" r="0" t="2954"/>
          <a:stretch/>
        </p:blipFill>
        <p:spPr>
          <a:xfrm>
            <a:off x="0" y="-114300"/>
            <a:ext cx="7772400" cy="1343025"/>
          </a:xfrm>
          <a:prstGeom prst="rect">
            <a:avLst/>
          </a:prstGeom>
          <a:noFill/>
          <a:ln>
            <a:noFill/>
          </a:ln>
        </p:spPr>
      </p:pic>
      <p:graphicFrame>
        <p:nvGraphicFramePr>
          <p:cNvPr id="73" name="Google Shape;73;p15"/>
          <p:cNvGraphicFramePr/>
          <p:nvPr/>
        </p:nvGraphicFramePr>
        <p:xfrm>
          <a:off x="466713" y="1314440"/>
          <a:ext cx="3000000" cy="3000000"/>
        </p:xfrm>
        <a:graphic>
          <a:graphicData uri="http://schemas.openxmlformats.org/drawingml/2006/table">
            <a:tbl>
              <a:tblPr>
                <a:noFill/>
                <a:tableStyleId>{8C4FAAEA-BB97-4E6F-8213-D020A5CBAD9D}</a:tableStyleId>
              </a:tblPr>
              <a:tblGrid>
                <a:gridCol w="1106650"/>
                <a:gridCol w="2872550"/>
                <a:gridCol w="2859775"/>
              </a:tblGrid>
              <a:tr h="1869325">
                <a:tc>
                  <a:txBody>
                    <a:bodyPr/>
                    <a:lstStyle/>
                    <a:p>
                      <a:pPr indent="0" lvl="0" marL="0" marR="0" rtl="0" algn="ctr">
                        <a:lnSpc>
                          <a:spcPct val="100000"/>
                        </a:lnSpc>
                        <a:spcBef>
                          <a:spcPts val="0"/>
                        </a:spcBef>
                        <a:spcAft>
                          <a:spcPts val="0"/>
                        </a:spcAft>
                        <a:buNone/>
                      </a:pPr>
                      <a:r>
                        <a:rPr b="1" lang="en">
                          <a:latin typeface="Calibri"/>
                          <a:ea typeface="Calibri"/>
                          <a:cs typeface="Calibri"/>
                          <a:sym typeface="Calibri"/>
                        </a:rPr>
                        <a:t>Description of Activity:</a:t>
                      </a:r>
                      <a:endParaRPr>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gridSpan="2">
                  <a:txBody>
                    <a:bodyPr/>
                    <a:lstStyle/>
                    <a:p>
                      <a:pPr indent="0" lvl="0" marL="4572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i="1" lang="en" sz="1100">
                          <a:solidFill>
                            <a:schemeClr val="dk1"/>
                          </a:solidFill>
                          <a:latin typeface="Calibri"/>
                          <a:ea typeface="Calibri"/>
                          <a:cs typeface="Calibri"/>
                          <a:sym typeface="Calibri"/>
                        </a:rPr>
                        <a:t>Repeat this process until all word cards have been matched to a picture. After you have completed the matching activity, go back as a whole group and review each word (without sounding it out sound by sound). If a student forgets a sound in a word, refer to the sound wall to help them remember what sound the letter or letter combination makes. </a:t>
                      </a:r>
                      <a:endParaRPr i="1" sz="1100">
                        <a:solidFill>
                          <a:schemeClr val="dk1"/>
                        </a:solidFill>
                        <a:latin typeface="Calibri"/>
                        <a:ea typeface="Calibri"/>
                        <a:cs typeface="Calibri"/>
                        <a:sym typeface="Calibri"/>
                      </a:endParaRPr>
                    </a:p>
                    <a:p>
                      <a:pPr indent="0" lvl="0" marL="914400" rtl="0" algn="just">
                        <a:spcBef>
                          <a:spcPts val="0"/>
                        </a:spcBef>
                        <a:spcAft>
                          <a:spcPts val="0"/>
                        </a:spcAft>
                        <a:buNone/>
                      </a:pPr>
                      <a:r>
                        <a:t/>
                      </a:r>
                      <a:endParaRPr i="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 You did an excellent job reading words with r-controlled vowels today. Let’s go back and reread all of the words we read together, except this time I don’t want you to sound it out. When I point to the word, say the whole word. Ready, go! </a:t>
                      </a:r>
                      <a:endParaRPr sz="1100">
                        <a:solidFill>
                          <a:schemeClr val="dk1"/>
                        </a:solidFill>
                        <a:latin typeface="Calibri"/>
                        <a:ea typeface="Calibri"/>
                        <a:cs typeface="Calibri"/>
                        <a:sym typeface="Calibri"/>
                      </a:endParaRPr>
                    </a:p>
                    <a:p>
                      <a:pPr indent="0" lvl="0" marL="914400" rtl="0" algn="just">
                        <a:spcBef>
                          <a:spcPts val="0"/>
                        </a:spcBef>
                        <a:spcAft>
                          <a:spcPts val="0"/>
                        </a:spcAft>
                        <a:buNone/>
                      </a:pPr>
                      <a:r>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 Car, surf, tart….</a:t>
                      </a:r>
                      <a:endParaRPr i="1" sz="1100">
                        <a:solidFill>
                          <a:schemeClr val="dk1"/>
                        </a:solidFill>
                        <a:latin typeface="Calibri"/>
                        <a:ea typeface="Calibri"/>
                        <a:cs typeface="Calibri"/>
                        <a:sym typeface="Calibri"/>
                      </a:endParaRPr>
                    </a:p>
                    <a:p>
                      <a:pPr indent="0" lvl="0" marL="457200" rtl="0" algn="just">
                        <a:spcBef>
                          <a:spcPts val="0"/>
                        </a:spcBef>
                        <a:spcAft>
                          <a:spcPts val="0"/>
                        </a:spcAft>
                        <a:buNone/>
                      </a:pPr>
                      <a:r>
                        <a:t/>
                      </a:r>
                      <a:endParaRPr sz="1200">
                        <a:latin typeface="Calibri"/>
                        <a:ea typeface="Calibri"/>
                        <a:cs typeface="Calibri"/>
                        <a:sym typeface="Calibri"/>
                      </a:endParaRPr>
                    </a:p>
                  </a:txBody>
                  <a:tcPr marT="91425" marB="91425" marR="91425" marL="91425">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hMerge="1"/>
              </a:tr>
            </a:tbl>
          </a:graphicData>
        </a:graphic>
      </p:graphicFrame>
      <p:graphicFrame>
        <p:nvGraphicFramePr>
          <p:cNvPr id="74" name="Google Shape;74;p15"/>
          <p:cNvGraphicFramePr/>
          <p:nvPr/>
        </p:nvGraphicFramePr>
        <p:xfrm>
          <a:off x="464525" y="3394057"/>
          <a:ext cx="3000000" cy="3000000"/>
        </p:xfrm>
        <a:graphic>
          <a:graphicData uri="http://schemas.openxmlformats.org/drawingml/2006/table">
            <a:tbl>
              <a:tblPr>
                <a:noFill/>
                <a:tableStyleId>{8C4FAAEA-BB97-4E6F-8213-D020A5CBAD9D}</a:tableStyleId>
              </a:tblPr>
              <a:tblGrid>
                <a:gridCol w="1368675"/>
                <a:gridCol w="1368675"/>
                <a:gridCol w="1368675"/>
                <a:gridCol w="1368675"/>
                <a:gridCol w="1368675"/>
              </a:tblGrid>
              <a:tr h="670575">
                <a:tc gridSpan="5">
                  <a:txBody>
                    <a:bodyPr/>
                    <a:lstStyle/>
                    <a:p>
                      <a:pPr indent="0" lvl="0" marL="0" rtl="0" algn="l">
                        <a:spcBef>
                          <a:spcPts val="0"/>
                        </a:spcBef>
                        <a:spcAft>
                          <a:spcPts val="0"/>
                        </a:spcAft>
                        <a:buNone/>
                      </a:pPr>
                      <a:r>
                        <a:rPr b="1" lang="en">
                          <a:latin typeface="Calibri"/>
                          <a:ea typeface="Calibri"/>
                          <a:cs typeface="Calibri"/>
                          <a:sym typeface="Calibri"/>
                        </a:rPr>
                        <a:t>Recording: </a:t>
                      </a:r>
                      <a:r>
                        <a:rPr lang="en">
                          <a:latin typeface="Calibri"/>
                          <a:ea typeface="Calibri"/>
                          <a:cs typeface="Calibri"/>
                          <a:sym typeface="Calibri"/>
                        </a:rPr>
                        <a:t>Give students a check for each time they read a word, and an ‘x’ for each time they are unable to decode a word. Note which sounds or words students struggle to decode in the ‘notes’ column.</a:t>
                      </a:r>
                      <a:r>
                        <a:rPr lang="en">
                          <a:latin typeface="Calibri"/>
                          <a:ea typeface="Calibri"/>
                          <a:cs typeface="Calibri"/>
                          <a:sym typeface="Calibri"/>
                        </a:rPr>
                        <a:t> </a:t>
                      </a:r>
                      <a:endParaRPr>
                        <a:latin typeface="Calibri"/>
                        <a:ea typeface="Calibri"/>
                        <a:cs typeface="Calibri"/>
                        <a:sym typeface="Calibri"/>
                      </a:endParaRPr>
                    </a:p>
                  </a:txBody>
                  <a:tcPr marT="0" marB="0" marR="0" marL="0">
                    <a:lnL cap="flat" cmpd="sng" w="9525">
                      <a:solidFill>
                        <a:srgbClr val="F7F2E9">
                          <a:alpha val="0"/>
                        </a:srgbClr>
                      </a:solidFill>
                      <a:prstDash val="solid"/>
                      <a:round/>
                      <a:headEnd len="sm" w="sm" type="none"/>
                      <a:tailEnd len="sm" w="sm" type="none"/>
                    </a:lnL>
                    <a:lnR cap="flat" cmpd="sng" w="9525">
                      <a:solidFill>
                        <a:srgbClr val="F7F2E9">
                          <a:alpha val="0"/>
                        </a:srgbClr>
                      </a:solidFill>
                      <a:prstDash val="solid"/>
                      <a:round/>
                      <a:headEnd len="sm" w="sm" type="none"/>
                      <a:tailEnd len="sm" w="sm" type="none"/>
                    </a:lnR>
                    <a:lnT cap="flat" cmpd="sng" w="9525">
                      <a:solidFill>
                        <a:srgbClr val="F7F2E9">
                          <a:alpha val="0"/>
                        </a:srgbClr>
                      </a:solidFill>
                      <a:prstDash val="solid"/>
                      <a:round/>
                      <a:headEnd len="sm" w="sm" type="none"/>
                      <a:tailEnd len="sm" w="sm" type="none"/>
                    </a:lnT>
                    <a:lnB cap="flat" cmpd="sng" w="9525">
                      <a:solidFill>
                        <a:srgbClr val="F7F2E9">
                          <a:alpha val="0"/>
                        </a:srgbClr>
                      </a:solidFill>
                      <a:prstDash val="solid"/>
                      <a:round/>
                      <a:headEnd len="sm" w="sm" type="none"/>
                      <a:tailEnd len="sm" w="sm" type="none"/>
                    </a:lnB>
                  </a:tcPr>
                </a:tc>
                <a:tc hMerge="1"/>
                <a:tc hMerge="1"/>
                <a:tc hMerge="1"/>
                <a:tc hMerge="1"/>
              </a:tr>
            </a:tbl>
          </a:graphicData>
        </a:graphic>
      </p:graphicFrame>
      <p:graphicFrame>
        <p:nvGraphicFramePr>
          <p:cNvPr id="75" name="Google Shape;75;p15"/>
          <p:cNvGraphicFramePr/>
          <p:nvPr/>
        </p:nvGraphicFramePr>
        <p:xfrm>
          <a:off x="466725" y="4229100"/>
          <a:ext cx="3000000" cy="3000000"/>
        </p:xfrm>
        <a:graphic>
          <a:graphicData uri="http://schemas.openxmlformats.org/drawingml/2006/table">
            <a:tbl>
              <a:tblPr>
                <a:noFill/>
                <a:tableStyleId>{DE6F6787-6B3D-4C59-9AD2-1870DA0C4B41}</a:tableStyleId>
              </a:tblPr>
              <a:tblGrid>
                <a:gridCol w="1181100"/>
                <a:gridCol w="1866900"/>
                <a:gridCol w="3676650"/>
              </a:tblGrid>
              <a:tr h="266700">
                <a:tc>
                  <a:txBody>
                    <a:bodyPr/>
                    <a:lstStyle/>
                    <a:p>
                      <a:pPr indent="0" lvl="0" marL="0" rtl="0" algn="l">
                        <a:spcBef>
                          <a:spcPts val="0"/>
                        </a:spcBef>
                        <a:spcAft>
                          <a:spcPts val="0"/>
                        </a:spcAft>
                        <a:buNone/>
                      </a:pPr>
                      <a:r>
                        <a:rPr b="1" lang="en" sz="1100">
                          <a:latin typeface="Calibri"/>
                          <a:ea typeface="Calibri"/>
                          <a:cs typeface="Calibri"/>
                          <a:sym typeface="Calibri"/>
                        </a:rPr>
                        <a:t>Sounds Used</a:t>
                      </a:r>
                      <a:endParaRPr b="1" sz="1100">
                        <a:latin typeface="Calibri"/>
                        <a:ea typeface="Calibri"/>
                        <a:cs typeface="Calibri"/>
                        <a:sym typeface="Calibri"/>
                      </a:endParaRPr>
                    </a:p>
                  </a:txBody>
                  <a:tcPr marT="63500" marB="63500" marR="63500" marL="63500">
                    <a:solidFill>
                      <a:srgbClr val="94D193"/>
                    </a:solidFill>
                  </a:tcPr>
                </a:tc>
                <a:tc gridSpan="2">
                  <a:txBody>
                    <a:bodyPr/>
                    <a:lstStyle/>
                    <a:p>
                      <a:pPr indent="0" lvl="0" marL="0" rtl="0" algn="l">
                        <a:spcBef>
                          <a:spcPts val="0"/>
                        </a:spcBef>
                        <a:spcAft>
                          <a:spcPts val="0"/>
                        </a:spcAft>
                        <a:buNone/>
                      </a:pPr>
                      <a:r>
                        <a:rPr i="1" lang="en" sz="1100">
                          <a:latin typeface="Calibri"/>
                          <a:ea typeface="Calibri"/>
                          <a:cs typeface="Calibri"/>
                          <a:sym typeface="Calibri"/>
                        </a:rPr>
                        <a:t>Write the sounds/words students practiced in this box </a:t>
                      </a:r>
                      <a:endParaRPr i="1" sz="1100">
                        <a:latin typeface="Calibri"/>
                        <a:ea typeface="Calibri"/>
                        <a:cs typeface="Calibri"/>
                        <a:sym typeface="Calibri"/>
                      </a:endParaRPr>
                    </a:p>
                  </a:txBody>
                  <a:tcPr marT="63500" marB="63500" marR="63500" marL="63500">
                    <a:solidFill>
                      <a:srgbClr val="94D193"/>
                    </a:solidFill>
                  </a:tcPr>
                </a:tc>
                <a:tc hMerge="1"/>
              </a:tr>
              <a:tr h="12700">
                <a:tc>
                  <a:txBody>
                    <a:bodyPr/>
                    <a:lstStyle/>
                    <a:p>
                      <a:pPr indent="0" lvl="0" marL="0" rtl="0" algn="l">
                        <a:spcBef>
                          <a:spcPts val="0"/>
                        </a:spcBef>
                        <a:spcAft>
                          <a:spcPts val="0"/>
                        </a:spcAft>
                        <a:buNone/>
                      </a:pPr>
                      <a:r>
                        <a:rPr b="1" lang="en" sz="1100">
                          <a:latin typeface="Calibri"/>
                          <a:ea typeface="Calibri"/>
                          <a:cs typeface="Calibri"/>
                          <a:sym typeface="Calibri"/>
                        </a:rPr>
                        <a:t>Student</a:t>
                      </a:r>
                      <a:endParaRPr b="1"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b="1" lang="en" sz="1100">
                          <a:latin typeface="Calibri"/>
                          <a:ea typeface="Calibri"/>
                          <a:cs typeface="Calibri"/>
                          <a:sym typeface="Calibri"/>
                        </a:rPr>
                        <a:t>Words Read</a:t>
                      </a:r>
                      <a:endParaRPr b="1"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b="1" lang="en" sz="1100">
                          <a:latin typeface="Calibri"/>
                          <a:ea typeface="Calibri"/>
                          <a:cs typeface="Calibri"/>
                          <a:sym typeface="Calibri"/>
                        </a:rPr>
                        <a:t>Notes</a:t>
                      </a:r>
                      <a:endParaRPr b="1"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