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56E352B-E771-43FD-9D8F-144D1EA1D40B}">
  <a:tblStyle styleId="{756E352B-E771-43FD-9D8F-144D1EA1D40B}"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DF25B2D5-AC37-4108-A64B-D50626940D8A}"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123f0a8ad83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123f0a8ad8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{756E352B-E771-43FD-9D8F-144D1EA1D40B}</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 Words with R-controlled Vowels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66650" y="5106700"/>
          <a:ext cx="3000000" cy="3000000"/>
        </p:xfrm>
        <a:graphic>
          <a:graphicData uri="http://schemas.openxmlformats.org/drawingml/2006/table">
            <a:tbl>
              <a:tblPr>
                <a:noFill/>
                <a:tableStyleId>{756E352B-E771-43FD-9D8F-144D1EA1D40B}</a:tableStyleId>
              </a:tblPr>
              <a:tblGrid>
                <a:gridCol w="1212225"/>
                <a:gridCol w="5571875"/>
              </a:tblGrid>
              <a:tr h="173525">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 List of words with r-controlled vowels (easier to more challenging)</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0" lvl="0" marL="45720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39213" y="5593465"/>
          <a:ext cx="3000000" cy="3000000"/>
        </p:xfrm>
        <a:graphic>
          <a:graphicData uri="http://schemas.openxmlformats.org/drawingml/2006/table">
            <a:tbl>
              <a:tblPr>
                <a:noFill/>
                <a:tableStyleId>{756E352B-E771-43FD-9D8F-144D1EA1D40B}</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0" lvl="0" marL="0" rtl="0" algn="just">
                        <a:spcBef>
                          <a:spcPts val="0"/>
                        </a:spcBef>
                        <a:spcAft>
                          <a:spcPts val="0"/>
                        </a:spcAft>
                        <a:buNone/>
                      </a:pPr>
                      <a:r>
                        <a:rPr lang="en" sz="1100">
                          <a:solidFill>
                            <a:schemeClr val="dk1"/>
                          </a:solidFill>
                          <a:latin typeface="Calibri"/>
                          <a:ea typeface="Calibri"/>
                          <a:cs typeface="Calibri"/>
                          <a:sym typeface="Calibri"/>
                        </a:rPr>
                        <a:t>Teacher will display a word with an r-controlled vowel for students. Students will sound out the word and blend the sounds to read the whole word. After reading each word, students can sort the words into categories based on the r-controlled vowel pattern within each word.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a:t>
                      </a:r>
                      <a:r>
                        <a:rPr b="1" lang="en" sz="1100">
                          <a:solidFill>
                            <a:schemeClr val="dk1"/>
                          </a:solidFill>
                          <a:latin typeface="Calibri"/>
                          <a:ea typeface="Calibri"/>
                          <a:cs typeface="Calibri"/>
                          <a:sym typeface="Calibri"/>
                        </a:rPr>
                        <a:t> </a:t>
                      </a:r>
                      <a:r>
                        <a:rPr lang="en" sz="1100">
                          <a:solidFill>
                            <a:schemeClr val="dk1"/>
                          </a:solidFill>
                          <a:latin typeface="Calibri"/>
                          <a:ea typeface="Calibri"/>
                          <a:cs typeface="Calibri"/>
                          <a:sym typeface="Calibri"/>
                        </a:rPr>
                        <a:t>Today we are going to work on decoding words with r-controlled vowels. Let’s review the sounds these letter patterns make. </a:t>
                      </a:r>
                      <a:r>
                        <a:rPr i="1" lang="en" sz="1100">
                          <a:solidFill>
                            <a:schemeClr val="dk1"/>
                          </a:solidFill>
                          <a:latin typeface="Calibri"/>
                          <a:ea typeface="Calibri"/>
                          <a:cs typeface="Calibri"/>
                          <a:sym typeface="Calibri"/>
                        </a:rPr>
                        <a:t>Show students the letters -ar and ask, </a:t>
                      </a:r>
                      <a:r>
                        <a:rPr lang="en" sz="1100">
                          <a:solidFill>
                            <a:schemeClr val="dk1"/>
                          </a:solidFill>
                          <a:latin typeface="Calibri"/>
                          <a:ea typeface="Calibri"/>
                          <a:cs typeface="Calibri"/>
                          <a:sym typeface="Calibri"/>
                        </a:rPr>
                        <a:t>“What sound do these letters make?”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-ar spells /ar/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a:t>
                      </a:r>
                      <a:r>
                        <a:rPr b="1" lang="en" sz="1100">
                          <a:solidFill>
                            <a:schemeClr val="dk1"/>
                          </a:solidFill>
                          <a:latin typeface="Calibri"/>
                          <a:ea typeface="Calibri"/>
                          <a:cs typeface="Calibri"/>
                          <a:sym typeface="Calibri"/>
                        </a:rPr>
                        <a:t> </a:t>
                      </a:r>
                      <a:r>
                        <a:rPr i="1" lang="en" sz="1100">
                          <a:solidFill>
                            <a:schemeClr val="dk1"/>
                          </a:solidFill>
                          <a:latin typeface="Calibri"/>
                          <a:ea typeface="Calibri"/>
                          <a:cs typeface="Calibri"/>
                          <a:sym typeface="Calibri"/>
                        </a:rPr>
                        <a:t>Show students the letters -or and ask, “</a:t>
                      </a:r>
                      <a:r>
                        <a:rPr lang="en" sz="1100">
                          <a:solidFill>
                            <a:schemeClr val="dk1"/>
                          </a:solidFill>
                          <a:latin typeface="Calibri"/>
                          <a:ea typeface="Calibri"/>
                          <a:cs typeface="Calibri"/>
                          <a:sym typeface="Calibri"/>
                        </a:rPr>
                        <a:t>What sound do these letters make?”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-or spells /or/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i="1" lang="en" sz="1100">
                          <a:solidFill>
                            <a:schemeClr val="dk1"/>
                          </a:solidFill>
                          <a:latin typeface="Calibri"/>
                          <a:ea typeface="Calibri"/>
                          <a:cs typeface="Calibri"/>
                          <a:sym typeface="Calibri"/>
                        </a:rPr>
                        <a:t>Repeat this process to review all of the r-controlled vowel patterns that students have learned.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Now we are going to read words with these vowel sounds. Watch me model first.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a:t>
                      </a:r>
                      <a:r>
                        <a:rPr i="1" lang="en" sz="1100">
                          <a:solidFill>
                            <a:schemeClr val="dk1"/>
                          </a:solidFill>
                          <a:latin typeface="Calibri"/>
                          <a:ea typeface="Calibri"/>
                          <a:cs typeface="Calibri"/>
                          <a:sym typeface="Calibri"/>
                        </a:rPr>
                        <a:t>Show students the word cart. </a:t>
                      </a:r>
                      <a:r>
                        <a:rPr lang="en" sz="1100">
                          <a:solidFill>
                            <a:schemeClr val="dk1"/>
                          </a:solidFill>
                          <a:latin typeface="Calibri"/>
                          <a:ea typeface="Calibri"/>
                          <a:cs typeface="Calibri"/>
                          <a:sym typeface="Calibri"/>
                        </a:rPr>
                        <a:t>Say: /c/ /ar/ /t/…cart. I see the letters -ar in the middle, which makes the sound /ar/. Read it with me. Ready, go!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6663" y="2015450"/>
            <a:ext cx="6839100" cy="29400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 refers to the ability to look at a word, identify the letters, recall the sounds represented by the letters, and then blend those sounds together to read a whole word. As students gain more practice with decoding and expand their knowledge of sound-spelling patterns, their decoding will become increasingly accurate and automatic. With sufficient practice, students will no longer need to decode words sound-by-sound, because the word has been stored in their long term memory and has become a word they can recall ‘by sight.’ As students learn new sounds, it is important to provide students with opportunities to practice decoding words with these learned sounds. This will support students’ ability to progress from recalling sounds in isolation, to recalling them within the context of a whole word, and using their knowledge of the code to blend individual sounds into whole words.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If students are struggling to decode individual words, it could point to a deficiency in letter sound recall, or in their phonological awareness abilities. Oral blending and segmenting skills are highly correlated to a students’ ability to decode words in print. If students are not able to blend sounds into words in print, it may be beneficial to administer a phonological awareness diagnostic to determine if there is a gap in skill. If students are having difficulty recalling individual letter sounds, provide additional practice with recall sounds in isolation, incorporating multi-sensory instruction where possible.</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3"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5" name="Google Shape;65;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66" name="Google Shape;66;p14"/>
          <p:cNvGraphicFramePr/>
          <p:nvPr/>
        </p:nvGraphicFramePr>
        <p:xfrm>
          <a:off x="466700" y="1449040"/>
          <a:ext cx="3000000" cy="3000000"/>
        </p:xfrm>
        <a:graphic>
          <a:graphicData uri="http://schemas.openxmlformats.org/drawingml/2006/table">
            <a:tbl>
              <a:tblPr>
                <a:noFill/>
                <a:tableStyleId>{756E352B-E771-43FD-9D8F-144D1EA1D40B}</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/c/ /ar/ /t/…cart.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Great job everyone! Let’s read one together now. </a:t>
                      </a:r>
                      <a:r>
                        <a:rPr i="1" lang="en" sz="1100">
                          <a:solidFill>
                            <a:schemeClr val="dk1"/>
                          </a:solidFill>
                          <a:latin typeface="Calibri"/>
                          <a:ea typeface="Calibri"/>
                          <a:cs typeface="Calibri"/>
                          <a:sym typeface="Calibri"/>
                        </a:rPr>
                        <a:t>Show students the word fort. </a:t>
                      </a:r>
                      <a:r>
                        <a:rPr lang="en" sz="1100">
                          <a:solidFill>
                            <a:schemeClr val="dk1"/>
                          </a:solidFill>
                          <a:latin typeface="Calibri"/>
                          <a:ea typeface="Calibri"/>
                          <a:cs typeface="Calibri"/>
                          <a:sym typeface="Calibri"/>
                        </a:rPr>
                        <a:t>Let’s read it together. Ready, go.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/f/ /or/ /t/…fort.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Great job! That is the word fort. What letters make the sound /or/ in that word?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-or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Excellent. Say, “-or spells /or/”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i="1" lang="en" sz="1100">
                          <a:solidFill>
                            <a:schemeClr val="dk1"/>
                          </a:solidFill>
                          <a:latin typeface="Calibri"/>
                          <a:ea typeface="Calibri"/>
                          <a:cs typeface="Calibri"/>
                          <a:sym typeface="Calibri"/>
                        </a:rPr>
                        <a:t>Repeat this process with additional words with r-controlled vowels until students have had sufficient practice.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Now, we’re going to do part two of our activity. We have to sort the words into categories based on the r-controlled vowel pattern in the word. What r-controlled vowel patterns do we have in our words? What should our categories be?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i="1" lang="en" sz="1100">
                          <a:solidFill>
                            <a:schemeClr val="dk1"/>
                          </a:solidFill>
                          <a:latin typeface="Calibri"/>
                          <a:ea typeface="Calibri"/>
                          <a:cs typeface="Calibri"/>
                          <a:sym typeface="Calibri"/>
                        </a:rPr>
                        <a:t>Students should respond with the r-controlled vowel patterns that were in the words they read. As they respond, create a table with the r-controlled vowels as the category header at the top of each column.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Excellent job remembering those sounds. Now we’re going to re-read the words we just read and sort them into each column based on the r-controlled vowel sound that they have.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i="1" lang="en" sz="1100">
                          <a:solidFill>
                            <a:schemeClr val="dk1"/>
                          </a:solidFill>
                          <a:latin typeface="Calibri"/>
                          <a:ea typeface="Calibri"/>
                          <a:cs typeface="Calibri"/>
                          <a:sym typeface="Calibri"/>
                        </a:rPr>
                        <a:t>Call on one student at a time to choose a word card, read the word, and sort the word into the correct column. In order to engage all students during this activity, you can have students write the words on their own sorting mats, and you can have students chorally read the words together after each individual turn. </a:t>
                      </a:r>
                      <a:endParaRPr sz="1100">
                        <a:solidFill>
                          <a:schemeClr val="dk1"/>
                        </a:solidFill>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graphicFrame>
        <p:nvGraphicFramePr>
          <p:cNvPr id="67" name="Google Shape;67;p14"/>
          <p:cNvGraphicFramePr/>
          <p:nvPr/>
        </p:nvGraphicFramePr>
        <p:xfrm>
          <a:off x="578788" y="7995300"/>
          <a:ext cx="3000000" cy="3000000"/>
        </p:xfrm>
        <a:graphic>
          <a:graphicData uri="http://schemas.openxmlformats.org/drawingml/2006/table">
            <a:tbl>
              <a:tblPr>
                <a:noFill/>
                <a:tableStyleId>{DF25B2D5-AC37-4108-A64B-D50626940D8A}</a:tableStyleId>
              </a:tblPr>
              <a:tblGrid>
                <a:gridCol w="907575"/>
                <a:gridCol w="987425"/>
                <a:gridCol w="987425"/>
                <a:gridCol w="987425"/>
                <a:gridCol w="987425"/>
                <a:gridCol w="987425"/>
                <a:gridCol w="987425"/>
              </a:tblGrid>
              <a:tr h="266700">
                <a:tc gridSpan="7">
                  <a:txBody>
                    <a:bodyPr/>
                    <a:lstStyle/>
                    <a:p>
                      <a:pPr indent="0" lvl="0" marL="0" rtl="0" algn="l">
                        <a:spcBef>
                          <a:spcPts val="0"/>
                        </a:spcBef>
                        <a:spcAft>
                          <a:spcPts val="0"/>
                        </a:spcAft>
                        <a:buNone/>
                      </a:pPr>
                      <a:r>
                        <a:rPr b="1" lang="en" sz="1100">
                          <a:latin typeface="Calibri"/>
                          <a:ea typeface="Calibri"/>
                          <a:cs typeface="Calibri"/>
                          <a:sym typeface="Calibri"/>
                        </a:rPr>
                        <a:t>Phoneme-grapheme Focus: </a:t>
                      </a:r>
                      <a:r>
                        <a:rPr i="1" lang="en" sz="1100">
                          <a:latin typeface="Calibri"/>
                          <a:ea typeface="Calibri"/>
                          <a:cs typeface="Calibri"/>
                          <a:sym typeface="Calibri"/>
                        </a:rPr>
                        <a:t>Write the phoneme-grapheme spelling pattern that is the focus of the lesson. </a:t>
                      </a:r>
                      <a:endParaRPr i="1" sz="1100">
                        <a:latin typeface="Calibri"/>
                        <a:ea typeface="Calibri"/>
                        <a:cs typeface="Calibri"/>
                        <a:sym typeface="Calibri"/>
                      </a:endParaRPr>
                    </a:p>
                  </a:txBody>
                  <a:tcPr marT="63500" marB="63500" marR="63500" marL="63500">
                    <a:solidFill>
                      <a:srgbClr val="94D193"/>
                    </a:solidFill>
                  </a:tcPr>
                </a:tc>
                <a:tc hMerge="1"/>
                <a:tc hMerge="1"/>
                <a:tc hMerge="1"/>
                <a:tc hMerge="1"/>
                <a:tc hMerge="1"/>
                <a:tc hMerge="1"/>
              </a:tr>
              <a:tr h="12700">
                <a:tc>
                  <a:txBody>
                    <a:bodyPr/>
                    <a:lstStyle/>
                    <a:p>
                      <a:pPr indent="0" lvl="0" marL="0" rtl="0" algn="ctr">
                        <a:spcBef>
                          <a:spcPts val="0"/>
                        </a:spcBef>
                        <a:spcAft>
                          <a:spcPts val="0"/>
                        </a:spcAft>
                        <a:buNone/>
                      </a:pPr>
                      <a:r>
                        <a:rPr b="1" lang="en" sz="1100">
                          <a:latin typeface="Calibri"/>
                          <a:ea typeface="Calibri"/>
                          <a:cs typeface="Calibri"/>
                          <a:sym typeface="Calibri"/>
                        </a:rPr>
                        <a:t>Student Name </a:t>
                      </a:r>
                      <a:endParaRPr b="1" sz="1100">
                        <a:latin typeface="Calibri"/>
                        <a:ea typeface="Calibri"/>
                        <a:cs typeface="Calibri"/>
                        <a:sym typeface="Calibri"/>
                      </a:endParaRPr>
                    </a:p>
                  </a:txBody>
                  <a:tcPr marT="63500" marB="63500" marR="63500" marL="63500">
                    <a:solidFill>
                      <a:srgbClr val="EFEFEF"/>
                    </a:solidFill>
                  </a:tcPr>
                </a:tc>
                <a:tc>
                  <a:txBody>
                    <a:bodyPr/>
                    <a:lstStyle/>
                    <a:p>
                      <a:pPr indent="0" lvl="0" marL="0" rtl="0" algn="ctr">
                        <a:spcBef>
                          <a:spcPts val="0"/>
                        </a:spcBef>
                        <a:spcAft>
                          <a:spcPts val="0"/>
                        </a:spcAft>
                        <a:buNone/>
                      </a:pPr>
                      <a:r>
                        <a:rPr i="1" lang="en" sz="1100">
                          <a:latin typeface="Calibri"/>
                          <a:ea typeface="Calibri"/>
                          <a:cs typeface="Calibri"/>
                          <a:sym typeface="Calibri"/>
                        </a:rPr>
                        <a:t>Word</a:t>
                      </a:r>
                      <a:endParaRPr i="1" sz="1100">
                        <a:latin typeface="Calibri"/>
                        <a:ea typeface="Calibri"/>
                        <a:cs typeface="Calibri"/>
                        <a:sym typeface="Calibri"/>
                      </a:endParaRPr>
                    </a:p>
                  </a:txBody>
                  <a:tcPr marT="63500" marB="63500" marR="63500" marL="63500">
                    <a:solidFill>
                      <a:srgbClr val="EFEFEF"/>
                    </a:solidFill>
                  </a:tcPr>
                </a:tc>
                <a:tc>
                  <a:txBody>
                    <a:bodyPr/>
                    <a:lstStyle/>
                    <a:p>
                      <a:pPr indent="0" lvl="0" marL="0" rtl="0" algn="ctr">
                        <a:spcBef>
                          <a:spcPts val="0"/>
                        </a:spcBef>
                        <a:spcAft>
                          <a:spcPts val="0"/>
                        </a:spcAft>
                        <a:buNone/>
                      </a:pPr>
                      <a:r>
                        <a:rPr i="1" lang="en" sz="1100">
                          <a:latin typeface="Calibri"/>
                          <a:ea typeface="Calibri"/>
                          <a:cs typeface="Calibri"/>
                          <a:sym typeface="Calibri"/>
                        </a:rPr>
                        <a:t>Word</a:t>
                      </a:r>
                      <a:endParaRPr b="1" sz="1100">
                        <a:latin typeface="Calibri"/>
                        <a:ea typeface="Calibri"/>
                        <a:cs typeface="Calibri"/>
                        <a:sym typeface="Calibri"/>
                      </a:endParaRPr>
                    </a:p>
                  </a:txBody>
                  <a:tcPr marT="63500" marB="63500" marR="63500" marL="63500">
                    <a:solidFill>
                      <a:srgbClr val="EFEFEF"/>
                    </a:solidFill>
                  </a:tcPr>
                </a:tc>
                <a:tc>
                  <a:txBody>
                    <a:bodyPr/>
                    <a:lstStyle/>
                    <a:p>
                      <a:pPr indent="0" lvl="0" marL="0" rtl="0" algn="ctr">
                        <a:spcBef>
                          <a:spcPts val="0"/>
                        </a:spcBef>
                        <a:spcAft>
                          <a:spcPts val="0"/>
                        </a:spcAft>
                        <a:buNone/>
                      </a:pPr>
                      <a:r>
                        <a:rPr i="1" lang="en" sz="1100">
                          <a:latin typeface="Calibri"/>
                          <a:ea typeface="Calibri"/>
                          <a:cs typeface="Calibri"/>
                          <a:sym typeface="Calibri"/>
                        </a:rPr>
                        <a:t>Word</a:t>
                      </a:r>
                      <a:endParaRPr b="1" sz="1100">
                        <a:latin typeface="Calibri"/>
                        <a:ea typeface="Calibri"/>
                        <a:cs typeface="Calibri"/>
                        <a:sym typeface="Calibri"/>
                      </a:endParaRPr>
                    </a:p>
                  </a:txBody>
                  <a:tcPr marT="63500" marB="63500" marR="63500" marL="63500">
                    <a:solidFill>
                      <a:srgbClr val="EFEFEF"/>
                    </a:solidFill>
                  </a:tcPr>
                </a:tc>
                <a:tc>
                  <a:txBody>
                    <a:bodyPr/>
                    <a:lstStyle/>
                    <a:p>
                      <a:pPr indent="0" lvl="0" marL="0" rtl="0" algn="ctr">
                        <a:spcBef>
                          <a:spcPts val="0"/>
                        </a:spcBef>
                        <a:spcAft>
                          <a:spcPts val="0"/>
                        </a:spcAft>
                        <a:buNone/>
                      </a:pPr>
                      <a:r>
                        <a:rPr i="1" lang="en" sz="1100">
                          <a:latin typeface="Calibri"/>
                          <a:ea typeface="Calibri"/>
                          <a:cs typeface="Calibri"/>
                          <a:sym typeface="Calibri"/>
                        </a:rPr>
                        <a:t>Word</a:t>
                      </a:r>
                      <a:endParaRPr b="1" sz="1100">
                        <a:latin typeface="Calibri"/>
                        <a:ea typeface="Calibri"/>
                        <a:cs typeface="Calibri"/>
                        <a:sym typeface="Calibri"/>
                      </a:endParaRPr>
                    </a:p>
                  </a:txBody>
                  <a:tcPr marT="63500" marB="63500" marR="63500" marL="63500">
                    <a:solidFill>
                      <a:srgbClr val="EFEFEF"/>
                    </a:solidFill>
                  </a:tcPr>
                </a:tc>
                <a:tc>
                  <a:txBody>
                    <a:bodyPr/>
                    <a:lstStyle/>
                    <a:p>
                      <a:pPr indent="0" lvl="0" marL="0" rtl="0" algn="ctr">
                        <a:spcBef>
                          <a:spcPts val="0"/>
                        </a:spcBef>
                        <a:spcAft>
                          <a:spcPts val="0"/>
                        </a:spcAft>
                        <a:buNone/>
                      </a:pPr>
                      <a:r>
                        <a:rPr i="1" lang="en" sz="1100">
                          <a:latin typeface="Calibri"/>
                          <a:ea typeface="Calibri"/>
                          <a:cs typeface="Calibri"/>
                          <a:sym typeface="Calibri"/>
                        </a:rPr>
                        <a:t>Word</a:t>
                      </a:r>
                      <a:endParaRPr b="1" sz="1100">
                        <a:latin typeface="Calibri"/>
                        <a:ea typeface="Calibri"/>
                        <a:cs typeface="Calibri"/>
                        <a:sym typeface="Calibri"/>
                      </a:endParaRPr>
                    </a:p>
                  </a:txBody>
                  <a:tcPr marT="63500" marB="63500" marR="63500" marL="63500">
                    <a:solidFill>
                      <a:srgbClr val="EFEFEF"/>
                    </a:solidFill>
                  </a:tcPr>
                </a:tc>
                <a:tc>
                  <a:txBody>
                    <a:bodyPr/>
                    <a:lstStyle/>
                    <a:p>
                      <a:pPr indent="0" lvl="0" marL="0" rtl="0" algn="ctr">
                        <a:spcBef>
                          <a:spcPts val="0"/>
                        </a:spcBef>
                        <a:spcAft>
                          <a:spcPts val="0"/>
                        </a:spcAft>
                        <a:buNone/>
                      </a:pPr>
                      <a:r>
                        <a:rPr i="1" lang="en" sz="1100">
                          <a:latin typeface="Calibri"/>
                          <a:ea typeface="Calibri"/>
                          <a:cs typeface="Calibri"/>
                          <a:sym typeface="Calibri"/>
                        </a:rPr>
                        <a:t>Word</a:t>
                      </a:r>
                      <a:endParaRPr b="1" sz="1100">
                        <a:latin typeface="Calibri"/>
                        <a:ea typeface="Calibri"/>
                        <a:cs typeface="Calibri"/>
                        <a:sym typeface="Calibri"/>
                      </a:endParaRPr>
                    </a:p>
                  </a:txBody>
                  <a:tcPr marT="63500" marB="63500" marR="63500" marL="63500">
                    <a:solidFill>
                      <a:srgbClr val="EFEFEF"/>
                    </a:solidFill>
                  </a:tcPr>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bl>
          </a:graphicData>
        </a:graphic>
      </p:graphicFrame>
      <p:sp>
        <p:nvSpPr>
          <p:cNvPr id="68" name="Google Shape;68;p14"/>
          <p:cNvSpPr txBox="1"/>
          <p:nvPr/>
        </p:nvSpPr>
        <p:spPr>
          <a:xfrm>
            <a:off x="466688" y="7263000"/>
            <a:ext cx="7208700" cy="633300"/>
          </a:xfrm>
          <a:prstGeom prst="rect">
            <a:avLst/>
          </a:prstGeom>
          <a:noFill/>
          <a:ln>
            <a:noFill/>
          </a:ln>
        </p:spPr>
        <p:txBody>
          <a:bodyPr anchorCtr="0" anchor="ctr" bIns="91425" lIns="91425" spcFirstLastPara="1" rIns="91425" wrap="square" tIns="91425">
            <a:noAutofit/>
          </a:bodyPr>
          <a:lstStyle/>
          <a:p>
            <a:pPr indent="0" lvl="0" marL="0" rtl="0" algn="just">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Record a check mark in the column for each word students are able to decode and an ‘x’ for each word students are not able to decode. Record additional anecdotal notes regarding students’ decoding behaviors.</a:t>
            </a:r>
            <a:r>
              <a:rPr lang="en" sz="1100">
                <a:latin typeface="Calibri"/>
                <a:ea typeface="Calibri"/>
                <a:cs typeface="Calibri"/>
                <a:sym typeface="Calibri"/>
              </a:rPr>
              <a:t> </a:t>
            </a:r>
            <a:endParaRPr b="1" sz="11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