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56E352B-E771-43FD-9D8F-144D1EA1D40B}">
  <a:tblStyle styleId="{756E352B-E771-43FD-9D8F-144D1EA1D40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F25B2D5-AC37-4108-A64B-D50626940D8A}"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23f0a8ad8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23f0a8ad8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{756E352B-E771-43FD-9D8F-144D1EA1D40B}</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Words with R-controlled Vowels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50" y="5106700"/>
          <a:ext cx="3000000" cy="3000000"/>
        </p:xfrm>
        <a:graphic>
          <a:graphicData uri="http://schemas.openxmlformats.org/drawingml/2006/table">
            <a:tbl>
              <a:tblPr>
                <a:noFill/>
                <a:tableStyleId>{756E352B-E771-43FD-9D8F-144D1EA1D40B}</a:tableStyleId>
              </a:tblPr>
              <a:tblGrid>
                <a:gridCol w="1212225"/>
                <a:gridCol w="5571875"/>
              </a:tblGrid>
              <a:tr h="173525">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List of words with r-controlled vowels (easier to more challenging)</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39213" y="5593465"/>
          <a:ext cx="3000000" cy="3000000"/>
        </p:xfrm>
        <a:graphic>
          <a:graphicData uri="http://schemas.openxmlformats.org/drawingml/2006/table">
            <a:tbl>
              <a:tblPr>
                <a:noFill/>
                <a:tableStyleId>{756E352B-E771-43FD-9D8F-144D1EA1D40B}</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Teacher will display a word with an r-controlled vowel for students. Students will sound out the word and blend the sounds to read the whole word. After reading each word, students can sort the words into categories based on the r-controlled vowel pattern within each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a:t>
                      </a: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Today we are going to work on decoding words with r-controlled vowels. Let’s review the sounds these letter patterns make. </a:t>
                      </a:r>
                      <a:r>
                        <a:rPr i="1" lang="en" sz="1100">
                          <a:solidFill>
                            <a:schemeClr val="dk1"/>
                          </a:solidFill>
                          <a:latin typeface="Calibri"/>
                          <a:ea typeface="Calibri"/>
                          <a:cs typeface="Calibri"/>
                          <a:sym typeface="Calibri"/>
                        </a:rPr>
                        <a:t>Show students the letters -ar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-ar spells /ar/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a:t>
                      </a:r>
                      <a:r>
                        <a:rPr b="1" lang="en" sz="1100">
                          <a:solidFill>
                            <a:schemeClr val="dk1"/>
                          </a:solidFill>
                          <a:latin typeface="Calibri"/>
                          <a:ea typeface="Calibri"/>
                          <a:cs typeface="Calibri"/>
                          <a:sym typeface="Calibri"/>
                        </a:rPr>
                        <a:t> </a:t>
                      </a:r>
                      <a:r>
                        <a:rPr i="1" lang="en" sz="1100">
                          <a:solidFill>
                            <a:schemeClr val="dk1"/>
                          </a:solidFill>
                          <a:latin typeface="Calibri"/>
                          <a:ea typeface="Calibri"/>
                          <a:cs typeface="Calibri"/>
                          <a:sym typeface="Calibri"/>
                        </a:rPr>
                        <a:t>Show students the letters -or and ask, “</a:t>
                      </a:r>
                      <a:r>
                        <a:rPr lang="en" sz="1100">
                          <a:solidFill>
                            <a:schemeClr val="dk1"/>
                          </a:solidFill>
                          <a:latin typeface="Calibri"/>
                          <a:ea typeface="Calibri"/>
                          <a:cs typeface="Calibri"/>
                          <a:sym typeface="Calibri"/>
                        </a:rPr>
                        <a:t>What sound do these letters make?”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-or spells /or/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this process to review all of the r-controlled vowel patterns that students have learned.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we are going to read words with these vowel sounds. Watch me model first.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a:t>
                      </a:r>
                      <a:r>
                        <a:rPr i="1" lang="en" sz="1100">
                          <a:solidFill>
                            <a:schemeClr val="dk1"/>
                          </a:solidFill>
                          <a:latin typeface="Calibri"/>
                          <a:ea typeface="Calibri"/>
                          <a:cs typeface="Calibri"/>
                          <a:sym typeface="Calibri"/>
                        </a:rPr>
                        <a:t>Show students the word cart. </a:t>
                      </a:r>
                      <a:r>
                        <a:rPr lang="en" sz="1100">
                          <a:solidFill>
                            <a:schemeClr val="dk1"/>
                          </a:solidFill>
                          <a:latin typeface="Calibri"/>
                          <a:ea typeface="Calibri"/>
                          <a:cs typeface="Calibri"/>
                          <a:sym typeface="Calibri"/>
                        </a:rPr>
                        <a:t>Say: /c/ /ar/ /t/…cart. I see the letters -ar in the middle, which makes the sound /ar/. Read it with me. Ready, go!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2940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As students learn new sounds, it is important to provide students with opportunities to practice decoding words with these learned sounds. This will support students’ ability to progress from recalling sounds in isolation, to recalling them within the context of a whole word, and using their knowledge of the code to blend individual sounds into whole words.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If students are struggling to decode individual words, it could point to a deficiency in letter sound recall, or in their phonological awareness abilities. Oral blending and segmenting skills are highly correlated to a students’ ability to decode words in print. If students are not able to blend sounds into words in print, it may be beneficial to administer a phonological awareness diagnostic to determine if there is a gap in skill. If students are having difficulty recalling individual letter sounds, provide additional practice with recall sounds in isolation, incorporating multi-sensory instruction where possible.</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6700" y="1449040"/>
          <a:ext cx="3000000" cy="3000000"/>
        </p:xfrm>
        <a:graphic>
          <a:graphicData uri="http://schemas.openxmlformats.org/drawingml/2006/table">
            <a:tbl>
              <a:tblPr>
                <a:noFill/>
                <a:tableStyleId>{756E352B-E771-43FD-9D8F-144D1EA1D40B}</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/c/ /ar/ /t/…cart.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everyone! Let’s read one together now. </a:t>
                      </a:r>
                      <a:r>
                        <a:rPr i="1" lang="en" sz="1100">
                          <a:solidFill>
                            <a:schemeClr val="dk1"/>
                          </a:solidFill>
                          <a:latin typeface="Calibri"/>
                          <a:ea typeface="Calibri"/>
                          <a:cs typeface="Calibri"/>
                          <a:sym typeface="Calibri"/>
                        </a:rPr>
                        <a:t>Show students the word fort. </a:t>
                      </a:r>
                      <a:r>
                        <a:rPr lang="en" sz="1100">
                          <a:solidFill>
                            <a:schemeClr val="dk1"/>
                          </a:solidFill>
                          <a:latin typeface="Calibri"/>
                          <a:ea typeface="Calibri"/>
                          <a:cs typeface="Calibri"/>
                          <a:sym typeface="Calibri"/>
                        </a:rPr>
                        <a:t>Let’s read it together.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/f/ /or/ /t/…fort.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job! That is the word fort. What letters make the sound /or/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Say, “-or spells /or/”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Repeat this process with additional words with r-controlled vowels until students have had sufficient practice.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Now, we’re going to do part two of our activity. We have to sort the words into categories based on the r-controlled vowel pattern in the word. What r-controlled vowel patterns do we have in our words? What should our categories be?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Students should respond with the r-controlled vowel patterns that were in the words they read. As they respond, create a table with the r-controlled vowels as the category header at the top of each column.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job remembering those sounds. Now we’re going to re-read the words we just read and sort them into each column based on the r-controlled vowel sound that they have.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Call on one student at a time to choose a word card, read the word, and sort the word into the correct column. In order to engage all students during this activity, you can have students write the words on their own sorting mats, and you can have students chorally read the words together after each individual turn.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graphicFrame>
        <p:nvGraphicFramePr>
          <p:cNvPr id="67" name="Google Shape;67;p14"/>
          <p:cNvGraphicFramePr/>
          <p:nvPr/>
        </p:nvGraphicFramePr>
        <p:xfrm>
          <a:off x="578788" y="7995300"/>
          <a:ext cx="3000000" cy="3000000"/>
        </p:xfrm>
        <a:graphic>
          <a:graphicData uri="http://schemas.openxmlformats.org/drawingml/2006/table">
            <a:tbl>
              <a:tblPr>
                <a:noFill/>
                <a:tableStyleId>{DF25B2D5-AC37-4108-A64B-D50626940D8A}</a:tableStyleId>
              </a:tblPr>
              <a:tblGrid>
                <a:gridCol w="907575"/>
                <a:gridCol w="987425"/>
                <a:gridCol w="987425"/>
                <a:gridCol w="987425"/>
                <a:gridCol w="987425"/>
                <a:gridCol w="987425"/>
                <a:gridCol w="987425"/>
              </a:tblGrid>
              <a:tr h="266700">
                <a:tc gridSpan="7">
                  <a:txBody>
                    <a:bodyPr/>
                    <a:lstStyle/>
                    <a:p>
                      <a:pPr indent="0" lvl="0" marL="0" rtl="0" algn="l">
                        <a:spcBef>
                          <a:spcPts val="0"/>
                        </a:spcBef>
                        <a:spcAft>
                          <a:spcPts val="0"/>
                        </a:spcAft>
                        <a:buNone/>
                      </a:pPr>
                      <a:r>
                        <a:rPr b="1" lang="en" sz="1100">
                          <a:latin typeface="Calibri"/>
                          <a:ea typeface="Calibri"/>
                          <a:cs typeface="Calibri"/>
                          <a:sym typeface="Calibri"/>
                        </a:rPr>
                        <a:t>Phoneme-grapheme Focus: </a:t>
                      </a:r>
                      <a:r>
                        <a:rPr i="1" lang="en" sz="1100">
                          <a:latin typeface="Calibri"/>
                          <a:ea typeface="Calibri"/>
                          <a:cs typeface="Calibri"/>
                          <a:sym typeface="Calibri"/>
                        </a:rPr>
                        <a:t>Write the phoneme-grapheme spelling pattern that is the focus of the lesson. </a:t>
                      </a:r>
                      <a:endParaRPr i="1" sz="1100">
                        <a:latin typeface="Calibri"/>
                        <a:ea typeface="Calibri"/>
                        <a:cs typeface="Calibri"/>
                        <a:sym typeface="Calibri"/>
                      </a:endParaRPr>
                    </a:p>
                  </a:txBody>
                  <a:tcPr marT="63500" marB="63500" marR="63500" marL="63500">
                    <a:solidFill>
                      <a:srgbClr val="94D193"/>
                    </a:solidFill>
                  </a:tcPr>
                </a:tc>
                <a:tc hMerge="1"/>
                <a:tc hMerge="1"/>
                <a:tc hMerge="1"/>
                <a:tc hMerge="1"/>
                <a:tc hMerge="1"/>
                <a:tc hMerge="1"/>
              </a:tr>
              <a:tr h="12700">
                <a:tc>
                  <a:txBody>
                    <a:bodyPr/>
                    <a:lstStyle/>
                    <a:p>
                      <a:pPr indent="0" lvl="0" marL="0" rtl="0" algn="ctr">
                        <a:spcBef>
                          <a:spcPts val="0"/>
                        </a:spcBef>
                        <a:spcAft>
                          <a:spcPts val="0"/>
                        </a:spcAft>
                        <a:buNone/>
                      </a:pPr>
                      <a:r>
                        <a:rPr b="1" lang="en" sz="1100">
                          <a:latin typeface="Calibri"/>
                          <a:ea typeface="Calibri"/>
                          <a:cs typeface="Calibri"/>
                          <a:sym typeface="Calibri"/>
                        </a:rPr>
                        <a:t>Student Name </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i="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c>
                  <a:txBody>
                    <a:bodyPr/>
                    <a:lstStyle/>
                    <a:p>
                      <a:pPr indent="0" lvl="0" marL="0" rtl="0" algn="ctr">
                        <a:spcBef>
                          <a:spcPts val="0"/>
                        </a:spcBef>
                        <a:spcAft>
                          <a:spcPts val="0"/>
                        </a:spcAft>
                        <a:buNone/>
                      </a:pPr>
                      <a:r>
                        <a:rPr i="1" lang="en" sz="1100">
                          <a:latin typeface="Calibri"/>
                          <a:ea typeface="Calibri"/>
                          <a:cs typeface="Calibri"/>
                          <a:sym typeface="Calibri"/>
                        </a:rPr>
                        <a:t>Word</a:t>
                      </a:r>
                      <a:endParaRPr b="1" sz="1100">
                        <a:latin typeface="Calibri"/>
                        <a:ea typeface="Calibri"/>
                        <a:cs typeface="Calibri"/>
                        <a:sym typeface="Calibri"/>
                      </a:endParaRPr>
                    </a:p>
                  </a:txBody>
                  <a:tcPr marT="63500" marB="63500" marR="63500" marL="63500">
                    <a:solidFill>
                      <a:srgbClr val="EFEFEF"/>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68" name="Google Shape;68;p14"/>
          <p:cNvSpPr txBox="1"/>
          <p:nvPr/>
        </p:nvSpPr>
        <p:spPr>
          <a:xfrm>
            <a:off x="466688" y="7263000"/>
            <a:ext cx="7208700" cy="633300"/>
          </a:xfrm>
          <a:prstGeom prst="rect">
            <a:avLst/>
          </a:prstGeom>
          <a:noFill/>
          <a:ln>
            <a:noFill/>
          </a:ln>
        </p:spPr>
        <p:txBody>
          <a:bodyPr anchorCtr="0" anchor="ctr" bIns="91425" lIns="91425" spcFirstLastPara="1" rIns="91425" wrap="square" tIns="91425">
            <a:noAutofit/>
          </a:bodyPr>
          <a:lstStyle/>
          <a:p>
            <a:pPr indent="0" lvl="0" marL="0" rtl="0" algn="just">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Record a check mark in the column for each word students are able to decode and an ‘x’ for each word students are not able to decode. Record additional anecdotal notes regarding students’ decoding behaviors.</a:t>
            </a:r>
            <a:r>
              <a:rPr lang="en" sz="1100">
                <a:latin typeface="Calibri"/>
                <a:ea typeface="Calibri"/>
                <a:cs typeface="Calibri"/>
                <a:sym typeface="Calibri"/>
              </a:rPr>
              <a:t> </a:t>
            </a:r>
            <a:endParaRPr b="1" sz="1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