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 id="257" r:id="rId8"/>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A444CF0-788B-403E-882A-22F2A05756A6}">
  <a:tblStyle styleId="{6A444CF0-788B-403E-882A-22F2A05756A6}"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A2EFE4EF-D346-4B02-95C0-683D6509C643}"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f9bf711952_0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f9bf711952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{6A444CF0-788B-403E-882A-22F2A05756A6}</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words with r-controlled vowels /er/ and /ar/</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521663" y="3973550"/>
          <a:ext cx="3000000" cy="3000000"/>
        </p:xfrm>
        <a:graphic>
          <a:graphicData uri="http://schemas.openxmlformats.org/drawingml/2006/table">
            <a:tbl>
              <a:tblPr>
                <a:noFill/>
                <a:tableStyleId>{6A444CF0-788B-403E-882A-22F2A05756A6}</a:tableStyleId>
              </a:tblPr>
              <a:tblGrid>
                <a:gridCol w="1212225"/>
                <a:gridCol w="5571875"/>
              </a:tblGrid>
              <a:tr h="2356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white board or poster paper</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notecards of words</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2356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66713" y="4672165"/>
          <a:ext cx="3000000" cy="3000000"/>
        </p:xfrm>
        <a:graphic>
          <a:graphicData uri="http://schemas.openxmlformats.org/drawingml/2006/table">
            <a:tbl>
              <a:tblPr>
                <a:noFill/>
                <a:tableStyleId>{6A444CF0-788B-403E-882A-22F2A05756A6}</a:tableStyleId>
              </a:tblPr>
              <a:tblGrid>
                <a:gridCol w="1106650"/>
                <a:gridCol w="2872550"/>
                <a:gridCol w="2859775"/>
              </a:tblGrid>
              <a:tr h="1869325">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Students will complete a word sort with r-controlled vowels sound words. Using the targeted r-controlled vowel sound, the teacher will have students listen and say the sound and example of the word with the r- controlled sound. For example, “Today we will learn about the sound /er/. Say the sound with me, /er/. Now we will stretch the sound /eeerrrrr/. Can you think of a word that has the /er/ sound?” (Teacher will listen or prompt an example word, such as her.)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Repeat: Students will complete a word sort with r-controlled vowels sound words. Using the targeted r-controlled vowel sound, the teacher will have students listen and say the sound and example of the word with the r- controlled sound. For example, “Today we will learn about the sound /ar/. Say the sound with me, /ar/. Now we will stretch the sound /aaarrrrr/. Can you think of a word that has the /ar/ sound?” (Teacher will listen or prompt an example word, such as car.)</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 will next write the /er/ sound on a white board. Students will practice tracing and writing the sound. Repeat with /ar/.</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Word Sort Activity: Teacher will create words that have the /ar/ sound and words that have the /er/ sound. For example: her, nerve, fern, stern, water, zipper, carve, car, far, cart, start, shark</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Create a chart for students to place the words under. Students should decode each word aloud before placing the word under the correct category. </a:t>
                      </a:r>
                      <a:endParaRPr sz="1100">
                        <a:solidFill>
                          <a:schemeClr val="dk1"/>
                        </a:solidFill>
                        <a:latin typeface="Calibri"/>
                        <a:ea typeface="Calibri"/>
                        <a:cs typeface="Calibri"/>
                        <a:sym typeface="Calibri"/>
                      </a:endParaRPr>
                    </a:p>
                    <a:p>
                      <a:pPr indent="0" lvl="0" marL="457200" rtl="0" algn="just">
                        <a:spcBef>
                          <a:spcPts val="0"/>
                        </a:spcBef>
                        <a:spcAft>
                          <a:spcPts val="0"/>
                        </a:spcAft>
                        <a:buNone/>
                      </a:pPr>
                      <a:r>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94163" y="1948775"/>
            <a:ext cx="6839100" cy="17547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None/>
            </a:pPr>
            <a:r>
              <a:rPr lang="en" sz="1100">
                <a:solidFill>
                  <a:schemeClr val="dk1"/>
                </a:solidFill>
                <a:latin typeface="Calibri"/>
                <a:ea typeface="Calibri"/>
                <a:cs typeface="Calibri"/>
                <a:sym typeface="Calibri"/>
              </a:rPr>
              <a:t>Decoding refers to the ability to look at a word, identify the letters, recall the sounds represented by the letters, and then blend those sounds together to read a whole word. As students gain more practice with decoding and expand their knowledge of sound-spelling patterns, their decoding will become increasingly accurate and automatic. With sufficient practice, students will no longer need to decode words sound-by-sound, because the word has been stored in their long term memory and has become a word they can recall ‘by sight.’ As students learn new sounds, it is important to provide students with opportunities to practice decoding words with these learned sounds. This will support students’ ability to progress from recalling sounds in isolation, to recalling them within the context of a whole word, and using their knowledge of the code to blend individual sounds into whole words.</a:t>
            </a:r>
            <a:endParaRPr sz="12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63" name="Shape 63"/>
        <p:cNvGrpSpPr/>
        <p:nvPr/>
      </p:nvGrpSpPr>
      <p:grpSpPr>
        <a:xfrm>
          <a:off x="0" y="0"/>
          <a:ext cx="0" cy="0"/>
          <a:chOff x="0" y="0"/>
          <a:chExt cx="0" cy="0"/>
        </a:xfrm>
      </p:grpSpPr>
      <p:pic>
        <p:nvPicPr>
          <p:cNvPr id="64" name="Google Shape;64;p14"/>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65" name="Google Shape;65;p14"/>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66" name="Google Shape;66;p14"/>
          <p:cNvGraphicFramePr/>
          <p:nvPr/>
        </p:nvGraphicFramePr>
        <p:xfrm>
          <a:off x="464513" y="1584308"/>
          <a:ext cx="3000000" cy="3000000"/>
        </p:xfrm>
        <a:graphic>
          <a:graphicData uri="http://schemas.openxmlformats.org/drawingml/2006/table">
            <a:tbl>
              <a:tblPr>
                <a:noFill/>
                <a:tableStyleId>{6A444CF0-788B-403E-882A-22F2A05756A6}</a:tableStyleId>
              </a:tblPr>
              <a:tblGrid>
                <a:gridCol w="1368675"/>
                <a:gridCol w="1368675"/>
                <a:gridCol w="1368675"/>
                <a:gridCol w="1368675"/>
                <a:gridCol w="1368675"/>
              </a:tblGrid>
              <a:tr h="47372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Indicate the words were read and sorted correctly. Identify any incidental notes in the note section.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7" name="Google Shape;67;p14"/>
          <p:cNvGraphicFramePr/>
          <p:nvPr/>
        </p:nvGraphicFramePr>
        <p:xfrm>
          <a:off x="457200" y="2254875"/>
          <a:ext cx="3000000" cy="3000000"/>
        </p:xfrm>
        <a:graphic>
          <a:graphicData uri="http://schemas.openxmlformats.org/drawingml/2006/table">
            <a:tbl>
              <a:tblPr>
                <a:noFill/>
                <a:tableStyleId>{A2EFE4EF-D346-4B02-95C0-683D6509C643}</a:tableStyleId>
              </a:tblPr>
              <a:tblGrid>
                <a:gridCol w="2286000"/>
                <a:gridCol w="2286000"/>
                <a:gridCol w="2286000"/>
              </a:tblGrid>
              <a:tr h="535975">
                <a:tc>
                  <a:txBody>
                    <a:bodyPr/>
                    <a:lstStyle/>
                    <a:p>
                      <a:pPr indent="0" lvl="0" marL="0" rtl="0" algn="l">
                        <a:spcBef>
                          <a:spcPts val="0"/>
                        </a:spcBef>
                        <a:spcAft>
                          <a:spcPts val="0"/>
                        </a:spcAft>
                        <a:buNone/>
                      </a:pPr>
                      <a:r>
                        <a:rPr b="1" lang="en" sz="1100">
                          <a:latin typeface="Calibri"/>
                          <a:ea typeface="Calibri"/>
                          <a:cs typeface="Calibri"/>
                          <a:sym typeface="Calibri"/>
                        </a:rPr>
                        <a:t>Student Name</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b="1" lang="en" sz="1100">
                          <a:latin typeface="Calibri"/>
                          <a:ea typeface="Calibri"/>
                          <a:cs typeface="Calibri"/>
                          <a:sym typeface="Calibri"/>
                        </a:rPr>
                        <a:t>Words Read and Sorted Correctly</a:t>
                      </a:r>
                      <a:endParaRPr b="1" sz="1100">
                        <a:latin typeface="Calibri"/>
                        <a:ea typeface="Calibri"/>
                        <a:cs typeface="Calibri"/>
                        <a:sym typeface="Calibri"/>
                      </a:endParaRPr>
                    </a:p>
                  </a:txBody>
                  <a:tcPr marT="63500" marB="63500" marR="63500" marL="63500">
                    <a:solidFill>
                      <a:srgbClr val="94D193"/>
                    </a:solidFill>
                  </a:tcPr>
                </a:tc>
                <a:tc>
                  <a:txBody>
                    <a:bodyPr/>
                    <a:lstStyle/>
                    <a:p>
                      <a:pPr indent="0" lvl="0" marL="0" rtl="0" algn="l">
                        <a:spcBef>
                          <a:spcPts val="0"/>
                        </a:spcBef>
                        <a:spcAft>
                          <a:spcPts val="0"/>
                        </a:spcAft>
                        <a:buNone/>
                      </a:pPr>
                      <a:r>
                        <a:rPr b="1" lang="en" sz="1100">
                          <a:latin typeface="Calibri"/>
                          <a:ea typeface="Calibri"/>
                          <a:cs typeface="Calibri"/>
                          <a:sym typeface="Calibri"/>
                        </a:rPr>
                        <a:t>Notes</a:t>
                      </a:r>
                      <a:endParaRPr b="1" sz="1100">
                        <a:latin typeface="Calibri"/>
                        <a:ea typeface="Calibri"/>
                        <a:cs typeface="Calibri"/>
                        <a:sym typeface="Calibri"/>
                      </a:endParaRPr>
                    </a:p>
                  </a:txBody>
                  <a:tcPr marT="63500" marB="63500" marR="63500" marL="63500">
                    <a:solidFill>
                      <a:srgbClr val="94D193"/>
                    </a:solidFill>
                  </a:tcPr>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r h="529125">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t/>
                      </a:r>
                      <a:endParaRPr b="1" sz="1100">
                        <a:latin typeface="Calibri"/>
                        <a:ea typeface="Calibri"/>
                        <a:cs typeface="Calibri"/>
                        <a:sym typeface="Calibri"/>
                      </a:endParaRPr>
                    </a:p>
                  </a:txBody>
                  <a:tcPr marT="63500" marB="63500" marR="63500" marL="63500"/>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