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7C4D5CA-4A28-4FEB-835B-BDA424215956}">
  <a:tblStyle styleId="{67C4D5CA-4A28-4FEB-835B-BDA42421595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17DBAAE5-AD87-440A-B989-23CF23A9F175}"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{67C4D5CA-4A28-4FEB-835B-BDA424215956}</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Words with R-controlled Vowels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Phonics</a:t>
                      </a:r>
                      <a:endParaRPr sz="11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75" y="3937638"/>
          <a:ext cx="3000000" cy="3000000"/>
        </p:xfrm>
        <a:graphic>
          <a:graphicData uri="http://schemas.openxmlformats.org/drawingml/2006/table">
            <a:tbl>
              <a:tblPr>
                <a:noFill/>
                <a:tableStyleId>{67C4D5CA-4A28-4FEB-835B-BDA424215956}</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l">
                        <a:spcBef>
                          <a:spcPts val="0"/>
                        </a:spcBef>
                        <a:spcAft>
                          <a:spcPts val="0"/>
                        </a:spcAft>
                        <a:buSzPts val="1200"/>
                        <a:buFont typeface="Calibri"/>
                        <a:buChar char="❏"/>
                      </a:pPr>
                      <a:r>
                        <a:rPr lang="en" sz="1200">
                          <a:latin typeface="Calibri"/>
                          <a:ea typeface="Calibri"/>
                          <a:cs typeface="Calibri"/>
                          <a:sym typeface="Calibri"/>
                        </a:rPr>
                        <a:t>Picture cards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304800" lvl="0" marL="457200" rtl="0" algn="l">
                        <a:spcBef>
                          <a:spcPts val="0"/>
                        </a:spcBef>
                        <a:spcAft>
                          <a:spcPts val="0"/>
                        </a:spcAft>
                        <a:buClr>
                          <a:schemeClr val="dk1"/>
                        </a:buClr>
                        <a:buSzPts val="1200"/>
                        <a:buFont typeface="Calibri"/>
                        <a:buChar char="❏"/>
                      </a:pPr>
                      <a:r>
                        <a:rPr lang="en" sz="1200">
                          <a:latin typeface="Calibri"/>
                          <a:ea typeface="Calibri"/>
                          <a:cs typeface="Calibri"/>
                          <a:sym typeface="Calibri"/>
                        </a:rPr>
                        <a:t>Word lists containing</a:t>
                      </a:r>
                      <a:r>
                        <a:rPr lang="en" sz="1200">
                          <a:latin typeface="Calibri"/>
                          <a:ea typeface="Calibri"/>
                          <a:cs typeface="Calibri"/>
                          <a:sym typeface="Calibri"/>
                        </a:rPr>
                        <a:t> “ar”, “er”, “Ir”, “or”, and “ur” sounds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571500" y="4486265"/>
          <a:ext cx="3000000" cy="3000000"/>
        </p:xfrm>
        <a:graphic>
          <a:graphicData uri="http://schemas.openxmlformats.org/drawingml/2006/table">
            <a:tbl>
              <a:tblPr>
                <a:noFill/>
                <a:tableStyleId>{67C4D5CA-4A28-4FEB-835B-BDA424215956}</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they will practice reading words with r-controlled vowels. Have some individual cards containing the vowels from above, with corresponding pictures. </a:t>
                      </a:r>
                      <a:endParaRPr sz="1100">
                        <a:solidFill>
                          <a:schemeClr val="dk1"/>
                        </a:solidFill>
                        <a:latin typeface="Calibri"/>
                        <a:ea typeface="Calibri"/>
                        <a:cs typeface="Calibri"/>
                        <a:sym typeface="Calibri"/>
                      </a:endParaRPr>
                    </a:p>
                    <a:p>
                      <a:pPr indent="-304800" lvl="1" marL="13716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For example, for the vowel spelling ar, show a picture of a </a:t>
                      </a:r>
                      <a:r>
                        <a:rPr lang="en" sz="1100" u="sng">
                          <a:solidFill>
                            <a:schemeClr val="dk1"/>
                          </a:solidFill>
                          <a:latin typeface="Calibri"/>
                          <a:ea typeface="Calibri"/>
                          <a:cs typeface="Calibri"/>
                          <a:sym typeface="Calibri"/>
                        </a:rPr>
                        <a:t>car</a:t>
                      </a:r>
                      <a:r>
                        <a:rPr lang="en" sz="1100">
                          <a:solidFill>
                            <a:schemeClr val="dk1"/>
                          </a:solidFill>
                          <a:latin typeface="Calibri"/>
                          <a:ea typeface="Calibri"/>
                          <a:cs typeface="Calibri"/>
                          <a:sym typeface="Calibri"/>
                        </a:rPr>
                        <a:t>. These pictures can be posted in the classroom for student reference.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Show them each card and teach each sound, repeating the sound and the picture clue. Practice this several times.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Next, show the students some written words from the word list below.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Say the sounds in each word slowly, emphasizing the r-controlled sound. Once all the phonemes are said, say the whole word quickly. Do this with each word. This will take lots of practice over time for mastery to be reached. </a:t>
                      </a:r>
                      <a:endParaRPr sz="1100">
                        <a:solidFill>
                          <a:schemeClr val="dk1"/>
                        </a:solidFill>
                        <a:latin typeface="Calibri"/>
                        <a:ea typeface="Calibri"/>
                        <a:cs typeface="Calibri"/>
                        <a:sym typeface="Calibri"/>
                      </a:endParaRPr>
                    </a:p>
                    <a:p>
                      <a:pPr indent="-304800" lvl="0" marL="9144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Use the word list below for continued decoding practice with students. Make sure to add to this list as words are discovered throughout the reading of texts in the classroom. Students love to find words and share them with others. It is also a good idea to underline these sounds or highlight them with a crayon when making lists.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rPr lang="en" sz="1100">
                          <a:solidFill>
                            <a:schemeClr val="dk1"/>
                          </a:solidFill>
                          <a:latin typeface="Calibri"/>
                          <a:ea typeface="Calibri"/>
                          <a:cs typeface="Calibri"/>
                          <a:sym typeface="Calibri"/>
                        </a:rPr>
                        <a:t>*Note: This can be an auditory lesson or a visual lesson, depending on the specific needs of your students. </a:t>
                      </a:r>
                      <a:endParaRPr sz="1100">
                        <a:solidFill>
                          <a:schemeClr val="dk1"/>
                        </a:solidFill>
                        <a:latin typeface="Calibri"/>
                        <a:ea typeface="Calibri"/>
                        <a:cs typeface="Calibri"/>
                        <a:sym typeface="Calibri"/>
                      </a:endParaRPr>
                    </a:p>
                    <a:p>
                      <a:pPr indent="0" lvl="0" marL="9144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2015450"/>
            <a:ext cx="6839100" cy="17700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sz="1100">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“Knowing vowel letter-sound relationships is a crucial part of knowing the alphabetic system,” (Put Reading First, NIL, 2006). R-controlled vowels are vowels followed immediately by the letter r. A vowel sound is created that is neither long nor short. Instead, the sound of /r/ is more dominant. The r-controlled vowels are: /ar/ as in car, /er/ as in her, /ir/ as in bird, /or/ as in fork, and /ur/ as in fur. Sometimes teachers refer to this kind of vowel sound as the “Bossy R,” because it modifies the vowel sound. These sounds are very common at all learning stages of decoding words. Because of this, it is important to explicitly teach students to recognize and practice words that contain r-controlled vowels. </a:t>
            </a:r>
            <a:endParaRPr sz="1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t/>
            </a:r>
            <a:endParaRPr sz="1200"/>
          </a:p>
        </p:txBody>
      </p:sp>
      <p:graphicFrame>
        <p:nvGraphicFramePr>
          <p:cNvPr id="60" name="Google Shape;60;p13"/>
          <p:cNvGraphicFramePr/>
          <p:nvPr/>
        </p:nvGraphicFramePr>
        <p:xfrm>
          <a:off x="494175" y="7960950"/>
          <a:ext cx="3000000" cy="3000000"/>
        </p:xfrm>
        <a:graphic>
          <a:graphicData uri="http://schemas.openxmlformats.org/drawingml/2006/table">
            <a:tbl>
              <a:tblPr>
                <a:noFill/>
                <a:tableStyleId>{17DBAAE5-AD87-440A-B989-23CF23A9F175}</a:tableStyleId>
              </a:tblPr>
              <a:tblGrid>
                <a:gridCol w="1371600"/>
                <a:gridCol w="1371600"/>
                <a:gridCol w="1371600"/>
                <a:gridCol w="1371600"/>
                <a:gridCol w="1371600"/>
              </a:tblGrid>
              <a:tr h="12700">
                <a:tc>
                  <a:txBody>
                    <a:bodyPr/>
                    <a:lstStyle/>
                    <a:p>
                      <a:pPr indent="0" lvl="0" marL="0" rtl="0" algn="ctr">
                        <a:spcBef>
                          <a:spcPts val="0"/>
                        </a:spcBef>
                        <a:spcAft>
                          <a:spcPts val="0"/>
                        </a:spcAft>
                        <a:buNone/>
                      </a:pPr>
                      <a:r>
                        <a:rPr lang="en" sz="1100">
                          <a:latin typeface="Calibri"/>
                          <a:ea typeface="Calibri"/>
                          <a:cs typeface="Calibri"/>
                          <a:sym typeface="Calibri"/>
                        </a:rPr>
                        <a:t>ar</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er</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ir</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or</a:t>
                      </a:r>
                      <a:endParaRPr sz="1100">
                        <a:latin typeface="Calibri"/>
                        <a:ea typeface="Calibri"/>
                        <a:cs typeface="Calibri"/>
                        <a:sym typeface="Calibri"/>
                      </a:endParaRPr>
                    </a:p>
                  </a:txBody>
                  <a:tcPr marT="63500" marB="63500" marR="63500" marL="63500">
                    <a:solidFill>
                      <a:srgbClr val="94D193"/>
                    </a:solidFill>
                  </a:tcPr>
                </a:tc>
                <a:tc>
                  <a:txBody>
                    <a:bodyPr/>
                    <a:lstStyle/>
                    <a:p>
                      <a:pPr indent="0" lvl="0" marL="0" rtl="0" algn="ctr">
                        <a:spcBef>
                          <a:spcPts val="0"/>
                        </a:spcBef>
                        <a:spcAft>
                          <a:spcPts val="0"/>
                        </a:spcAft>
                        <a:buNone/>
                      </a:pPr>
                      <a:r>
                        <a:rPr lang="en" sz="1100">
                          <a:latin typeface="Calibri"/>
                          <a:ea typeface="Calibri"/>
                          <a:cs typeface="Calibri"/>
                          <a:sym typeface="Calibri"/>
                        </a:rPr>
                        <a:t>ur</a:t>
                      </a:r>
                      <a:endParaRPr sz="1100">
                        <a:latin typeface="Calibri"/>
                        <a:ea typeface="Calibri"/>
                        <a:cs typeface="Calibri"/>
                        <a:sym typeface="Calibri"/>
                      </a:endParaRPr>
                    </a:p>
                  </a:txBody>
                  <a:tcPr marT="63500" marB="63500" marR="63500" marL="63500">
                    <a:solidFill>
                      <a:srgbClr val="94D193"/>
                    </a:solidFill>
                  </a:tcPr>
                </a:tc>
              </a:tr>
              <a:tr h="795500">
                <a:tc>
                  <a:txBody>
                    <a:bodyPr/>
                    <a:lstStyle/>
                    <a:p>
                      <a:pPr indent="0" lvl="0" marL="0" rtl="0" algn="l">
                        <a:spcBef>
                          <a:spcPts val="0"/>
                        </a:spcBef>
                        <a:spcAft>
                          <a:spcPts val="0"/>
                        </a:spcAft>
                        <a:buNone/>
                      </a:pPr>
                      <a:r>
                        <a:rPr lang="en" sz="1100">
                          <a:latin typeface="Calibri"/>
                          <a:ea typeface="Calibri"/>
                          <a:cs typeface="Calibri"/>
                          <a:sym typeface="Calibri"/>
                        </a:rPr>
                        <a:t>star</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yarn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part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market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her</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verse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fern</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spider</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shirt</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bird</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girl</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dirt</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fork</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core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morning</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born</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curl</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sure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nurse</a:t>
                      </a:r>
                      <a:endParaRPr sz="1100">
                        <a:latin typeface="Calibri"/>
                        <a:ea typeface="Calibri"/>
                        <a:cs typeface="Calibri"/>
                        <a:sym typeface="Calibri"/>
                      </a:endParaRPr>
                    </a:p>
                    <a:p>
                      <a:pPr indent="0" lvl="0" marL="0" rtl="0" algn="l">
                        <a:spcBef>
                          <a:spcPts val="0"/>
                        </a:spcBef>
                        <a:spcAft>
                          <a:spcPts val="0"/>
                        </a:spcAft>
                        <a:buNone/>
                      </a:pPr>
                      <a:r>
                        <a:rPr lang="en" sz="1100">
                          <a:latin typeface="Calibri"/>
                          <a:ea typeface="Calibri"/>
                          <a:cs typeface="Calibri"/>
                          <a:sym typeface="Calibri"/>
                        </a:rPr>
                        <a:t>turn</a:t>
                      </a:r>
                      <a:endParaRPr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4" name="Shape 64"/>
        <p:cNvGrpSpPr/>
        <p:nvPr/>
      </p:nvGrpSpPr>
      <p:grpSpPr>
        <a:xfrm>
          <a:off x="0" y="0"/>
          <a:ext cx="0" cy="0"/>
          <a:chOff x="0" y="0"/>
          <a:chExt cx="0" cy="0"/>
        </a:xfrm>
      </p:grpSpPr>
      <p:pic>
        <p:nvPicPr>
          <p:cNvPr id="65" name="Google Shape;65;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6" name="Google Shape;66;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7" name="Google Shape;67;p14"/>
          <p:cNvGraphicFramePr/>
          <p:nvPr/>
        </p:nvGraphicFramePr>
        <p:xfrm>
          <a:off x="464513" y="1584308"/>
          <a:ext cx="3000000" cy="3000000"/>
        </p:xfrm>
        <a:graphic>
          <a:graphicData uri="http://schemas.openxmlformats.org/drawingml/2006/table">
            <a:tbl>
              <a:tblPr>
                <a:noFill/>
                <a:tableStyleId>{67C4D5CA-4A28-4FEB-835B-BDA424215956}</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a word with the given sounds; Mark N if they could not. </a:t>
                      </a:r>
                      <a:endParaRPr>
                        <a:latin typeface="Calibri"/>
                        <a:ea typeface="Calibri"/>
                        <a:cs typeface="Calibri"/>
                        <a:sym typeface="Calibri"/>
                      </a:endParaRPr>
                    </a:p>
                  </a:txBody>
                  <a:tcPr marT="0" marB="0" marR="0" marL="0">
                    <a:lnL cap="flat" cmpd="sng" w="9525">
                      <a:solidFill>
                        <a:srgbClr val="F7F2E9"/>
                      </a:solidFill>
                      <a:prstDash val="solid"/>
                      <a:round/>
                      <a:headEnd len="sm" w="sm" type="none"/>
                      <a:tailEnd len="sm" w="sm" type="none"/>
                    </a:lnL>
                    <a:lnR cap="flat" cmpd="sng" w="9525">
                      <a:solidFill>
                        <a:srgbClr val="F7F2E9"/>
                      </a:solidFill>
                      <a:prstDash val="solid"/>
                      <a:round/>
                      <a:headEnd len="sm" w="sm" type="none"/>
                      <a:tailEnd len="sm" w="sm" type="none"/>
                    </a:lnR>
                    <a:lnT cap="flat" cmpd="sng" w="9525">
                      <a:solidFill>
                        <a:srgbClr val="F7F2E9"/>
                      </a:solidFill>
                      <a:prstDash val="solid"/>
                      <a:round/>
                      <a:headEnd len="sm" w="sm" type="none"/>
                      <a:tailEnd len="sm" w="sm" type="none"/>
                    </a:lnT>
                    <a:lnB cap="flat" cmpd="sng" w="9525">
                      <a:solidFill>
                        <a:srgbClr val="F7F2E9"/>
                      </a:solidFill>
                      <a:prstDash val="solid"/>
                      <a:round/>
                      <a:headEnd len="sm" w="sm" type="none"/>
                      <a:tailEnd len="sm" w="sm" type="none"/>
                    </a:lnB>
                  </a:tcPr>
                </a:tc>
                <a:tc hMerge="1"/>
                <a:tc hMerge="1"/>
                <a:tc hMerge="1"/>
                <a:tc hMerge="1"/>
              </a:tr>
            </a:tbl>
          </a:graphicData>
        </a:graphic>
      </p:graphicFrame>
      <p:graphicFrame>
        <p:nvGraphicFramePr>
          <p:cNvPr id="68" name="Google Shape;68;p14"/>
          <p:cNvGraphicFramePr/>
          <p:nvPr/>
        </p:nvGraphicFramePr>
        <p:xfrm>
          <a:off x="464513" y="2441982"/>
          <a:ext cx="3000000" cy="3000000"/>
        </p:xfrm>
        <a:graphic>
          <a:graphicData uri="http://schemas.openxmlformats.org/drawingml/2006/table">
            <a:tbl>
              <a:tblPr>
                <a:noFill/>
                <a:tableStyleId>{67C4D5CA-4A28-4FEB-835B-BDA424215956}</a:tableStyleId>
              </a:tblPr>
              <a:tblGrid>
                <a:gridCol w="1368675"/>
                <a:gridCol w="1368675"/>
                <a:gridCol w="1368675"/>
                <a:gridCol w="1368675"/>
                <a:gridCol w="1368675"/>
              </a:tblGrid>
              <a:tr h="229250">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rPr b="1" lang="en">
                          <a:latin typeface="Calibri"/>
                          <a:ea typeface="Calibri"/>
                          <a:cs typeface="Calibri"/>
                          <a:sym typeface="Calibri"/>
                        </a:rPr>
                        <a:t>Student Name</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c>
                  <a:txBody>
                    <a:bodyPr/>
                    <a:lstStyle/>
                    <a:p>
                      <a:pPr indent="0" lvl="0" marL="0" rtl="0" algn="ctr">
                        <a:spcBef>
                          <a:spcPts val="0"/>
                        </a:spcBef>
                        <a:spcAft>
                          <a:spcPts val="0"/>
                        </a:spcAft>
                        <a:buNone/>
                      </a:pPr>
                      <a:r>
                        <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solidFill>
                      <a:srgbClr val="94D193"/>
                    </a:solidFill>
                  </a:tcPr>
                </a:tc>
              </a:tr>
              <a:tr h="229250">
                <a:tc>
                  <a:txBody>
                    <a:bodyPr/>
                    <a:lstStyle/>
                    <a:p>
                      <a:pPr indent="0" lvl="0" marL="0" rtl="0" algn="ctr">
                        <a:spcBef>
                          <a:spcPts val="0"/>
                        </a:spcBef>
                        <a:spcAft>
                          <a:spcPts val="0"/>
                        </a:spcAft>
                        <a:buNone/>
                      </a:pPr>
                      <a:r>
                        <a:rPr b="1" lang="en">
                          <a:latin typeface="Calibri"/>
                          <a:ea typeface="Calibri"/>
                          <a:cs typeface="Calibri"/>
                          <a:sym typeface="Calibri"/>
                        </a:rPr>
                        <a:t>ar</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er</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ir</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or</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r h="229250">
                <a:tc>
                  <a:txBody>
                    <a:bodyPr/>
                    <a:lstStyle/>
                    <a:p>
                      <a:pPr indent="0" lvl="0" marL="0" rtl="0" algn="ctr">
                        <a:spcBef>
                          <a:spcPts val="0"/>
                        </a:spcBef>
                        <a:spcAft>
                          <a:spcPts val="0"/>
                        </a:spcAft>
                        <a:buNone/>
                      </a:pPr>
                      <a:r>
                        <a:rPr b="1" lang="en">
                          <a:latin typeface="Calibri"/>
                          <a:ea typeface="Calibri"/>
                          <a:cs typeface="Calibri"/>
                          <a:sym typeface="Calibri"/>
                        </a:rPr>
                        <a:t>ur</a:t>
                      </a:r>
                      <a:endParaRPr b="1">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c>
                  <a:txBody>
                    <a:bodyPr/>
                    <a:lstStyle/>
                    <a:p>
                      <a:pPr indent="0" lvl="0" marL="0" rtl="0" algn="l">
                        <a:spcBef>
                          <a:spcPts val="0"/>
                        </a:spcBef>
                        <a:spcAft>
                          <a:spcPts val="0"/>
                        </a:spcAft>
                        <a:buNone/>
                      </a:pPr>
                      <a:r>
                        <a:t/>
                      </a:r>
                      <a:endParaRPr b="1" sz="1200">
                        <a:latin typeface="Calibri"/>
                        <a:ea typeface="Calibri"/>
                        <a:cs typeface="Calibri"/>
                        <a:sym typeface="Calibri"/>
                      </a:endParaRPr>
                    </a:p>
                  </a:txBody>
                  <a:tcPr marT="0" marB="0" marR="0" marL="0">
                    <a:lnL cap="flat" cmpd="sng" w="19050">
                      <a:solidFill>
                        <a:schemeClr val="dk1"/>
                      </a:solidFill>
                      <a:prstDash val="solid"/>
                      <a:round/>
                      <a:headEnd len="sm" w="sm" type="none"/>
                      <a:tailEnd len="sm" w="sm" type="none"/>
                    </a:lnL>
                    <a:lnR cap="flat" cmpd="sng" w="19050">
                      <a:solidFill>
                        <a:schemeClr val="dk1"/>
                      </a:solidFill>
                      <a:prstDash val="solid"/>
                      <a:round/>
                      <a:headEnd len="sm" w="sm" type="none"/>
                      <a:tailEnd len="sm" w="sm" type="none"/>
                    </a:lnR>
                    <a:lnT cap="flat" cmpd="sng" w="19050">
                      <a:solidFill>
                        <a:schemeClr val="dk1"/>
                      </a:solidFill>
                      <a:prstDash val="solid"/>
                      <a:round/>
                      <a:headEnd len="sm" w="sm" type="none"/>
                      <a:tailEnd len="sm" w="sm" type="none"/>
                    </a:lnT>
                    <a:lnB cap="flat" cmpd="sng" w="19050">
                      <a:solidFill>
                        <a:schemeClr val="dk1"/>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