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7EF090A-7EF3-4940-9359-9B0D973C26C6}">
  <a:tblStyle styleId="{07EF090A-7EF3-4940-9359-9B0D973C26C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514A030A-33D8-408E-8F69-5C5CE928558E}"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{07EF090A-7EF3-4940-9359-9B0D973C26C6}</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Deleting and Substituting Phonemes</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 </a:t>
                      </a:r>
                      <a:r>
                        <a:rPr lang="en" sz="1100">
                          <a:solidFill>
                            <a:schemeClr val="dk1"/>
                          </a:solidFill>
                          <a:latin typeface="Calibri"/>
                          <a:ea typeface="Calibri"/>
                          <a:cs typeface="Calibri"/>
                          <a:sym typeface="Calibri"/>
                        </a:rPr>
                        <a:t>Phonological Awareness</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7" name="Google Shape;57;p13"/>
          <p:cNvGraphicFramePr/>
          <p:nvPr/>
        </p:nvGraphicFramePr>
        <p:xfrm>
          <a:off x="494150" y="3661625"/>
          <a:ext cx="3000000" cy="3000000"/>
        </p:xfrm>
        <a:graphic>
          <a:graphicData uri="http://schemas.openxmlformats.org/drawingml/2006/table">
            <a:tbl>
              <a:tblPr>
                <a:noFill/>
                <a:tableStyleId>{07EF090A-7EF3-4940-9359-9B0D973C26C6}</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3 blue index cards and 1 red index card</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r h="235600">
                <a:tc vMerge="1"/>
                <a:tc>
                  <a:txBody>
                    <a:bodyPr/>
                    <a:lstStyle/>
                    <a:p>
                      <a:pPr indent="-304800" lvl="0" marL="457200" rtl="0" algn="l">
                        <a:spcBef>
                          <a:spcPts val="0"/>
                        </a:spcBef>
                        <a:spcAft>
                          <a:spcPts val="0"/>
                        </a:spcAft>
                        <a:buClr>
                          <a:schemeClr val="dk1"/>
                        </a:buClr>
                        <a:buSzPts val="1200"/>
                        <a:buFont typeface="Calibri"/>
                        <a:buChar char="❏"/>
                      </a:pPr>
                      <a:r>
                        <a:rPr lang="en" sz="1200">
                          <a:latin typeface="Calibri"/>
                          <a:ea typeface="Calibri"/>
                          <a:cs typeface="Calibri"/>
                          <a:sym typeface="Calibri"/>
                        </a:rPr>
                        <a:t>3 blue cubes and 1 red cube for students (if needed)</a:t>
                      </a:r>
                      <a:endParaRPr sz="1200">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203015"/>
          <a:ext cx="3000000" cy="3000000"/>
        </p:xfrm>
        <a:graphic>
          <a:graphicData uri="http://schemas.openxmlformats.org/drawingml/2006/table">
            <a:tbl>
              <a:tblPr>
                <a:noFill/>
                <a:tableStyleId>{07EF090A-7EF3-4940-9359-9B0D973C26C6}</a:tableStyleId>
              </a:tblPr>
              <a:tblGrid>
                <a:gridCol w="1106650"/>
                <a:gridCol w="2872550"/>
                <a:gridCol w="2859775"/>
              </a:tblGrid>
              <a:tr h="225647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gridSpan="2">
                  <a:txBody>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Begin these activities with lots of teacher support and modeling, following the “I Do, We Do, You Do” pattern. As students gain understanding and mastery, the steps below can be altered to fit the needs of the students. It is recommended that teachers begin with simple, cvc words (see list below).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p>
                      <a:pPr indent="0" lvl="0" marL="0" rtl="0" algn="l">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r>
            </a:tbl>
          </a:graphicData>
        </a:graphic>
      </p:graphicFrame>
      <p:sp>
        <p:nvSpPr>
          <p:cNvPr id="59" name="Google Shape;59;p13"/>
          <p:cNvSpPr txBox="1"/>
          <p:nvPr/>
        </p:nvSpPr>
        <p:spPr>
          <a:xfrm>
            <a:off x="466650" y="1948775"/>
            <a:ext cx="6839100" cy="1585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who have difficulty hearing and manipulating sounds in words will struggle to decode words. This is one of the most important jobs of teachers of beginning reading, to foster awareness of phonemes (speech sounds) in words (Moats, 2019). Helping students master deleting and substituting sounds in words takes lots of practice. These skills are, according to some experts,  more challenging to teach than other phonemic awareness activities. With that in mind, it is best to start with deleting phonemes and then move to substituting, as students are ready. It is also recommended that teachers use cards and cubes to show a visible representation of the phonemes as they are manipulated.</a:t>
            </a:r>
            <a:endParaRPr sz="1200"/>
          </a:p>
        </p:txBody>
      </p:sp>
      <p:sp>
        <p:nvSpPr>
          <p:cNvPr id="60" name="Google Shape;60;p13"/>
          <p:cNvSpPr txBox="1"/>
          <p:nvPr/>
        </p:nvSpPr>
        <p:spPr>
          <a:xfrm>
            <a:off x="466650" y="5165575"/>
            <a:ext cx="6703500" cy="369300"/>
          </a:xfrm>
          <a:prstGeom prst="rect">
            <a:avLst/>
          </a:prstGeom>
          <a:solidFill>
            <a:srgbClr val="000000">
              <a:alpha val="0"/>
            </a:srgbClr>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200">
                <a:latin typeface="Calibri"/>
                <a:ea typeface="Calibri"/>
                <a:cs typeface="Calibri"/>
                <a:sym typeface="Calibri"/>
              </a:rPr>
              <a:t>Word List:</a:t>
            </a:r>
            <a:r>
              <a:rPr lang="en" sz="1200">
                <a:latin typeface="Calibri"/>
                <a:ea typeface="Calibri"/>
                <a:cs typeface="Calibri"/>
                <a:sym typeface="Calibri"/>
              </a:rPr>
              <a:t> kit, pop, mug, bed, ham, fox, sun, till, let, can</a:t>
            </a:r>
            <a:endParaRPr sz="1200">
              <a:latin typeface="Calibri"/>
              <a:ea typeface="Calibri"/>
              <a:cs typeface="Calibri"/>
              <a:sym typeface="Calibri"/>
            </a:endParaRPr>
          </a:p>
        </p:txBody>
      </p:sp>
      <p:graphicFrame>
        <p:nvGraphicFramePr>
          <p:cNvPr id="61" name="Google Shape;61;p13"/>
          <p:cNvGraphicFramePr/>
          <p:nvPr/>
        </p:nvGraphicFramePr>
        <p:xfrm>
          <a:off x="466700" y="5534875"/>
          <a:ext cx="3000000" cy="3000000"/>
        </p:xfrm>
        <a:graphic>
          <a:graphicData uri="http://schemas.openxmlformats.org/drawingml/2006/table">
            <a:tbl>
              <a:tblPr>
                <a:noFill/>
                <a:tableStyleId>{07EF090A-7EF3-4940-9359-9B0D973C26C6}</a:tableStyleId>
              </a:tblPr>
              <a:tblGrid>
                <a:gridCol w="3351700"/>
                <a:gridCol w="3351700"/>
              </a:tblGrid>
              <a:tr h="330300">
                <a:tc>
                  <a:txBody>
                    <a:bodyPr/>
                    <a:lstStyle/>
                    <a:p>
                      <a:pPr indent="0" lvl="0" marL="0" rtl="0" algn="ctr">
                        <a:spcBef>
                          <a:spcPts val="0"/>
                        </a:spcBef>
                        <a:spcAft>
                          <a:spcPts val="0"/>
                        </a:spcAft>
                        <a:buNone/>
                      </a:pPr>
                      <a:r>
                        <a:rPr b="1" lang="en" sz="1100"/>
                        <a:t>Deleting Phonemes</a:t>
                      </a:r>
                      <a:endParaRPr b="1" sz="1100"/>
                    </a:p>
                  </a:txBody>
                  <a:tcPr marT="91425" marB="91425" marR="91425" marL="91425">
                    <a:lnB cap="flat" cmpd="sng" w="9525">
                      <a:solidFill>
                        <a:srgbClr val="000000"/>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sz="1100"/>
                        <a:t>Substituting Phonemes</a:t>
                      </a:r>
                      <a:endParaRPr b="1" sz="1100"/>
                    </a:p>
                  </a:txBody>
                  <a:tcPr marT="91425" marB="91425" marR="91425" marL="91425">
                    <a:lnB cap="flat" cmpd="sng" w="9525">
                      <a:solidFill>
                        <a:srgbClr val="000000"/>
                      </a:solidFill>
                      <a:prstDash val="solid"/>
                      <a:round/>
                      <a:headEnd len="sm" w="sm" type="none"/>
                      <a:tailEnd len="sm" w="sm" type="none"/>
                    </a:lnB>
                    <a:solidFill>
                      <a:srgbClr val="94D193"/>
                    </a:solidFill>
                  </a:tcPr>
                </a:tc>
              </a:tr>
              <a:tr h="488275">
                <a:tc>
                  <a:txBody>
                    <a:bodyPr/>
                    <a:lstStyle/>
                    <a:p>
                      <a:pPr indent="-298450" lvl="0" marL="457200" rtl="0" algn="l">
                        <a:spcBef>
                          <a:spcPts val="0"/>
                        </a:spcBef>
                        <a:spcAft>
                          <a:spcPts val="0"/>
                        </a:spcAft>
                        <a:buSzPts val="1100"/>
                        <a:buFont typeface="Calibri"/>
                        <a:buChar char="●"/>
                      </a:pPr>
                      <a:r>
                        <a:rPr lang="en" sz="1100">
                          <a:latin typeface="Calibri"/>
                          <a:ea typeface="Calibri"/>
                          <a:cs typeface="Calibri"/>
                          <a:sym typeface="Calibri"/>
                        </a:rPr>
                        <a:t>Place the 3 blue cards in the front of student(s).</a:t>
                      </a:r>
                      <a:endParaRPr sz="1100">
                        <a:latin typeface="Calibri"/>
                        <a:ea typeface="Calibri"/>
                        <a:cs typeface="Calibri"/>
                        <a:sym typeface="Calibri"/>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298450" lvl="0" marL="457200" rtl="0" algn="l">
                        <a:spcBef>
                          <a:spcPts val="0"/>
                        </a:spcBef>
                        <a:spcAft>
                          <a:spcPts val="0"/>
                        </a:spcAft>
                        <a:buSzPts val="1100"/>
                        <a:buChar char="●"/>
                      </a:pPr>
                      <a:r>
                        <a:rPr lang="en" sz="1100">
                          <a:solidFill>
                            <a:schemeClr val="dk1"/>
                          </a:solidFill>
                          <a:latin typeface="Calibri"/>
                          <a:ea typeface="Calibri"/>
                          <a:cs typeface="Calibri"/>
                          <a:sym typeface="Calibri"/>
                        </a:rPr>
                        <a:t>Place the three blue cards in front of the student (s).</a:t>
                      </a:r>
                      <a:endParaRPr sz="11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804225">
                <a:tc>
                  <a:txBody>
                    <a:bodyPr/>
                    <a:lstStyle/>
                    <a:p>
                      <a:pPr indent="-298450" lvl="0" marL="457200" rtl="0" algn="l">
                        <a:spcBef>
                          <a:spcPts val="0"/>
                        </a:spcBef>
                        <a:spcAft>
                          <a:spcPts val="0"/>
                        </a:spcAft>
                        <a:buSzPts val="1100"/>
                        <a:buFont typeface="Calibri"/>
                        <a:buChar char="●"/>
                      </a:pPr>
                      <a:r>
                        <a:rPr lang="en" sz="1100">
                          <a:latin typeface="Calibri"/>
                          <a:ea typeface="Calibri"/>
                          <a:cs typeface="Calibri"/>
                          <a:sym typeface="Calibri"/>
                        </a:rPr>
                        <a:t>T</a:t>
                      </a:r>
                      <a:r>
                        <a:rPr lang="en" sz="1100">
                          <a:latin typeface="Calibri"/>
                          <a:ea typeface="Calibri"/>
                          <a:cs typeface="Calibri"/>
                          <a:sym typeface="Calibri"/>
                        </a:rPr>
                        <a:t>ouch each card, moving from the beginning, middle, and ending sound. Say the sounds in the word as the cards are touched. Then, say the whole word.</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298450" lvl="0" marL="457200" rtl="0" algn="l">
                        <a:spcBef>
                          <a:spcPts val="0"/>
                        </a:spcBef>
                        <a:spcAft>
                          <a:spcPts val="0"/>
                        </a:spcAft>
                        <a:buSzPts val="1100"/>
                        <a:buChar char="●"/>
                      </a:pPr>
                      <a:r>
                        <a:rPr lang="en" sz="1100">
                          <a:solidFill>
                            <a:schemeClr val="dk1"/>
                          </a:solidFill>
                          <a:latin typeface="Calibri"/>
                          <a:ea typeface="Calibri"/>
                          <a:cs typeface="Calibri"/>
                          <a:sym typeface="Calibri"/>
                        </a:rPr>
                        <a:t>Touch each card, moving from the beginning, middle, and ending sound. Say the sounds in the word as the cards are touched. Then, say the whole word.</a:t>
                      </a:r>
                      <a:endParaRPr sz="1100"/>
                    </a:p>
                  </a:txBody>
                  <a:tcPr marT="91425" marB="91425" marR="91425" marL="91425">
                    <a:lnL cap="flat" cmpd="sng" w="12700">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646250">
                <a:tc>
                  <a:txBody>
                    <a:bodyPr/>
                    <a:lstStyle/>
                    <a:p>
                      <a:pPr indent="-298450" lvl="0" marL="457200" rtl="0" algn="l">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Tell the student(s) that you will take out the first sound. Remove the first blue card. </a:t>
                      </a:r>
                      <a:endParaRPr sz="11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298450" lvl="0" marL="457200" rtl="0" algn="l">
                        <a:spcBef>
                          <a:spcPts val="0"/>
                        </a:spcBef>
                        <a:spcAft>
                          <a:spcPts val="0"/>
                        </a:spcAft>
                        <a:buSzPts val="1100"/>
                        <a:buChar char="●"/>
                      </a:pPr>
                      <a:r>
                        <a:rPr lang="en" sz="1100">
                          <a:solidFill>
                            <a:schemeClr val="dk1"/>
                          </a:solidFill>
                          <a:latin typeface="Calibri"/>
                          <a:ea typeface="Calibri"/>
                          <a:cs typeface="Calibri"/>
                          <a:sym typeface="Calibri"/>
                        </a:rPr>
                        <a:t>Tell the student(s) that you will take out the first sound. Remove the first blue card. </a:t>
                      </a:r>
                      <a:endParaRPr sz="1100">
                        <a:solidFill>
                          <a:schemeClr val="dk1"/>
                        </a:solidFill>
                        <a:latin typeface="Calibri"/>
                        <a:ea typeface="Calibri"/>
                        <a:cs typeface="Calibri"/>
                        <a:sym typeface="Calibri"/>
                      </a:endParaRPr>
                    </a:p>
                    <a:p>
                      <a:pPr indent="0" lvl="0" marL="0" rtl="0" algn="l">
                        <a:spcBef>
                          <a:spcPts val="0"/>
                        </a:spcBef>
                        <a:spcAft>
                          <a:spcPts val="0"/>
                        </a:spcAft>
                        <a:buNone/>
                      </a:pPr>
                      <a:r>
                        <a:t/>
                      </a:r>
                      <a:endParaRPr sz="11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804225">
                <a:tc>
                  <a:txBody>
                    <a:bodyPr/>
                    <a:lstStyle/>
                    <a:p>
                      <a:pPr indent="-298450" lvl="0" marL="457200" rtl="0" algn="l">
                        <a:spcBef>
                          <a:spcPts val="0"/>
                        </a:spcBef>
                        <a:spcAft>
                          <a:spcPts val="0"/>
                        </a:spcAft>
                        <a:buSzPts val="1100"/>
                        <a:buChar char="●"/>
                      </a:pPr>
                      <a:r>
                        <a:rPr lang="en" sz="1100">
                          <a:solidFill>
                            <a:schemeClr val="dk1"/>
                          </a:solidFill>
                          <a:latin typeface="Calibri"/>
                          <a:ea typeface="Calibri"/>
                          <a:cs typeface="Calibri"/>
                          <a:sym typeface="Calibri"/>
                        </a:rPr>
                        <a:t>Now say the word without the sound.</a:t>
                      </a:r>
                      <a:endParaRPr sz="11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298450" lvl="0" marL="457200" rtl="0" algn="l">
                        <a:spcBef>
                          <a:spcPts val="0"/>
                        </a:spcBef>
                        <a:spcAft>
                          <a:spcPts val="0"/>
                        </a:spcAft>
                        <a:buSzPts val="1100"/>
                        <a:buChar char="●"/>
                      </a:pPr>
                      <a:r>
                        <a:rPr lang="en" sz="1100">
                          <a:solidFill>
                            <a:schemeClr val="dk1"/>
                          </a:solidFill>
                          <a:latin typeface="Calibri"/>
                          <a:ea typeface="Calibri"/>
                          <a:cs typeface="Calibri"/>
                          <a:sym typeface="Calibri"/>
                        </a:rPr>
                        <a:t>Then, tell the student(s) that you will add a new sound. Place the red card in the blank spot. Say the new sound. Repeat all the sounds, touching and saying each one. Now say the new word. </a:t>
                      </a:r>
                      <a:endParaRPr sz="1100"/>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0000">
                        <a:alpha val="0"/>
                      </a:srgbClr>
                    </a:solidFill>
                  </a:tcPr>
                </a:tc>
              </a:tr>
              <a:tr h="379300">
                <a:tc gridSpan="2">
                  <a:txBody>
                    <a:bodyPr/>
                    <a:lstStyle/>
                    <a:p>
                      <a:pPr indent="-228600" lvl="0" marL="457200" rtl="0" algn="l">
                        <a:spcBef>
                          <a:spcPts val="0"/>
                        </a:spcBef>
                        <a:spcAft>
                          <a:spcPts val="0"/>
                        </a:spcAft>
                        <a:buNone/>
                      </a:pPr>
                      <a:r>
                        <a:rPr lang="en" sz="1100">
                          <a:latin typeface="Calibri"/>
                          <a:ea typeface="Calibri"/>
                          <a:cs typeface="Calibri"/>
                          <a:sym typeface="Calibri"/>
                        </a:rPr>
                        <a:t>*Middle and ending sounds can be deleted and substituted after beginning sound mastery has been achieved.</a:t>
                      </a:r>
                      <a:endParaRPr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hMerge="1"/>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5" name="Shape 65"/>
        <p:cNvGrpSpPr/>
        <p:nvPr/>
      </p:nvGrpSpPr>
      <p:grpSpPr>
        <a:xfrm>
          <a:off x="0" y="0"/>
          <a:ext cx="0" cy="0"/>
          <a:chOff x="0" y="0"/>
          <a:chExt cx="0" cy="0"/>
        </a:xfrm>
      </p:grpSpPr>
      <p:pic>
        <p:nvPicPr>
          <p:cNvPr id="66" name="Google Shape;66;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7" name="Google Shape;67;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8" name="Google Shape;68;p14"/>
          <p:cNvGraphicFramePr/>
          <p:nvPr/>
        </p:nvGraphicFramePr>
        <p:xfrm>
          <a:off x="464500" y="1527158"/>
          <a:ext cx="3000000" cy="3000000"/>
        </p:xfrm>
        <a:graphic>
          <a:graphicData uri="http://schemas.openxmlformats.org/drawingml/2006/table">
            <a:tbl>
              <a:tblPr>
                <a:noFill/>
                <a:tableStyleId>{07EF090A-7EF3-4940-9359-9B0D973C26C6}</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a:t>
                      </a:r>
                      <a:r>
                        <a:rPr lang="en">
                          <a:latin typeface="Calibri"/>
                          <a:ea typeface="Calibri"/>
                          <a:cs typeface="Calibri"/>
                          <a:sym typeface="Calibri"/>
                        </a:rPr>
                        <a:t>complete each task; Mark N if they could not.</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9" name="Google Shape;69;p14"/>
          <p:cNvGraphicFramePr/>
          <p:nvPr/>
        </p:nvGraphicFramePr>
        <p:xfrm>
          <a:off x="457800" y="2586100"/>
          <a:ext cx="3000000" cy="3000000"/>
        </p:xfrm>
        <a:graphic>
          <a:graphicData uri="http://schemas.openxmlformats.org/drawingml/2006/table">
            <a:tbl>
              <a:tblPr>
                <a:noFill/>
                <a:tableStyleId>{514A030A-33D8-408E-8F69-5C5CE928558E}</a:tableStyleId>
              </a:tblPr>
              <a:tblGrid>
                <a:gridCol w="619750"/>
                <a:gridCol w="523875"/>
                <a:gridCol w="504825"/>
                <a:gridCol w="495300"/>
                <a:gridCol w="4953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b="1" lang="en" sz="800">
                          <a:latin typeface="Calibri"/>
                          <a:ea typeface="Calibri"/>
                          <a:cs typeface="Calibri"/>
                          <a:sym typeface="Calibri"/>
                        </a:rPr>
                        <a:t>Student 1</a:t>
                      </a:r>
                      <a:endParaRPr b="1" sz="8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beginning </a:t>
                      </a:r>
                      <a:endParaRPr b="1" sz="9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middle</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ending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beginning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middle</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ending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graphicFrame>
        <p:nvGraphicFramePr>
          <p:cNvPr id="70" name="Google Shape;70;p14"/>
          <p:cNvGraphicFramePr/>
          <p:nvPr/>
        </p:nvGraphicFramePr>
        <p:xfrm>
          <a:off x="457813" y="5844675"/>
          <a:ext cx="3000000" cy="3000000"/>
        </p:xfrm>
        <a:graphic>
          <a:graphicData uri="http://schemas.openxmlformats.org/drawingml/2006/table">
            <a:tbl>
              <a:tblPr>
                <a:noFill/>
                <a:tableStyleId>{514A030A-33D8-408E-8F69-5C5CE928558E}</a:tableStyleId>
              </a:tblPr>
              <a:tblGrid>
                <a:gridCol w="619750"/>
                <a:gridCol w="523875"/>
                <a:gridCol w="504825"/>
                <a:gridCol w="495300"/>
                <a:gridCol w="4953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c>
                  <a:txBody>
                    <a:bodyPr/>
                    <a:lstStyle/>
                    <a:p>
                      <a:pPr indent="0" lvl="0" marL="0" rtl="0" algn="l">
                        <a:spcBef>
                          <a:spcPts val="0"/>
                        </a:spcBef>
                        <a:spcAft>
                          <a:spcPts val="0"/>
                        </a:spcAft>
                        <a:buNone/>
                      </a:pPr>
                      <a:r>
                        <a:t/>
                      </a:r>
                      <a:endParaRPr/>
                    </a:p>
                  </a:txBody>
                  <a:tcPr marT="63500" marB="63500" marR="63500" marL="63500">
                    <a:solidFill>
                      <a:srgbClr val="94D193"/>
                    </a:solidFill>
                  </a:tcPr>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beginning </a:t>
                      </a:r>
                      <a:endParaRPr b="1" sz="9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middle</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Delete</a:t>
                      </a:r>
                      <a:endParaRPr b="1" sz="900">
                        <a:latin typeface="Calibri"/>
                        <a:ea typeface="Calibri"/>
                        <a:cs typeface="Calibri"/>
                        <a:sym typeface="Calibri"/>
                      </a:endParaRPr>
                    </a:p>
                    <a:p>
                      <a:pPr indent="0" lvl="0" marL="0" rtl="0" algn="l">
                        <a:spcBef>
                          <a:spcPts val="0"/>
                        </a:spcBef>
                        <a:spcAft>
                          <a:spcPts val="0"/>
                        </a:spcAft>
                        <a:buNone/>
                      </a:pPr>
                      <a:r>
                        <a:rPr b="1" lang="en" sz="900">
                          <a:latin typeface="Calibri"/>
                          <a:ea typeface="Calibri"/>
                          <a:cs typeface="Calibri"/>
                          <a:sym typeface="Calibri"/>
                        </a:rPr>
                        <a:t>ending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beginning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middle</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b="1" lang="en" sz="900">
                          <a:latin typeface="Calibri"/>
                          <a:ea typeface="Calibri"/>
                          <a:cs typeface="Calibri"/>
                          <a:sym typeface="Calibri"/>
                        </a:rPr>
                        <a:t>Substitute ending</a:t>
                      </a:r>
                      <a:endParaRPr b="1" sz="9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