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72E1432-0153-4DD1-8D6D-D524C39DAE01}">
  <a:tblStyle styleId="{D72E1432-0153-4DD1-8D6D-D524C39DAE0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hyperlink" Target="http://idahotc.com/Portals/0/Resources/282/Reading%20Strategies%20for%20Early%20Literacy%20Handout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{D72E1432-0153-4DD1-8D6D-D524C39DAE01}</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Calibri"/>
                          <a:ea typeface="Calibri"/>
                          <a:cs typeface="Calibri"/>
                          <a:sym typeface="Calibri"/>
                        </a:rPr>
                        <a:t>Discriminating Between Different Sounds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7" name="Google Shape;57;p13"/>
          <p:cNvGraphicFramePr/>
          <p:nvPr/>
        </p:nvGraphicFramePr>
        <p:xfrm>
          <a:off x="501450" y="4577425"/>
          <a:ext cx="3000000" cy="3000000"/>
        </p:xfrm>
        <a:graphic>
          <a:graphicData uri="http://schemas.openxmlformats.org/drawingml/2006/table">
            <a:tbl>
              <a:tblPr>
                <a:noFill/>
                <a:tableStyleId>{D72E1432-0153-4DD1-8D6D-D524C39DAE01}</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a variety of sounds (ex. animal sounds on the web) OR</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r h="235600">
                <a:tc vMerge="1"/>
                <a:tc>
                  <a:txBody>
                    <a:bodyPr/>
                    <a:lstStyle/>
                    <a:p>
                      <a:pPr indent="-304800" lvl="0" marL="457200" rtl="0" algn="l">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instruments (ex. drum, bell, piano key) OR</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r h="350500">
                <a:tc>
                  <a:txBody>
                    <a:bodyPr/>
                    <a:lstStyle/>
                    <a:p>
                      <a:pPr indent="0" lvl="0" marL="0" marR="0" rtl="0" algn="ctr">
                        <a:lnSpc>
                          <a:spcPct val="100000"/>
                        </a:lnSpc>
                        <a:spcBef>
                          <a:spcPts val="0"/>
                        </a:spcBef>
                        <a:spcAft>
                          <a:spcPts val="0"/>
                        </a:spcAft>
                        <a:buNone/>
                      </a:pPr>
                      <a:r>
                        <a:t/>
                      </a:r>
                      <a:endParaRPr b="1" sz="1100">
                        <a:latin typeface="Verdana"/>
                        <a:ea typeface="Verdana"/>
                        <a:cs typeface="Verdana"/>
                        <a:sym typeface="Verdana"/>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l">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classroom objects that make noise (ex. stapler, scissors, bell, marbles, pencils)</a:t>
                      </a:r>
                      <a:endParaRPr sz="1200">
                        <a:solidFill>
                          <a:schemeClr val="dk1"/>
                        </a:solidFill>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8" name="Google Shape;58;p13"/>
          <p:cNvGraphicFramePr/>
          <p:nvPr/>
        </p:nvGraphicFramePr>
        <p:xfrm>
          <a:off x="474000" y="5545640"/>
          <a:ext cx="3000000" cy="3000000"/>
        </p:xfrm>
        <a:graphic>
          <a:graphicData uri="http://schemas.openxmlformats.org/drawingml/2006/table">
            <a:tbl>
              <a:tblPr>
                <a:noFill/>
                <a:tableStyleId>{D72E1432-0153-4DD1-8D6D-D524C39DAE01}</a:tableStyleId>
              </a:tblPr>
              <a:tblGrid>
                <a:gridCol w="1106650"/>
                <a:gridCol w="2872550"/>
                <a:gridCol w="2859775"/>
              </a:tblGrid>
              <a:tr h="320037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Tell the students you will be playing </a:t>
                      </a:r>
                      <a:r>
                        <a:rPr lang="en" sz="1200">
                          <a:latin typeface="Calibri"/>
                          <a:ea typeface="Calibri"/>
                          <a:cs typeface="Calibri"/>
                          <a:sym typeface="Calibri"/>
                        </a:rPr>
                        <a:t>different</a:t>
                      </a:r>
                      <a:r>
                        <a:rPr lang="en" sz="1200">
                          <a:latin typeface="Calibri"/>
                          <a:ea typeface="Calibri"/>
                          <a:cs typeface="Calibri"/>
                          <a:sym typeface="Calibri"/>
                        </a:rPr>
                        <a:t> sounds for them. </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Play each sound and identify the origin of the sound (ex. Play a dog barking and ask “</a:t>
                      </a:r>
                      <a:r>
                        <a:rPr i="1" lang="en" sz="1200">
                          <a:latin typeface="Calibri"/>
                          <a:ea typeface="Calibri"/>
                          <a:cs typeface="Calibri"/>
                          <a:sym typeface="Calibri"/>
                        </a:rPr>
                        <a:t>what sound is this?</a:t>
                      </a:r>
                      <a:r>
                        <a:rPr lang="en" sz="1200">
                          <a:latin typeface="Calibri"/>
                          <a:ea typeface="Calibri"/>
                          <a:cs typeface="Calibri"/>
                          <a:sym typeface="Calibri"/>
                        </a:rPr>
                        <a:t>”). If students are unable to identify the source of the sound, </a:t>
                      </a:r>
                      <a:r>
                        <a:rPr lang="en" sz="1200">
                          <a:latin typeface="Calibri"/>
                          <a:ea typeface="Calibri"/>
                          <a:cs typeface="Calibri"/>
                          <a:sym typeface="Calibri"/>
                        </a:rPr>
                        <a:t>explicitly</a:t>
                      </a:r>
                      <a:r>
                        <a:rPr lang="en" sz="1200">
                          <a:latin typeface="Calibri"/>
                          <a:ea typeface="Calibri"/>
                          <a:cs typeface="Calibri"/>
                          <a:sym typeface="Calibri"/>
                        </a:rPr>
                        <a:t> tell them the source/name of the sound for them.</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Tell students you will now play a game with the sounds. </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Students will close their eyes and the teacher will play 2 sounds. </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Students show a thumbs up if the sounds are the same and a thumbs down if the </a:t>
                      </a:r>
                      <a:r>
                        <a:rPr lang="en" sz="1200">
                          <a:latin typeface="Calibri"/>
                          <a:ea typeface="Calibri"/>
                          <a:cs typeface="Calibri"/>
                          <a:sym typeface="Calibri"/>
                        </a:rPr>
                        <a:t>sounds</a:t>
                      </a:r>
                      <a:r>
                        <a:rPr lang="en" sz="1200">
                          <a:latin typeface="Calibri"/>
                          <a:ea typeface="Calibri"/>
                          <a:cs typeface="Calibri"/>
                          <a:sym typeface="Calibri"/>
                        </a:rPr>
                        <a:t> are different (or use </a:t>
                      </a:r>
                      <a:r>
                        <a:rPr lang="en" sz="1200">
                          <a:latin typeface="Calibri"/>
                          <a:ea typeface="Calibri"/>
                          <a:cs typeface="Calibri"/>
                          <a:sym typeface="Calibri"/>
                        </a:rPr>
                        <a:t>response</a:t>
                      </a:r>
                      <a:r>
                        <a:rPr lang="en" sz="1200">
                          <a:latin typeface="Calibri"/>
                          <a:ea typeface="Calibri"/>
                          <a:cs typeface="Calibri"/>
                          <a:sym typeface="Calibri"/>
                        </a:rPr>
                        <a:t> cards). </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Remind students not to show their response </a:t>
                      </a:r>
                      <a:r>
                        <a:rPr lang="en" sz="1200">
                          <a:latin typeface="Calibri"/>
                          <a:ea typeface="Calibri"/>
                          <a:cs typeface="Calibri"/>
                          <a:sym typeface="Calibri"/>
                        </a:rPr>
                        <a:t>until</a:t>
                      </a:r>
                      <a:r>
                        <a:rPr lang="en" sz="1200">
                          <a:latin typeface="Calibri"/>
                          <a:ea typeface="Calibri"/>
                          <a:cs typeface="Calibri"/>
                          <a:sym typeface="Calibri"/>
                        </a:rPr>
                        <a:t> you say, “</a:t>
                      </a:r>
                      <a:r>
                        <a:rPr i="1" lang="en" sz="1200">
                          <a:latin typeface="Calibri"/>
                          <a:ea typeface="Calibri"/>
                          <a:cs typeface="Calibri"/>
                          <a:sym typeface="Calibri"/>
                        </a:rPr>
                        <a:t>show me!</a:t>
                      </a:r>
                      <a:r>
                        <a:rPr lang="en" sz="1200">
                          <a:latin typeface="Calibri"/>
                          <a:ea typeface="Calibri"/>
                          <a:cs typeface="Calibri"/>
                          <a:sym typeface="Calibri"/>
                        </a:rPr>
                        <a:t>” This will allow all students an opportunity to think and respond. </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Continue to practice with 2 sounds. As students master the ability to discriminate amongst 2 sounds, add sounds (ex. 3 or 4 sounds). Ask, “</a:t>
                      </a:r>
                      <a:r>
                        <a:rPr i="1" lang="en" sz="1200">
                          <a:latin typeface="Calibri"/>
                          <a:ea typeface="Calibri"/>
                          <a:cs typeface="Calibri"/>
                          <a:sym typeface="Calibri"/>
                        </a:rPr>
                        <a:t>What sounds did you hear first? What sounds did you hear last?</a:t>
                      </a:r>
                      <a:r>
                        <a:rPr lang="en" sz="1200">
                          <a:latin typeface="Calibri"/>
                          <a:ea typeface="Calibri"/>
                          <a:cs typeface="Calibri"/>
                          <a:sym typeface="Calibri"/>
                        </a:rPr>
                        <a:t>”</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Continue to play until students begin to demonstrate mastery.</a:t>
                      </a:r>
                      <a:endParaRPr b="1" sz="1200">
                        <a:latin typeface="Calibri"/>
                        <a:ea typeface="Calibri"/>
                        <a:cs typeface="Calibri"/>
                        <a:sym typeface="Calibri"/>
                      </a:endParaRPr>
                    </a:p>
                    <a:p>
                      <a:pPr indent="0" lvl="0" marL="457200" rtl="0" algn="l">
                        <a:spcBef>
                          <a:spcPts val="0"/>
                        </a:spcBef>
                        <a:spcAft>
                          <a:spcPts val="0"/>
                        </a:spcAft>
                        <a:buNone/>
                      </a:pPr>
                      <a:r>
                        <a:t/>
                      </a:r>
                      <a:endParaRPr b="1" sz="1200">
                        <a:latin typeface="Calibri"/>
                        <a:ea typeface="Calibri"/>
                        <a:cs typeface="Calibri"/>
                        <a:sym typeface="Calibri"/>
                      </a:endParaRPr>
                    </a:p>
                    <a:p>
                      <a:pPr indent="0" lvl="0" marL="0" rtl="0" algn="l">
                        <a:spcBef>
                          <a:spcPts val="0"/>
                        </a:spcBef>
                        <a:spcAft>
                          <a:spcPts val="0"/>
                        </a:spcAft>
                        <a:buNone/>
                      </a:pPr>
                      <a:r>
                        <a:rPr b="1" lang="en" sz="1200">
                          <a:latin typeface="Calibri"/>
                          <a:ea typeface="Calibri"/>
                          <a:cs typeface="Calibri"/>
                          <a:sym typeface="Calibri"/>
                        </a:rPr>
                        <a:t>Note: </a:t>
                      </a:r>
                      <a:r>
                        <a:rPr lang="en" sz="1200">
                          <a:latin typeface="Calibri"/>
                          <a:ea typeface="Calibri"/>
                          <a:cs typeface="Calibri"/>
                          <a:sym typeface="Calibri"/>
                        </a:rPr>
                        <a:t>If a student struggles, scaffold the activity by playing only 1 sound and asking students to identify the sound. Then, play 2 sounds and ask students, “</a:t>
                      </a:r>
                      <a:r>
                        <a:rPr i="1" lang="en" sz="1200">
                          <a:latin typeface="Calibri"/>
                          <a:ea typeface="Calibri"/>
                          <a:cs typeface="Calibri"/>
                          <a:sym typeface="Calibri"/>
                        </a:rPr>
                        <a:t>What was the first sound? What was the second sound? Are those sounds the same or different?</a:t>
                      </a:r>
                      <a:r>
                        <a:rPr lang="en" sz="1200">
                          <a:latin typeface="Calibri"/>
                          <a:ea typeface="Calibri"/>
                          <a:cs typeface="Calibri"/>
                          <a:sym typeface="Calibri"/>
                        </a:rPr>
                        <a:t>”</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r h="380975">
                <a:tc>
                  <a:txBody>
                    <a:bodyPr/>
                    <a:lstStyle/>
                    <a:p>
                      <a:pPr indent="0" lvl="0" marL="0" marR="0" rtl="0" algn="ctr">
                        <a:lnSpc>
                          <a:spcPct val="100000"/>
                        </a:lnSpc>
                        <a:spcBef>
                          <a:spcPts val="0"/>
                        </a:spcBef>
                        <a:spcAft>
                          <a:spcPts val="0"/>
                        </a:spcAft>
                        <a:buNone/>
                      </a:pPr>
                      <a:r>
                        <a:t/>
                      </a:r>
                      <a:endParaRPr b="1" sz="1300">
                        <a:latin typeface="Verdana"/>
                        <a:ea typeface="Verdana"/>
                        <a:cs typeface="Verdana"/>
                        <a:sym typeface="Verdana"/>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t/>
                      </a:r>
                      <a:endParaRPr b="1" sz="1100">
                        <a:solidFill>
                          <a:schemeClr val="dk1"/>
                        </a:solidFill>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solidFill>
                          <a:schemeClr val="dk1"/>
                        </a:solidFill>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sp>
        <p:nvSpPr>
          <p:cNvPr id="59" name="Google Shape;59;p13"/>
          <p:cNvSpPr txBox="1"/>
          <p:nvPr/>
        </p:nvSpPr>
        <p:spPr>
          <a:xfrm>
            <a:off x="466650" y="1948775"/>
            <a:ext cx="6839100" cy="20625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200">
                <a:solidFill>
                  <a:schemeClr val="dk1"/>
                </a:solidFill>
                <a:latin typeface="Calibri"/>
                <a:ea typeface="Calibri"/>
                <a:cs typeface="Calibri"/>
                <a:sym typeface="Calibri"/>
              </a:rPr>
              <a:t>In order to become proficient readers, students must be able to hear, identify, and differentiate between speech sounds (phonological awareness). The phonological processor helps students to remember and produce speech sounds, and supports both processes of decoding and encoding. Without a fully developed phonological processor, students will struggle to map sounds to graphemes (spellings) in print when reading and when spelling (</a:t>
            </a:r>
            <a:r>
              <a:rPr lang="en" sz="1200" u="sng">
                <a:solidFill>
                  <a:srgbClr val="1155CC"/>
                </a:solidFill>
                <a:latin typeface="Calibri"/>
                <a:ea typeface="Calibri"/>
                <a:cs typeface="Calibri"/>
                <a:sym typeface="Calibri"/>
                <a:hlinkClick r:id="rId5">
                  <a:extLst>
                    <a:ext uri="{A12FA001-AC4F-418D-AE19-62706E023703}">
                      <ahyp:hlinkClr val="tx"/>
                    </a:ext>
                  </a:extLst>
                </a:hlinkClick>
              </a:rPr>
              <a:t>citation</a:t>
            </a:r>
            <a:r>
              <a:rPr lang="en" sz="1200">
                <a:solidFill>
                  <a:schemeClr val="dk1"/>
                </a:solidFill>
                <a:latin typeface="Calibri"/>
                <a:ea typeface="Calibri"/>
                <a:cs typeface="Calibri"/>
                <a:sym typeface="Calibri"/>
              </a:rPr>
              <a:t>). One way to strengthen students’ phonological awareness abilities, is to have them practice hearing and differentiating between different familiar sounds. These sounds should not be letter sounds, but rather common sounds that students may hear in the environment. This will help in  training their ear to listen for differences in sounds, which will support them later when they need to differentiate between the sounds of individual phonemes.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4513" y="1584308"/>
          <a:ext cx="3000000" cy="3000000"/>
        </p:xfrm>
        <a:graphic>
          <a:graphicData uri="http://schemas.openxmlformats.org/drawingml/2006/table">
            <a:tbl>
              <a:tblPr>
                <a:noFill/>
                <a:tableStyleId>{D72E1432-0153-4DD1-8D6D-D524C39DAE01}</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differentiate between each number of sounds; Mark N if they could not.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chemeClr val="dk1"/>
                      </a:solidFill>
                      <a:prstDash val="solid"/>
                      <a:round/>
                      <a:headEnd len="sm" w="sm" type="none"/>
                      <a:tailEnd len="sm" w="sm" type="none"/>
                    </a:lnB>
                  </a:tcPr>
                </a:tc>
                <a:tc hMerge="1"/>
                <a:tc hMerge="1"/>
                <a:tc hMerge="1"/>
                <a:tc hMerge="1"/>
              </a:tr>
              <a:tr h="229250">
                <a:tc>
                  <a:txBody>
                    <a:bodyPr/>
                    <a:lstStyle/>
                    <a:p>
                      <a:pPr indent="0" lvl="0" marL="0" rtl="0" algn="ctr">
                        <a:spcBef>
                          <a:spcPts val="0"/>
                        </a:spcBef>
                        <a:spcAft>
                          <a:spcPts val="0"/>
                        </a:spcAft>
                        <a:buNone/>
                      </a:pPr>
                      <a:r>
                        <a:rPr b="1" lang="en">
                          <a:latin typeface="Calibri"/>
                          <a:ea typeface="Calibri"/>
                          <a:cs typeface="Calibri"/>
                          <a:sym typeface="Calibri"/>
                        </a:rPr>
                        <a:t># of sounds</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1</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2</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3</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4</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r>
              <a:tr h="229250">
                <a:tc>
                  <a:txBody>
                    <a:bodyPr/>
                    <a:lstStyle/>
                    <a:p>
                      <a:pPr indent="0" lvl="0" marL="0" rtl="0" algn="ctr">
                        <a:spcBef>
                          <a:spcPts val="0"/>
                        </a:spcBef>
                        <a:spcAft>
                          <a:spcPts val="0"/>
                        </a:spcAft>
                        <a:buNone/>
                      </a:pPr>
                      <a:r>
                        <a:rPr b="1" lang="en">
                          <a:latin typeface="Calibri"/>
                          <a:ea typeface="Calibri"/>
                          <a:cs typeface="Calibri"/>
                          <a:sym typeface="Calibri"/>
                        </a:rPr>
                        <a:t>Student 1</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graphicFrame>
        <p:nvGraphicFramePr>
          <p:cNvPr id="67" name="Google Shape;67;p14"/>
          <p:cNvGraphicFramePr/>
          <p:nvPr/>
        </p:nvGraphicFramePr>
        <p:xfrm>
          <a:off x="464525" y="4073833"/>
          <a:ext cx="3000000" cy="3000000"/>
        </p:xfrm>
        <a:graphic>
          <a:graphicData uri="http://schemas.openxmlformats.org/drawingml/2006/table">
            <a:tbl>
              <a:tblPr>
                <a:noFill/>
                <a:tableStyleId>{D72E1432-0153-4DD1-8D6D-D524C39DAE01}</a:tableStyleId>
              </a:tblPr>
              <a:tblGrid>
                <a:gridCol w="1368675"/>
                <a:gridCol w="1368675"/>
                <a:gridCol w="1368675"/>
                <a:gridCol w="1368675"/>
                <a:gridCol w="1368675"/>
              </a:tblGrid>
              <a:tr h="229250">
                <a:tc>
                  <a:txBody>
                    <a:bodyPr/>
                    <a:lstStyle/>
                    <a:p>
                      <a:pPr indent="0" lvl="0" marL="0" rtl="0" algn="ctr">
                        <a:spcBef>
                          <a:spcPts val="0"/>
                        </a:spcBef>
                        <a:spcAft>
                          <a:spcPts val="0"/>
                        </a:spcAft>
                        <a:buNone/>
                      </a:pPr>
                      <a:r>
                        <a:rPr b="1" lang="en">
                          <a:latin typeface="Calibri"/>
                          <a:ea typeface="Calibri"/>
                          <a:cs typeface="Calibri"/>
                          <a:sym typeface="Calibri"/>
                        </a:rPr>
                        <a:t># of sounds</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1</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2</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3</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4</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graphicFrame>
        <p:nvGraphicFramePr>
          <p:cNvPr id="68" name="Google Shape;68;p14"/>
          <p:cNvGraphicFramePr/>
          <p:nvPr/>
        </p:nvGraphicFramePr>
        <p:xfrm>
          <a:off x="464513" y="5863308"/>
          <a:ext cx="3000000" cy="3000000"/>
        </p:xfrm>
        <a:graphic>
          <a:graphicData uri="http://schemas.openxmlformats.org/drawingml/2006/table">
            <a:tbl>
              <a:tblPr>
                <a:noFill/>
                <a:tableStyleId>{D72E1432-0153-4DD1-8D6D-D524C39DAE01}</a:tableStyleId>
              </a:tblPr>
              <a:tblGrid>
                <a:gridCol w="1368675"/>
                <a:gridCol w="1368675"/>
                <a:gridCol w="1368675"/>
                <a:gridCol w="1368675"/>
                <a:gridCol w="1368675"/>
              </a:tblGrid>
              <a:tr h="229250">
                <a:tc>
                  <a:txBody>
                    <a:bodyPr/>
                    <a:lstStyle/>
                    <a:p>
                      <a:pPr indent="0" lvl="0" marL="0" rtl="0" algn="ctr">
                        <a:spcBef>
                          <a:spcPts val="0"/>
                        </a:spcBef>
                        <a:spcAft>
                          <a:spcPts val="0"/>
                        </a:spcAft>
                        <a:buNone/>
                      </a:pPr>
                      <a:r>
                        <a:rPr b="1" lang="en">
                          <a:latin typeface="Calibri"/>
                          <a:ea typeface="Calibri"/>
                          <a:cs typeface="Calibri"/>
                          <a:sym typeface="Calibri"/>
                        </a:rPr>
                        <a:t># of sounds</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1</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2</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3</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4</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graphicFrame>
        <p:nvGraphicFramePr>
          <p:cNvPr id="69" name="Google Shape;69;p14"/>
          <p:cNvGraphicFramePr/>
          <p:nvPr/>
        </p:nvGraphicFramePr>
        <p:xfrm>
          <a:off x="464525" y="7667520"/>
          <a:ext cx="3000000" cy="3000000"/>
        </p:xfrm>
        <a:graphic>
          <a:graphicData uri="http://schemas.openxmlformats.org/drawingml/2006/table">
            <a:tbl>
              <a:tblPr>
                <a:noFill/>
                <a:tableStyleId>{D72E1432-0153-4DD1-8D6D-D524C39DAE01}</a:tableStyleId>
              </a:tblPr>
              <a:tblGrid>
                <a:gridCol w="1368675"/>
                <a:gridCol w="1368675"/>
                <a:gridCol w="1368675"/>
                <a:gridCol w="1368675"/>
                <a:gridCol w="1368675"/>
              </a:tblGrid>
              <a:tr h="229250">
                <a:tc>
                  <a:txBody>
                    <a:bodyPr/>
                    <a:lstStyle/>
                    <a:p>
                      <a:pPr indent="0" lvl="0" marL="0" rtl="0" algn="ctr">
                        <a:spcBef>
                          <a:spcPts val="0"/>
                        </a:spcBef>
                        <a:spcAft>
                          <a:spcPts val="0"/>
                        </a:spcAft>
                        <a:buNone/>
                      </a:pPr>
                      <a:r>
                        <a:rPr b="1" lang="en">
                          <a:latin typeface="Calibri"/>
                          <a:ea typeface="Calibri"/>
                          <a:cs typeface="Calibri"/>
                          <a:sym typeface="Calibri"/>
                        </a:rPr>
                        <a:t># of sounds</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1</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2</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3</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4</a:t>
                      </a:r>
                      <a:endParaRPr b="1">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