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855E3B8-73C6-4FA3-A37E-9EF9C87E109F}">
  <a:tblStyle styleId="{E855E3B8-73C6-4FA3-A37E-9EF9C87E109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0CD61DCD-CDA4-4318-98F1-17DCB2A6D357}"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{E855E3B8-73C6-4FA3-A37E-9EF9C87E109F}</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Discriminating Long and Short Vowels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63" y="3531200"/>
          <a:ext cx="3000000" cy="3000000"/>
        </p:xfrm>
        <a:graphic>
          <a:graphicData uri="http://schemas.openxmlformats.org/drawingml/2006/table">
            <a:tbl>
              <a:tblPr>
                <a:noFill/>
                <a:tableStyleId>{E855E3B8-73C6-4FA3-A37E-9EF9C87E109F}</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picture cards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lists containing these sounds</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39225" y="4048965"/>
          <a:ext cx="3000000" cy="3000000"/>
        </p:xfrm>
        <a:graphic>
          <a:graphicData uri="http://schemas.openxmlformats.org/drawingml/2006/table">
            <a:tbl>
              <a:tblPr>
                <a:noFill/>
                <a:tableStyleId>{E855E3B8-73C6-4FA3-A37E-9EF9C87E109F}</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the letters a, e, i, o, and u are called vowels. These letters make two types of vowel sounds: short and long.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Let them know that a vowel usually says its short sound when there is only one vowel in a word or syllable followed by a consonant.  It will say its long sound usually if there are two vowels in a word. This pattern can be a “vowel team” or follow the vowel-consonant-e (silent e) pattern. However, in some words, a specific strategy called “flip the vowel” works if what you have tried just does not sound like a word you know.</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You can show the student your hand in the air, palm forward for the “short” sound and hand flipped to show the back of your hand for the “long” vowel. This will take lots of practice.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Have some individual cards containing the list of consonant pairs from above, with corresponding pictures. For example, for the vowel “a”, show a picture of a </a:t>
                      </a:r>
                      <a:r>
                        <a:rPr lang="en" sz="1100" u="sng">
                          <a:solidFill>
                            <a:schemeClr val="dk1"/>
                          </a:solidFill>
                          <a:latin typeface="Calibri"/>
                          <a:ea typeface="Calibri"/>
                          <a:cs typeface="Calibri"/>
                          <a:sym typeface="Calibri"/>
                        </a:rPr>
                        <a:t>cat</a:t>
                      </a:r>
                      <a:r>
                        <a:rPr lang="en" sz="1100">
                          <a:solidFill>
                            <a:schemeClr val="dk1"/>
                          </a:solidFill>
                          <a:latin typeface="Calibri"/>
                          <a:ea typeface="Calibri"/>
                          <a:cs typeface="Calibri"/>
                          <a:sym typeface="Calibri"/>
                        </a:rPr>
                        <a:t> and a </a:t>
                      </a:r>
                      <a:r>
                        <a:rPr lang="en" sz="1100" u="sng">
                          <a:solidFill>
                            <a:schemeClr val="dk1"/>
                          </a:solidFill>
                          <a:latin typeface="Calibri"/>
                          <a:ea typeface="Calibri"/>
                          <a:cs typeface="Calibri"/>
                          <a:sym typeface="Calibri"/>
                        </a:rPr>
                        <a:t>whale</a:t>
                      </a:r>
                      <a:r>
                        <a:rPr lang="en" sz="1100">
                          <a:solidFill>
                            <a:schemeClr val="dk1"/>
                          </a:solidFill>
                          <a:latin typeface="Calibri"/>
                          <a:ea typeface="Calibri"/>
                          <a:cs typeface="Calibri"/>
                          <a:sym typeface="Calibri"/>
                        </a:rPr>
                        <a:t>. For the vowel “e” show a picture of a </a:t>
                      </a:r>
                      <a:r>
                        <a:rPr lang="en" sz="1100" u="sng">
                          <a:solidFill>
                            <a:schemeClr val="dk1"/>
                          </a:solidFill>
                          <a:latin typeface="Calibri"/>
                          <a:ea typeface="Calibri"/>
                          <a:cs typeface="Calibri"/>
                          <a:sym typeface="Calibri"/>
                        </a:rPr>
                        <a:t>net</a:t>
                      </a:r>
                      <a:r>
                        <a:rPr lang="en" sz="1100">
                          <a:solidFill>
                            <a:schemeClr val="dk1"/>
                          </a:solidFill>
                          <a:latin typeface="Calibri"/>
                          <a:ea typeface="Calibri"/>
                          <a:cs typeface="Calibri"/>
                          <a:sym typeface="Calibri"/>
                        </a:rPr>
                        <a:t> and a </a:t>
                      </a:r>
                      <a:r>
                        <a:rPr lang="en" sz="1100" u="sng">
                          <a:solidFill>
                            <a:schemeClr val="dk1"/>
                          </a:solidFill>
                          <a:latin typeface="Calibri"/>
                          <a:ea typeface="Calibri"/>
                          <a:cs typeface="Calibri"/>
                          <a:sym typeface="Calibri"/>
                        </a:rPr>
                        <a:t>bee</a:t>
                      </a:r>
                      <a:r>
                        <a:rPr lang="en" sz="1100">
                          <a:solidFill>
                            <a:schemeClr val="dk1"/>
                          </a:solidFill>
                          <a:latin typeface="Calibri"/>
                          <a:ea typeface="Calibri"/>
                          <a:cs typeface="Calibri"/>
                          <a:sym typeface="Calibri"/>
                        </a:rPr>
                        <a:t>. These pictures can be posted in the classroom for student reference.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Also, use the word list below for decoding practice with students. Make sure to add to this list as words are discovered throughout the reading of texts in the classroom. Students love to find words and share them with others. It is also a good idea to underline these sounds or highlight them with a crayon when making lists.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*Note: This can be an auditory lesson or a visual lesson, depending on the specific needs of your students.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2468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early ability to sound out words with success is a strong predictor of a student’s future ability in decoding (Lundberg, 1984). Every word in the English language contains a vowel sound of some sort. Knowing when a vowel makes its short sound or long sound is critical in the decoding process. Long and short vowels generally follow certain patterns. However, students must be able to recognize these patterns and be willing to try different sounds to decode. </a:t>
            </a:r>
            <a:endParaRPr sz="1200"/>
          </a:p>
        </p:txBody>
      </p:sp>
      <p:graphicFrame>
        <p:nvGraphicFramePr>
          <p:cNvPr id="60" name="Google Shape;60;p13"/>
          <p:cNvGraphicFramePr/>
          <p:nvPr/>
        </p:nvGraphicFramePr>
        <p:xfrm>
          <a:off x="457225" y="7850100"/>
          <a:ext cx="3000000" cy="3000000"/>
        </p:xfrm>
        <a:graphic>
          <a:graphicData uri="http://schemas.openxmlformats.org/drawingml/2006/table">
            <a:tbl>
              <a:tblPr>
                <a:noFill/>
                <a:tableStyleId>{0CD61DCD-CDA4-4318-98F1-17DCB2A6D357}</a:tableStyleId>
              </a:tblPr>
              <a:tblGrid>
                <a:gridCol w="1327925"/>
                <a:gridCol w="1415275"/>
                <a:gridCol w="1371600"/>
                <a:gridCol w="1371600"/>
                <a:gridCol w="1371600"/>
              </a:tblGrid>
              <a:tr h="218150">
                <a:tc>
                  <a:txBody>
                    <a:bodyPr/>
                    <a:lstStyle/>
                    <a:p>
                      <a:pPr indent="0" lvl="0" marL="0" rtl="0" algn="ctr">
                        <a:spcBef>
                          <a:spcPts val="0"/>
                        </a:spcBef>
                        <a:spcAft>
                          <a:spcPts val="0"/>
                        </a:spcAft>
                        <a:buNone/>
                      </a:pPr>
                      <a:r>
                        <a:rPr lang="en" sz="1100">
                          <a:latin typeface="Calibri"/>
                          <a:ea typeface="Calibri"/>
                          <a:cs typeface="Calibri"/>
                          <a:sym typeface="Calibri"/>
                        </a:rPr>
                        <a:t>a</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e</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i</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o</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u</a:t>
                      </a:r>
                      <a:endParaRPr sz="1100">
                        <a:latin typeface="Calibri"/>
                        <a:ea typeface="Calibri"/>
                        <a:cs typeface="Calibri"/>
                        <a:sym typeface="Calibri"/>
                      </a:endParaRPr>
                    </a:p>
                  </a:txBody>
                  <a:tcPr marT="63500" marB="63500" marR="63500" marL="63500">
                    <a:solidFill>
                      <a:srgbClr val="94D193"/>
                    </a:solidFill>
                  </a:tcPr>
                </a:tc>
              </a:tr>
              <a:tr h="578275">
                <a:tc>
                  <a:txBody>
                    <a:bodyPr/>
                    <a:lstStyle/>
                    <a:p>
                      <a:pPr indent="0" lvl="0" marL="0" rtl="0" algn="l">
                        <a:spcBef>
                          <a:spcPts val="0"/>
                        </a:spcBef>
                        <a:spcAft>
                          <a:spcPts val="0"/>
                        </a:spcAft>
                        <a:buNone/>
                      </a:pPr>
                      <a:r>
                        <a:rPr lang="en" sz="1100">
                          <a:latin typeface="Calibri"/>
                          <a:ea typeface="Calibri"/>
                          <a:cs typeface="Calibri"/>
                          <a:sym typeface="Calibri"/>
                        </a:rPr>
                        <a:t>cape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man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train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team</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met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Pete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dish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wise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time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mop</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hope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boat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tub</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mule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cue</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{E855E3B8-73C6-4FA3-A37E-9EF9C87E109F}</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word or hear the vowel sound;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13" y="2305050"/>
          <a:ext cx="3000000" cy="3000000"/>
        </p:xfrm>
        <a:graphic>
          <a:graphicData uri="http://schemas.openxmlformats.org/drawingml/2006/table">
            <a:tbl>
              <a:tblPr>
                <a:noFill/>
                <a:tableStyleId>{0CD61DCD-CDA4-4318-98F1-17DCB2A6D357}</a:tableStyleId>
              </a:tblPr>
              <a:tblGrid>
                <a:gridCol w="906475"/>
                <a:gridCol w="585600"/>
                <a:gridCol w="585600"/>
                <a:gridCol w="585600"/>
                <a:gridCol w="585600"/>
                <a:gridCol w="585600"/>
                <a:gridCol w="585600"/>
                <a:gridCol w="585600"/>
                <a:gridCol w="585600"/>
                <a:gridCol w="585600"/>
                <a:gridCol w="585600"/>
              </a:tblGrid>
              <a:tr h="6413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short a</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long a</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short e</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long e</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short i</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long i</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short o</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long o</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short u</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1100">
                          <a:latin typeface="Calibri"/>
                          <a:ea typeface="Calibri"/>
                          <a:cs typeface="Calibri"/>
                          <a:sym typeface="Calibri"/>
                        </a:rPr>
                        <a:t>long u</a:t>
                      </a:r>
                      <a:endParaRPr b="1" sz="1100">
                        <a:latin typeface="Calibri"/>
                        <a:ea typeface="Calibri"/>
                        <a:cs typeface="Calibri"/>
                        <a:sym typeface="Calibri"/>
                      </a:endParaRPr>
                    </a:p>
                  </a:txBody>
                  <a:tcPr marT="63500" marB="63500" marR="63500" marL="63500">
                    <a:solidFill>
                      <a:srgbClr val="94D193"/>
                    </a:solidFill>
                  </a:tcPr>
                </a:tc>
              </a:tr>
              <a:tr h="641350">
                <a:tc>
                  <a:txBody>
                    <a:bodyPr/>
                    <a:lstStyle/>
                    <a:p>
                      <a:pPr indent="0" lvl="0" marL="0" rtl="0" algn="l">
                        <a:spcBef>
                          <a:spcPts val="0"/>
                        </a:spcBef>
                        <a:spcAft>
                          <a:spcPts val="0"/>
                        </a:spcAft>
                        <a:buNone/>
                      </a:pPr>
                      <a:r>
                        <a:rPr b="1" lang="en" sz="1100">
                          <a:latin typeface="Calibri"/>
                          <a:ea typeface="Calibri"/>
                          <a:cs typeface="Calibri"/>
                          <a:sym typeface="Calibri"/>
                        </a:rPr>
                        <a:t>Student </a:t>
                      </a:r>
                      <a:endParaRPr b="1" sz="1100">
                        <a:latin typeface="Calibri"/>
                        <a:ea typeface="Calibri"/>
                        <a:cs typeface="Calibri"/>
                        <a:sym typeface="Calibri"/>
                      </a:endParaRPr>
                    </a:p>
                    <a:p>
                      <a:pPr indent="0" lvl="0" marL="0" rtl="0" algn="l">
                        <a:spcBef>
                          <a:spcPts val="0"/>
                        </a:spcBef>
                        <a:spcAft>
                          <a:spcPts val="0"/>
                        </a:spcAft>
                        <a:buNone/>
                      </a:pPr>
                      <a:r>
                        <a:rPr b="1" lang="en" sz="1100">
                          <a:latin typeface="Calibri"/>
                          <a:ea typeface="Calibri"/>
                          <a:cs typeface="Calibri"/>
                          <a:sym typeface="Calibri"/>
                        </a:rPr>
                        <a:t>Names</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641350">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