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45BB2E4-2B12-48E8-BA84-A364F1554424}">
  <a:tblStyle styleId="{E45BB2E4-2B12-48E8-BA84-A364F155442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17833701-6BBA-41E8-8B56-B5750BEC9FBE}"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a977e048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a977e048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{E45BB2E4-2B12-48E8-BA84-A364F1554424}</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Decoding/Encoding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(Word Recognition)</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4712038"/>
          <a:ext cx="3000000" cy="3000000"/>
        </p:xfrm>
        <a:graphic>
          <a:graphicData uri="http://schemas.openxmlformats.org/drawingml/2006/table">
            <a:tbl>
              <a:tblPr>
                <a:noFill/>
                <a:tableStyleId>{E45BB2E4-2B12-48E8-BA84-A364F1554424}</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list of words or phrases for dictation aligned to phonics scope and sequence</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optional: Elkonin boxes, chips/cubes of 3 different colors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5260665"/>
          <a:ext cx="3000000" cy="3000000"/>
        </p:xfrm>
        <a:graphic>
          <a:graphicData uri="http://schemas.openxmlformats.org/drawingml/2006/table">
            <a:tbl>
              <a:tblPr>
                <a:noFill/>
                <a:tableStyleId>{E45BB2E4-2B12-48E8-BA84-A364F1554424}</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0" lvl="0" marL="0" rtl="0" algn="just">
                        <a:spcBef>
                          <a:spcPts val="0"/>
                        </a:spcBef>
                        <a:spcAft>
                          <a:spcPts val="0"/>
                        </a:spcAft>
                        <a:buNone/>
                      </a:pPr>
                      <a:r>
                        <a:rPr lang="en" sz="1100">
                          <a:solidFill>
                            <a:schemeClr val="dk1"/>
                          </a:solidFill>
                          <a:latin typeface="Calibri"/>
                          <a:ea typeface="Calibri"/>
                          <a:cs typeface="Calibri"/>
                          <a:sym typeface="Calibri"/>
                        </a:rPr>
                        <a:t>Teacher will say a word to students. Students will segment the word, and then write the letter(s) for each corresponding sound to spell the word. Finally, students will read the whole word to check their work.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a:t>
                      </a:r>
                      <a:r>
                        <a:rPr lang="en" sz="1100">
                          <a:solidFill>
                            <a:schemeClr val="dk1"/>
                          </a:solidFill>
                          <a:latin typeface="Calibri"/>
                          <a:ea typeface="Calibri"/>
                          <a:cs typeface="Calibri"/>
                          <a:sym typeface="Calibri"/>
                        </a:rPr>
                        <a:t> Today we are going to do some dictation, or encoding. I will say a word, you will repeat the word, and then segment the word. Then, we will write the letters that make each sound in the word. We’re going to use our elkonin boxes and colored unifix cubes today. Watch as I model.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The first word is </a:t>
                      </a:r>
                      <a:r>
                        <a:rPr i="1" lang="en" sz="1100">
                          <a:solidFill>
                            <a:schemeClr val="dk1"/>
                          </a:solidFill>
                          <a:latin typeface="Calibri"/>
                          <a:ea typeface="Calibri"/>
                          <a:cs typeface="Calibri"/>
                          <a:sym typeface="Calibri"/>
                        </a:rPr>
                        <a:t>dog. </a:t>
                      </a:r>
                      <a:r>
                        <a:rPr lang="en" sz="1100">
                          <a:solidFill>
                            <a:schemeClr val="dk1"/>
                          </a:solidFill>
                          <a:latin typeface="Calibri"/>
                          <a:ea typeface="Calibri"/>
                          <a:cs typeface="Calibri"/>
                          <a:sym typeface="Calibri"/>
                        </a:rPr>
                        <a:t>Say the word </a:t>
                      </a:r>
                      <a:r>
                        <a:rPr i="1" lang="en" sz="1100">
                          <a:solidFill>
                            <a:schemeClr val="dk1"/>
                          </a:solidFill>
                          <a:latin typeface="Calibri"/>
                          <a:ea typeface="Calibri"/>
                          <a:cs typeface="Calibri"/>
                          <a:sym typeface="Calibri"/>
                        </a:rPr>
                        <a:t>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S: </a:t>
                      </a:r>
                      <a:r>
                        <a:rPr lang="en" sz="1100">
                          <a:solidFill>
                            <a:schemeClr val="dk1"/>
                          </a:solidFill>
                          <a:latin typeface="Calibri"/>
                          <a:ea typeface="Calibri"/>
                          <a:cs typeface="Calibri"/>
                          <a:sym typeface="Calibri"/>
                        </a:rPr>
                        <a:t>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a:t>
                      </a:r>
                      <a:r>
                        <a:rPr lang="en" sz="1100">
                          <a:solidFill>
                            <a:schemeClr val="dk1"/>
                          </a:solidFill>
                          <a:latin typeface="Calibri"/>
                          <a:ea typeface="Calibri"/>
                          <a:cs typeface="Calibri"/>
                          <a:sym typeface="Calibri"/>
                        </a:rPr>
                        <a:t> Say the sounds in the word 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/d//o//g/…dog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segment the word again and place cubes on your elkonin box for each sound moving from left to right.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Say, /d/ /o/ /g/ </a:t>
                      </a:r>
                      <a:r>
                        <a:rPr i="1" lang="en" sz="1100">
                          <a:solidFill>
                            <a:schemeClr val="dk1"/>
                          </a:solidFill>
                          <a:latin typeface="Calibri"/>
                          <a:ea typeface="Calibri"/>
                          <a:cs typeface="Calibri"/>
                          <a:sym typeface="Calibri"/>
                        </a:rPr>
                        <a:t>as they move a cube into each square.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How many sounds are in the word dog?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2601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is the process of spelling or writing spoken words or sentences. It is also commonly referred to as dictation. During an encoding activity, the teacher will say a word or phrase, and students will write the word or phrase. Particularly in early encoding, it is beneficial to have students segment and count the sounds in the spoken word before they are asked to write the corresponding sounds.  Encoding practice supports the development of students’ orthographic mapping skills, which refers to the ability to accurately and automatically recall words during reading, or to read words ‘by sight’ (Kilpatrick, 2015). However, orthographic mapping does not develop by drilling students to memorize whole words using flash cards. Rather it develops through systematic and explicit phonics code-based instruction, including encoding/dictation practice.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Ensure that words and phrases used for encoding practice are aligned to sound-spelling patterns that students have learned. The encoding practice will not be as effective if it includes words that students are unable to spell based on their knowledge of the code. The purpose of encoding practice is to support students in using the code to spell words with known sound-spelling patterns. Phrases can also include high frequency words that students have learned. </a:t>
            </a:r>
            <a:endParaRPr sz="11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66" name="Google Shape;66;p14"/>
          <p:cNvSpPr txBox="1"/>
          <p:nvPr/>
        </p:nvSpPr>
        <p:spPr>
          <a:xfrm>
            <a:off x="447675" y="1314450"/>
            <a:ext cx="6753300" cy="74652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3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Touch the first cube. What is the first sound in the word 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/d/ </a:t>
            </a:r>
            <a:r>
              <a:rPr i="1" lang="en" sz="1100">
                <a:solidFill>
                  <a:schemeClr val="dk1"/>
                </a:solidFill>
                <a:latin typeface="Calibri"/>
                <a:ea typeface="Calibri"/>
                <a:cs typeface="Calibri"/>
                <a:sym typeface="Calibri"/>
              </a:rPr>
              <a:t>point to first square on elkonin box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What letter makes that sound?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D</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Write the letter ‘d.’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Touch the middle cube. What is the middle sound in the word 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 </a:t>
            </a:r>
            <a:r>
              <a:rPr i="1" lang="en" sz="1100">
                <a:solidFill>
                  <a:schemeClr val="dk1"/>
                </a:solidFill>
                <a:latin typeface="Calibri"/>
                <a:ea typeface="Calibri"/>
                <a:cs typeface="Calibri"/>
                <a:sym typeface="Calibri"/>
              </a:rPr>
              <a:t>point to middle square on elkonin box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Wonderful! What letter makes that sound?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Write the letter ‘o.’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Touch the final cube. What is the last sound in the word 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What letter makes that sound?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Write the letter ‘g.’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Now, put your finger under the first sound. Let’s read the whole word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a:t>
            </a:r>
            <a:r>
              <a:rPr lang="en" sz="1100">
                <a:solidFill>
                  <a:schemeClr val="dk1"/>
                </a:solidFill>
                <a:latin typeface="Calibri"/>
                <a:ea typeface="Calibri"/>
                <a:cs typeface="Calibri"/>
                <a:sym typeface="Calibri"/>
              </a:rPr>
              <a:t>d</a:t>
            </a:r>
            <a:r>
              <a:rPr lang="en" sz="1100">
                <a:solidFill>
                  <a:schemeClr val="dk1"/>
                </a:solidFill>
                <a:latin typeface="Calibri"/>
                <a:ea typeface="Calibri"/>
                <a:cs typeface="Calibri"/>
                <a:sym typeface="Calibri"/>
              </a:rPr>
              <a:t>/ /o/ /g/…dog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everyone! Let’s move on to the next word.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Continue dictating words to students repeating the same process. As students progress with their encoding skills, you can remove the scaffolds and have students write the whole word after segmenting instead of going sound by sound. You can also remove use of the cubes if students have developed proficiency with their phonemic awareness skills. </a:t>
            </a:r>
            <a:endParaRPr i="1"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07375" y="1353833"/>
          <a:ext cx="3000000" cy="3000000"/>
        </p:xfrm>
        <a:graphic>
          <a:graphicData uri="http://schemas.openxmlformats.org/drawingml/2006/table">
            <a:tbl>
              <a:tblPr>
                <a:noFill/>
                <a:tableStyleId>{E45BB2E4-2B12-48E8-BA84-A364F1554424}</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for each word or phrase students are able to dictate and an ‘x’ for each word or phrase students are not able to dictate. Record additional anecdotal notes regarding students’ spelling behaviors. </a:t>
                      </a:r>
                      <a:endParaRPr sz="17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sp>
        <p:nvSpPr>
          <p:cNvPr id="74" name="Google Shape;74;p15"/>
          <p:cNvSpPr txBox="1"/>
          <p:nvPr/>
        </p:nvSpPr>
        <p:spPr>
          <a:xfrm>
            <a:off x="400663" y="1295400"/>
            <a:ext cx="6856800" cy="4002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t/>
            </a:r>
            <a:endParaRPr/>
          </a:p>
        </p:txBody>
      </p:sp>
      <p:graphicFrame>
        <p:nvGraphicFramePr>
          <p:cNvPr id="75" name="Google Shape;75;p15"/>
          <p:cNvGraphicFramePr/>
          <p:nvPr/>
        </p:nvGraphicFramePr>
        <p:xfrm>
          <a:off x="400063" y="2149500"/>
          <a:ext cx="3000000" cy="3000000"/>
        </p:xfrm>
        <a:graphic>
          <a:graphicData uri="http://schemas.openxmlformats.org/drawingml/2006/table">
            <a:tbl>
              <a:tblPr>
                <a:noFill/>
                <a:tableStyleId>{17833701-6BBA-41E8-8B56-B5750BEC9FBE}</a:tableStyleId>
              </a:tblPr>
              <a:tblGrid>
                <a:gridCol w="2286000"/>
                <a:gridCol w="2286000"/>
                <a:gridCol w="2286000"/>
              </a:tblGrid>
              <a:tr h="266700">
                <a:tc gridSpan="3">
                  <a:txBody>
                    <a:bodyPr/>
                    <a:lstStyle/>
                    <a:p>
                      <a:pPr indent="0" lvl="0" marL="0" rtl="0" algn="l">
                        <a:spcBef>
                          <a:spcPts val="0"/>
                        </a:spcBef>
                        <a:spcAft>
                          <a:spcPts val="0"/>
                        </a:spcAft>
                        <a:buNone/>
                      </a:pPr>
                      <a:r>
                        <a:rPr b="1" lang="en" sz="1100">
                          <a:latin typeface="Calibri"/>
                          <a:ea typeface="Calibri"/>
                          <a:cs typeface="Calibri"/>
                          <a:sym typeface="Calibri"/>
                        </a:rPr>
                        <a:t>Phoneme-grapheme Focus: </a:t>
                      </a:r>
                      <a:r>
                        <a:rPr i="1" lang="en" sz="1100">
                          <a:latin typeface="Calibri"/>
                          <a:ea typeface="Calibri"/>
                          <a:cs typeface="Calibri"/>
                          <a:sym typeface="Calibri"/>
                        </a:rPr>
                        <a:t>Write the phoneme-grapheme spelling pattern that is the focus of the lesson.</a:t>
                      </a:r>
                      <a:endParaRPr i="1" sz="1100">
                        <a:latin typeface="Calibri"/>
                        <a:ea typeface="Calibri"/>
                        <a:cs typeface="Calibri"/>
                        <a:sym typeface="Calibri"/>
                      </a:endParaRPr>
                    </a:p>
                  </a:txBody>
                  <a:tcPr marT="63500" marB="63500" marR="63500" marL="63500">
                    <a:solidFill>
                      <a:srgbClr val="94D193"/>
                    </a:solidFill>
                  </a:tcPr>
                </a:tc>
                <a:tc hMerge="1"/>
                <a:tc hMerge="1"/>
              </a:tr>
              <a:tr h="12700">
                <a:tc>
                  <a:txBody>
                    <a:bodyPr/>
                    <a:lstStyle/>
                    <a:p>
                      <a:pPr indent="0" lvl="0" marL="0" rtl="0" algn="ctr">
                        <a:spcBef>
                          <a:spcPts val="0"/>
                        </a:spcBef>
                        <a:spcAft>
                          <a:spcPts val="0"/>
                        </a:spcAft>
                        <a:buNone/>
                      </a:pPr>
                      <a:r>
                        <a:rPr b="1" lang="en" sz="1100">
                          <a:latin typeface="Calibri"/>
                          <a:ea typeface="Calibri"/>
                          <a:cs typeface="Calibri"/>
                          <a:sym typeface="Calibri"/>
                        </a:rPr>
                        <a:t>Student Name </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b="1" lang="en" sz="1100">
                          <a:latin typeface="Calibri"/>
                          <a:ea typeface="Calibri"/>
                          <a:cs typeface="Calibri"/>
                          <a:sym typeface="Calibri"/>
                        </a:rPr>
                        <a:t>Words</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b="1" lang="en" sz="1100">
                          <a:latin typeface="Calibri"/>
                          <a:ea typeface="Calibri"/>
                          <a:cs typeface="Calibri"/>
                          <a:sym typeface="Calibri"/>
                        </a:rPr>
                        <a:t>Phrases </a:t>
                      </a:r>
                      <a:endParaRPr b="1" sz="1100">
                        <a:latin typeface="Calibri"/>
                        <a:ea typeface="Calibri"/>
                        <a:cs typeface="Calibri"/>
                        <a:sym typeface="Calibri"/>
                      </a:endParaRPr>
                    </a:p>
                  </a:txBody>
                  <a:tcPr marT="63500" marB="63500" marR="63500" marL="63500">
                    <a:solidFill>
                      <a:srgbClr val="EFEFEF"/>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