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guide id="3" orient="horz" pos="204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CD1C5560-7930-4106-87E7-1ED102045CB1}">
  <a:tblStyle styleId="{CD1C5560-7930-4106-87E7-1ED102045CB1}"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97B4E4D9-CBA2-43A0-8D8A-6BE33DFF3192}" styleName="Table_1">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 pos="2044"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f9bf711952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f9bf71195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55" name="Google Shape;55;p13"/>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56" name="Google Shape;56;p13"/>
          <p:cNvGraphicFramePr/>
          <p:nvPr/>
        </p:nvGraphicFramePr>
        <p:xfrm>
          <a:off x="466638" y="1400175"/>
          <a:ext cx="3000000" cy="3000000"/>
        </p:xfrm>
        <a:graphic>
          <a:graphicData uri="http://schemas.openxmlformats.org/drawingml/2006/table">
            <a:tbl>
              <a:tblPr>
                <a:noFill/>
                <a:tableStyleId>{CD1C5560-7930-4106-87E7-1ED102045CB1}</a:tableStyleId>
              </a:tblPr>
              <a:tblGrid>
                <a:gridCol w="802925"/>
                <a:gridCol w="2280425"/>
                <a:gridCol w="2057250"/>
                <a:gridCol w="1698525"/>
              </a:tblGrid>
              <a:tr h="548600">
                <a:tc>
                  <a:txBody>
                    <a:bodyPr/>
                    <a:lstStyle/>
                    <a:p>
                      <a:pPr indent="0" lvl="0" marL="0" rtl="0" algn="l">
                        <a:spcBef>
                          <a:spcPts val="0"/>
                        </a:spcBef>
                        <a:spcAft>
                          <a:spcPts val="0"/>
                        </a:spcAft>
                        <a:buNone/>
                      </a:pPr>
                      <a:r>
                        <a:rPr b="1" lang="en">
                          <a:latin typeface="Calibri"/>
                          <a:ea typeface="Calibri"/>
                          <a:cs typeface="Calibri"/>
                          <a:sym typeface="Calibri"/>
                        </a:rPr>
                        <a:t>Activity</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Encoding Long Vowel Words</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None/>
                      </a:pPr>
                      <a:r>
                        <a:rPr b="1" lang="en">
                          <a:latin typeface="Calibri"/>
                          <a:ea typeface="Calibri"/>
                          <a:cs typeface="Calibri"/>
                          <a:sym typeface="Calibri"/>
                        </a:rPr>
                        <a:t>“Reading Rope” </a:t>
                      </a:r>
                      <a:r>
                        <a:rPr b="1" lang="en">
                          <a:latin typeface="Calibri"/>
                          <a:ea typeface="Calibri"/>
                          <a:cs typeface="Calibri"/>
                          <a:sym typeface="Calibri"/>
                        </a:rPr>
                        <a:t>Strand</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just">
                        <a:spcBef>
                          <a:spcPts val="0"/>
                        </a:spcBef>
                        <a:spcAft>
                          <a:spcPts val="0"/>
                        </a:spcAft>
                        <a:buClr>
                          <a:schemeClr val="dk1"/>
                        </a:buClr>
                        <a:buSzPts val="1100"/>
                        <a:buFont typeface="Arial"/>
                        <a:buNone/>
                      </a:pPr>
                      <a:r>
                        <a:rPr lang="en" sz="1200">
                          <a:latin typeface="Calibri"/>
                          <a:ea typeface="Calibri"/>
                          <a:cs typeface="Calibri"/>
                          <a:sym typeface="Calibri"/>
                        </a:rPr>
                        <a:t>Decoding/Encoding</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7" name="Google Shape;57;p13"/>
          <p:cNvGraphicFramePr/>
          <p:nvPr/>
        </p:nvGraphicFramePr>
        <p:xfrm>
          <a:off x="466663" y="3321650"/>
          <a:ext cx="3000000" cy="3000000"/>
        </p:xfrm>
        <a:graphic>
          <a:graphicData uri="http://schemas.openxmlformats.org/drawingml/2006/table">
            <a:tbl>
              <a:tblPr>
                <a:noFill/>
                <a:tableStyleId>{CD1C5560-7930-4106-87E7-1ED102045CB1}</a:tableStyleId>
              </a:tblPr>
              <a:tblGrid>
                <a:gridCol w="1212225"/>
                <a:gridCol w="5571875"/>
              </a:tblGrid>
              <a:tr h="942650">
                <a:tc rowSpan="2">
                  <a:txBody>
                    <a:bodyPr/>
                    <a:lstStyle/>
                    <a:p>
                      <a:pPr indent="0" lvl="0" marL="0" marR="0" rtl="0" algn="l">
                        <a:lnSpc>
                          <a:spcPct val="100000"/>
                        </a:lnSpc>
                        <a:spcBef>
                          <a:spcPts val="0"/>
                        </a:spcBef>
                        <a:spcAft>
                          <a:spcPts val="0"/>
                        </a:spcAft>
                        <a:buNone/>
                      </a:pPr>
                      <a:r>
                        <a:rPr b="1" lang="en">
                          <a:latin typeface="Calibri"/>
                          <a:ea typeface="Calibri"/>
                          <a:cs typeface="Calibri"/>
                          <a:sym typeface="Calibri"/>
                        </a:rPr>
                        <a:t>Materials</a:t>
                      </a:r>
                      <a:r>
                        <a:rPr lang="en">
                          <a:latin typeface="Calibri"/>
                          <a:ea typeface="Calibri"/>
                          <a:cs typeface="Calibri"/>
                          <a:sym typeface="Calibri"/>
                        </a:rPr>
                        <a:t>:</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Word list containing long vowel focus words</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Elkonin boxes</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markers</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anchor chart/word wall with sounds previously taught</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student notebook</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whiteboard letter tiles or magnetic letters can be used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r h="134675">
                <a:tc vMerge="1"/>
                <a:tc>
                  <a:txBody>
                    <a:bodyPr/>
                    <a:lstStyle/>
                    <a:p>
                      <a:pPr indent="0" lvl="0" marL="0" rtl="0" algn="l">
                        <a:spcBef>
                          <a:spcPts val="0"/>
                        </a:spcBef>
                        <a:spcAft>
                          <a:spcPts val="0"/>
                        </a:spcAft>
                        <a:buNone/>
                      </a:pPr>
                      <a:r>
                        <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8" name="Google Shape;58;p13"/>
          <p:cNvGraphicFramePr/>
          <p:nvPr/>
        </p:nvGraphicFramePr>
        <p:xfrm>
          <a:off x="514350" y="4700540"/>
          <a:ext cx="3000000" cy="3000000"/>
        </p:xfrm>
        <a:graphic>
          <a:graphicData uri="http://schemas.openxmlformats.org/drawingml/2006/table">
            <a:tbl>
              <a:tblPr>
                <a:noFill/>
                <a:tableStyleId>{CD1C5560-7930-4106-87E7-1ED102045CB1}</a:tableStyleId>
              </a:tblPr>
              <a:tblGrid>
                <a:gridCol w="1106650"/>
                <a:gridCol w="2872550"/>
                <a:gridCol w="2859775"/>
              </a:tblGrid>
              <a:tr h="1869325">
                <a:tc>
                  <a:txBody>
                    <a:bodyPr/>
                    <a:lstStyle/>
                    <a:p>
                      <a:pPr indent="0" lvl="0" marL="0" marR="0" rtl="0" algn="ctr">
                        <a:lnSpc>
                          <a:spcPct val="100000"/>
                        </a:lnSpc>
                        <a:spcBef>
                          <a:spcPts val="0"/>
                        </a:spcBef>
                        <a:spcAft>
                          <a:spcPts val="0"/>
                        </a:spcAft>
                        <a:buNone/>
                      </a:pPr>
                      <a:r>
                        <a:rPr b="1" lang="en">
                          <a:latin typeface="Calibri"/>
                          <a:ea typeface="Calibri"/>
                          <a:cs typeface="Calibri"/>
                          <a:sym typeface="Calibri"/>
                        </a:rPr>
                        <a:t>Description of Activity:</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gridSpan="2">
                  <a:txBody>
                    <a:bodyPr/>
                    <a:lstStyle/>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Tell the students that they are going to practice spelling words by listening to sounds in those words.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First, say the word out loud. Ask the students to repeat the word.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Next, say the word slowly, being careful to listen for sounds they know.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Now, tell the students that they will write the word down, making sure to write down sounds they heard. </a:t>
                      </a:r>
                      <a:r>
                        <a:rPr lang="en" sz="1100">
                          <a:solidFill>
                            <a:schemeClr val="dk1"/>
                          </a:solidFill>
                          <a:latin typeface="Calibri"/>
                          <a:ea typeface="Calibri"/>
                          <a:cs typeface="Calibri"/>
                          <a:sym typeface="Calibri"/>
                        </a:rPr>
                        <a:t>This activity can be completed as a group and then individually, discussing student work for accuracy. </a:t>
                      </a:r>
                      <a:endParaRPr sz="1100">
                        <a:solidFill>
                          <a:schemeClr val="dk1"/>
                        </a:solidFill>
                        <a:latin typeface="Calibri"/>
                        <a:ea typeface="Calibri"/>
                        <a:cs typeface="Calibri"/>
                        <a:sym typeface="Calibri"/>
                      </a:endParaRPr>
                    </a:p>
                    <a:p>
                      <a:pPr indent="-304800" lvl="1"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Elkonin boxes (three or four-column chart)  can also be used to show the phonemes of each word.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Make sure to refer the students to the types of sounds previously taught, so the students can make those connections.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Repeat with other words. </a:t>
                      </a:r>
                      <a:endParaRPr sz="1100">
                        <a:solidFill>
                          <a:schemeClr val="dk1"/>
                        </a:solidFill>
                        <a:latin typeface="Calibri"/>
                        <a:ea typeface="Calibri"/>
                        <a:cs typeface="Calibri"/>
                        <a:sym typeface="Calibri"/>
                      </a:endParaRPr>
                    </a:p>
                    <a:p>
                      <a:pPr indent="0" lvl="0" marL="0" rtl="0" algn="just">
                        <a:spcBef>
                          <a:spcPts val="0"/>
                        </a:spcBef>
                        <a:spcAft>
                          <a:spcPts val="0"/>
                        </a:spcAft>
                        <a:buNone/>
                      </a:pPr>
                      <a:r>
                        <a:rPr lang="en" sz="1100">
                          <a:solidFill>
                            <a:schemeClr val="dk1"/>
                          </a:solidFill>
                          <a:latin typeface="Calibri"/>
                          <a:ea typeface="Calibri"/>
                          <a:cs typeface="Calibri"/>
                          <a:sym typeface="Calibri"/>
                        </a:rPr>
                        <a:t>*Note: This method can be used when spelling words during other types of instruction, whether individual, small group, or whole group.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r>
            </a:tbl>
          </a:graphicData>
        </a:graphic>
      </p:graphicFrame>
      <p:sp>
        <p:nvSpPr>
          <p:cNvPr id="59" name="Google Shape;59;p13"/>
          <p:cNvSpPr txBox="1"/>
          <p:nvPr/>
        </p:nvSpPr>
        <p:spPr>
          <a:xfrm>
            <a:off x="466663" y="2015450"/>
            <a:ext cx="6839100" cy="1077300"/>
          </a:xfrm>
          <a:prstGeom prst="rect">
            <a:avLst/>
          </a:prstGeom>
          <a:noFill/>
          <a:ln cap="flat" cmpd="sng" w="28575">
            <a:solidFill>
              <a:srgbClr val="9D90BB"/>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dk1"/>
                </a:solidFill>
                <a:latin typeface="Calibri"/>
                <a:ea typeface="Calibri"/>
                <a:cs typeface="Calibri"/>
                <a:sym typeface="Calibri"/>
              </a:rPr>
              <a:t>Rationale</a:t>
            </a:r>
            <a:endParaRPr b="1">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Spelling and reading build and rely on the relationship between letters and sounds. Knowing the spelling of a word actually makes it easier to read the word (Snow et al., 2005). The ability for students to read words by sight directly correlates to mapping letters and letter combinations to sounds (Ehri and Snowling, 2004). Because of the important connection of encoding to decoding, instructing students in how to spell words is very important to reading success.</a:t>
            </a:r>
            <a:endParaRPr sz="1200"/>
          </a:p>
        </p:txBody>
      </p:sp>
      <p:graphicFrame>
        <p:nvGraphicFramePr>
          <p:cNvPr id="60" name="Google Shape;60;p13"/>
          <p:cNvGraphicFramePr/>
          <p:nvPr/>
        </p:nvGraphicFramePr>
        <p:xfrm>
          <a:off x="457225" y="7448550"/>
          <a:ext cx="3000000" cy="3000000"/>
        </p:xfrm>
        <a:graphic>
          <a:graphicData uri="http://schemas.openxmlformats.org/drawingml/2006/table">
            <a:tbl>
              <a:tblPr>
                <a:noFill/>
                <a:tableStyleId>{97B4E4D9-CBA2-43A0-8D8A-6BE33DFF3192}</a:tableStyleId>
              </a:tblPr>
              <a:tblGrid>
                <a:gridCol w="1371600"/>
                <a:gridCol w="1371600"/>
                <a:gridCol w="1371600"/>
                <a:gridCol w="1371600"/>
                <a:gridCol w="1371600"/>
              </a:tblGrid>
              <a:tr h="12700">
                <a:tc gridSpan="5">
                  <a:txBody>
                    <a:bodyPr/>
                    <a:lstStyle/>
                    <a:p>
                      <a:pPr indent="0" lvl="0" marL="0" rtl="0" algn="just">
                        <a:spcBef>
                          <a:spcPts val="0"/>
                        </a:spcBef>
                        <a:spcAft>
                          <a:spcPts val="0"/>
                        </a:spcAft>
                        <a:buClr>
                          <a:schemeClr val="dk1"/>
                        </a:buClr>
                        <a:buSzPts val="1100"/>
                        <a:buFont typeface="Arial"/>
                        <a:buNone/>
                      </a:pPr>
                      <a:r>
                        <a:rPr b="1" lang="en" sz="1100">
                          <a:solidFill>
                            <a:schemeClr val="dk1"/>
                          </a:solidFill>
                          <a:latin typeface="Calibri"/>
                          <a:ea typeface="Calibri"/>
                          <a:cs typeface="Calibri"/>
                          <a:sym typeface="Calibri"/>
                        </a:rPr>
                        <a:t>Suggested long words to use:</a:t>
                      </a:r>
                      <a:endParaRPr b="1" sz="1100">
                        <a:latin typeface="Calibri"/>
                        <a:ea typeface="Calibri"/>
                        <a:cs typeface="Calibri"/>
                        <a:sym typeface="Calibri"/>
                      </a:endParaRPr>
                    </a:p>
                  </a:txBody>
                  <a:tcPr marT="63500" marB="63500" marR="63500" marL="63500">
                    <a:solidFill>
                      <a:srgbClr val="94D193"/>
                    </a:solidFill>
                  </a:tcPr>
                </a:tc>
                <a:tc hMerge="1"/>
                <a:tc hMerge="1"/>
                <a:tc hMerge="1"/>
                <a:tc hMerge="1"/>
              </a:tr>
              <a:tr h="12700">
                <a:tc>
                  <a:txBody>
                    <a:bodyPr/>
                    <a:lstStyle/>
                    <a:p>
                      <a:pPr indent="0" lvl="0" marL="0" rtl="0" algn="l">
                        <a:spcBef>
                          <a:spcPts val="0"/>
                        </a:spcBef>
                        <a:spcAft>
                          <a:spcPts val="0"/>
                        </a:spcAft>
                        <a:buNone/>
                      </a:pPr>
                      <a:r>
                        <a:rPr lang="en" sz="1100">
                          <a:latin typeface="Calibri"/>
                          <a:ea typeface="Calibri"/>
                          <a:cs typeface="Calibri"/>
                          <a:sym typeface="Calibri"/>
                        </a:rPr>
                        <a:t>frame</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kite</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hope</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tune</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slide</a:t>
                      </a:r>
                      <a:endParaRPr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rPr lang="en" sz="1100">
                          <a:latin typeface="Calibri"/>
                          <a:ea typeface="Calibri"/>
                          <a:cs typeface="Calibri"/>
                          <a:sym typeface="Calibri"/>
                        </a:rPr>
                        <a:t>team</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rain</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keep</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boat</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pie</a:t>
                      </a:r>
                      <a:endParaRPr sz="1100">
                        <a:latin typeface="Calibri"/>
                        <a:ea typeface="Calibri"/>
                        <a:cs typeface="Calibri"/>
                        <a:sym typeface="Calibri"/>
                      </a:endParaRPr>
                    </a:p>
                  </a:txBody>
                  <a:tcPr marT="63500" marB="63500" marR="63500" marL="63500"/>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64" name="Shape 64"/>
        <p:cNvGrpSpPr/>
        <p:nvPr/>
      </p:nvGrpSpPr>
      <p:grpSpPr>
        <a:xfrm>
          <a:off x="0" y="0"/>
          <a:ext cx="0" cy="0"/>
          <a:chOff x="0" y="0"/>
          <a:chExt cx="0" cy="0"/>
        </a:xfrm>
      </p:grpSpPr>
      <p:pic>
        <p:nvPicPr>
          <p:cNvPr id="65" name="Google Shape;65;p14"/>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66" name="Google Shape;66;p14"/>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67" name="Google Shape;67;p14"/>
          <p:cNvGraphicFramePr/>
          <p:nvPr/>
        </p:nvGraphicFramePr>
        <p:xfrm>
          <a:off x="464513" y="1584308"/>
          <a:ext cx="3000000" cy="3000000"/>
        </p:xfrm>
        <a:graphic>
          <a:graphicData uri="http://schemas.openxmlformats.org/drawingml/2006/table">
            <a:tbl>
              <a:tblPr>
                <a:noFill/>
                <a:tableStyleId>{CD1C5560-7930-4106-87E7-1ED102045CB1}</a:tableStyleId>
              </a:tblPr>
              <a:tblGrid>
                <a:gridCol w="1368675"/>
                <a:gridCol w="1368675"/>
                <a:gridCol w="1368675"/>
                <a:gridCol w="1368675"/>
                <a:gridCol w="1368675"/>
              </a:tblGrid>
              <a:tr h="670575">
                <a:tc gridSpan="5">
                  <a:txBody>
                    <a:bodyPr/>
                    <a:lstStyle/>
                    <a:p>
                      <a:pPr indent="0" lvl="0" marL="0" rtl="0" algn="l">
                        <a:spcBef>
                          <a:spcPts val="0"/>
                        </a:spcBef>
                        <a:spcAft>
                          <a:spcPts val="0"/>
                        </a:spcAft>
                        <a:buNone/>
                      </a:pPr>
                      <a:r>
                        <a:rPr b="1" lang="en">
                          <a:latin typeface="Calibri"/>
                          <a:ea typeface="Calibri"/>
                          <a:cs typeface="Calibri"/>
                          <a:sym typeface="Calibri"/>
                        </a:rPr>
                        <a:t>Recording: </a:t>
                      </a:r>
                      <a:r>
                        <a:rPr lang="en">
                          <a:latin typeface="Calibri"/>
                          <a:ea typeface="Calibri"/>
                          <a:cs typeface="Calibri"/>
                          <a:sym typeface="Calibri"/>
                        </a:rPr>
                        <a:t>Mark Y if the student was able to spell each word; Mark N if they could not. </a:t>
                      </a:r>
                      <a:endParaRPr>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c hMerge="1"/>
                <a:tc hMerge="1"/>
                <a:tc hMerge="1"/>
              </a:tr>
            </a:tbl>
          </a:graphicData>
        </a:graphic>
      </p:graphicFrame>
      <p:graphicFrame>
        <p:nvGraphicFramePr>
          <p:cNvPr id="68" name="Google Shape;68;p14"/>
          <p:cNvGraphicFramePr/>
          <p:nvPr/>
        </p:nvGraphicFramePr>
        <p:xfrm>
          <a:off x="457838" y="2105025"/>
          <a:ext cx="3000000" cy="3000000"/>
        </p:xfrm>
        <a:graphic>
          <a:graphicData uri="http://schemas.openxmlformats.org/drawingml/2006/table">
            <a:tbl>
              <a:tblPr>
                <a:noFill/>
                <a:tableStyleId>{97B4E4D9-CBA2-43A0-8D8A-6BE33DFF3192}</a:tableStyleId>
              </a:tblPr>
              <a:tblGrid>
                <a:gridCol w="665700"/>
                <a:gridCol w="561600"/>
                <a:gridCol w="561600"/>
                <a:gridCol w="561600"/>
                <a:gridCol w="561600"/>
                <a:gridCol w="561600"/>
                <a:gridCol w="561600"/>
                <a:gridCol w="561600"/>
                <a:gridCol w="561600"/>
                <a:gridCol w="561600"/>
                <a:gridCol w="561600"/>
                <a:gridCol w="561600"/>
              </a:tblGrid>
              <a:tr h="12700">
                <a:tc>
                  <a:txBody>
                    <a:bodyPr/>
                    <a:lstStyle/>
                    <a:p>
                      <a:pPr indent="0" lvl="0" marL="0" rtl="0" algn="l">
                        <a:spcBef>
                          <a:spcPts val="0"/>
                        </a:spcBef>
                        <a:spcAft>
                          <a:spcPts val="0"/>
                        </a:spcAft>
                        <a:buNone/>
                      </a:pPr>
                      <a:r>
                        <a:t/>
                      </a:r>
                      <a:endParaRPr b="1" sz="9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rPr lang="en" sz="800"/>
                        <a:t>Student names</a:t>
                      </a:r>
                      <a:endParaRPr sz="800"/>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r>
              <a:tr h="336200">
                <a:tc>
                  <a:txBody>
                    <a:bodyPr/>
                    <a:lstStyle/>
                    <a:p>
                      <a:pPr indent="0" lvl="0" marL="0" rtl="0" algn="ctr">
                        <a:spcBef>
                          <a:spcPts val="0"/>
                        </a:spcBef>
                        <a:spcAft>
                          <a:spcPts val="0"/>
                        </a:spcAft>
                        <a:buNone/>
                      </a:pPr>
                      <a:r>
                        <a:rPr b="1" lang="en" sz="900">
                          <a:latin typeface="Calibri"/>
                          <a:ea typeface="Calibri"/>
                          <a:cs typeface="Calibri"/>
                          <a:sym typeface="Calibri"/>
                        </a:rPr>
                        <a:t>take</a:t>
                      </a:r>
                      <a:endParaRPr b="1" sz="9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EFEFEF"/>
                    </a:solidFill>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294650">
                <a:tc>
                  <a:txBody>
                    <a:bodyPr/>
                    <a:lstStyle/>
                    <a:p>
                      <a:pPr indent="0" lvl="0" marL="0" rtl="0" algn="ctr">
                        <a:spcBef>
                          <a:spcPts val="0"/>
                        </a:spcBef>
                        <a:spcAft>
                          <a:spcPts val="0"/>
                        </a:spcAft>
                        <a:buNone/>
                      </a:pPr>
                      <a:r>
                        <a:rPr b="1" lang="en" sz="900">
                          <a:latin typeface="Calibri"/>
                          <a:ea typeface="Calibri"/>
                          <a:cs typeface="Calibri"/>
                          <a:sym typeface="Calibri"/>
                        </a:rPr>
                        <a:t>read</a:t>
                      </a:r>
                      <a:endParaRPr b="1" sz="9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EFEFEF"/>
                    </a:solidFill>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294650">
                <a:tc>
                  <a:txBody>
                    <a:bodyPr/>
                    <a:lstStyle/>
                    <a:p>
                      <a:pPr indent="0" lvl="0" marL="0" rtl="0" algn="ctr">
                        <a:spcBef>
                          <a:spcPts val="0"/>
                        </a:spcBef>
                        <a:spcAft>
                          <a:spcPts val="0"/>
                        </a:spcAft>
                        <a:buNone/>
                      </a:pPr>
                      <a:r>
                        <a:rPr b="1" lang="en" sz="900">
                          <a:latin typeface="Calibri"/>
                          <a:ea typeface="Calibri"/>
                          <a:cs typeface="Calibri"/>
                          <a:sym typeface="Calibri"/>
                        </a:rPr>
                        <a:t>slide</a:t>
                      </a:r>
                      <a:endParaRPr b="1" sz="9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EFEFEF"/>
                    </a:solidFill>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294650">
                <a:tc>
                  <a:txBody>
                    <a:bodyPr/>
                    <a:lstStyle/>
                    <a:p>
                      <a:pPr indent="0" lvl="0" marL="0" rtl="0" algn="ctr">
                        <a:spcBef>
                          <a:spcPts val="0"/>
                        </a:spcBef>
                        <a:spcAft>
                          <a:spcPts val="0"/>
                        </a:spcAft>
                        <a:buNone/>
                      </a:pPr>
                      <a:r>
                        <a:rPr b="1" lang="en" sz="900">
                          <a:latin typeface="Calibri"/>
                          <a:ea typeface="Calibri"/>
                          <a:cs typeface="Calibri"/>
                          <a:sym typeface="Calibri"/>
                        </a:rPr>
                        <a:t>rain</a:t>
                      </a:r>
                      <a:endParaRPr b="1" sz="9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EFEFEF"/>
                    </a:solidFill>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294650">
                <a:tc>
                  <a:txBody>
                    <a:bodyPr/>
                    <a:lstStyle/>
                    <a:p>
                      <a:pPr indent="0" lvl="0" marL="0" rtl="0" algn="ctr">
                        <a:spcBef>
                          <a:spcPts val="0"/>
                        </a:spcBef>
                        <a:spcAft>
                          <a:spcPts val="0"/>
                        </a:spcAft>
                        <a:buNone/>
                      </a:pPr>
                      <a:r>
                        <a:rPr b="1" lang="en" sz="900">
                          <a:latin typeface="Calibri"/>
                          <a:ea typeface="Calibri"/>
                          <a:cs typeface="Calibri"/>
                          <a:sym typeface="Calibri"/>
                        </a:rPr>
                        <a:t>bone</a:t>
                      </a:r>
                      <a:endParaRPr b="1" sz="9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EFEFEF"/>
                    </a:solidFill>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bl>
          </a:graphicData>
        </a:graphic>
      </p:graphicFrame>
      <p:sp>
        <p:nvSpPr>
          <p:cNvPr id="69" name="Google Shape;69;p14"/>
          <p:cNvSpPr txBox="1"/>
          <p:nvPr/>
        </p:nvSpPr>
        <p:spPr>
          <a:xfrm>
            <a:off x="457850" y="4125288"/>
            <a:ext cx="6843300" cy="3540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None/>
            </a:pPr>
            <a:r>
              <a:rPr lang="en" sz="1100">
                <a:solidFill>
                  <a:schemeClr val="dk1"/>
                </a:solidFill>
                <a:latin typeface="Calibri"/>
                <a:ea typeface="Calibri"/>
                <a:cs typeface="Calibri"/>
                <a:sym typeface="Calibri"/>
              </a:rPr>
              <a:t>Use the Elkonin boxes below to record individual sounds in words. </a:t>
            </a:r>
            <a:endParaRPr sz="1100">
              <a:solidFill>
                <a:schemeClr val="dk1"/>
              </a:solidFill>
              <a:latin typeface="Calibri"/>
              <a:ea typeface="Calibri"/>
              <a:cs typeface="Calibri"/>
              <a:sym typeface="Calibri"/>
            </a:endParaRPr>
          </a:p>
        </p:txBody>
      </p:sp>
      <p:graphicFrame>
        <p:nvGraphicFramePr>
          <p:cNvPr id="70" name="Google Shape;70;p14"/>
          <p:cNvGraphicFramePr/>
          <p:nvPr/>
        </p:nvGraphicFramePr>
        <p:xfrm>
          <a:off x="457213" y="4610100"/>
          <a:ext cx="3000000" cy="3000000"/>
        </p:xfrm>
        <a:graphic>
          <a:graphicData uri="http://schemas.openxmlformats.org/drawingml/2006/table">
            <a:tbl>
              <a:tblPr>
                <a:noFill/>
                <a:tableStyleId>{97B4E4D9-CBA2-43A0-8D8A-6BE33DFF3192}</a:tableStyleId>
              </a:tblPr>
              <a:tblGrid>
                <a:gridCol w="1714500"/>
                <a:gridCol w="1714500"/>
                <a:gridCol w="1714500"/>
                <a:gridCol w="1714500"/>
              </a:tblGrid>
              <a:tr h="12700">
                <a:tc>
                  <a:txBody>
                    <a:bodyPr/>
                    <a:lstStyle/>
                    <a:p>
                      <a:pPr indent="0" lvl="0" marL="0" rtl="0" algn="l">
                        <a:spcBef>
                          <a:spcPts val="0"/>
                        </a:spcBef>
                        <a:spcAft>
                          <a:spcPts val="0"/>
                        </a:spcAft>
                        <a:buNone/>
                      </a:pPr>
                      <a:r>
                        <a:t/>
                      </a:r>
                      <a:endParaRPr sz="1100">
                        <a:latin typeface="Calibri"/>
                        <a:ea typeface="Calibri"/>
                        <a:cs typeface="Calibri"/>
                        <a:sym typeface="Calibri"/>
                      </a:endParaRPr>
                    </a:p>
                    <a:p>
                      <a:pPr indent="0" lvl="0" marL="0" rtl="0" algn="l">
                        <a:spcBef>
                          <a:spcPts val="0"/>
                        </a:spcBef>
                        <a:spcAft>
                          <a:spcPts val="0"/>
                        </a:spcAft>
                        <a:buNone/>
                      </a:pPr>
                      <a:r>
                        <a:t/>
                      </a:r>
                      <a:endParaRPr sz="1100">
                        <a:latin typeface="Calibri"/>
                        <a:ea typeface="Calibri"/>
                        <a:cs typeface="Calibri"/>
                        <a:sym typeface="Calibri"/>
                      </a:endParaRPr>
                    </a:p>
                    <a:p>
                      <a:pPr indent="0" lvl="0" marL="0" rtl="0" algn="l">
                        <a:spcBef>
                          <a:spcPts val="0"/>
                        </a:spcBef>
                        <a:spcAft>
                          <a:spcPts val="0"/>
                        </a:spcAft>
                        <a:buNone/>
                      </a:pPr>
                      <a:r>
                        <a:t/>
                      </a:r>
                      <a:endParaRPr sz="1100">
                        <a:latin typeface="Calibri"/>
                        <a:ea typeface="Calibri"/>
                        <a:cs typeface="Calibri"/>
                        <a:sym typeface="Calibri"/>
                      </a:endParaRPr>
                    </a:p>
                    <a:p>
                      <a:pPr indent="0" lvl="0" marL="0" rtl="0" algn="l">
                        <a:spcBef>
                          <a:spcPts val="0"/>
                        </a:spcBef>
                        <a:spcAft>
                          <a:spcPts val="0"/>
                        </a:spcAft>
                        <a:buNone/>
                      </a:pPr>
                      <a:r>
                        <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sz="1100">
                        <a:latin typeface="Calibri"/>
                        <a:ea typeface="Calibri"/>
                        <a:cs typeface="Calibri"/>
                        <a:sym typeface="Calibri"/>
                      </a:endParaRPr>
                    </a:p>
                    <a:p>
                      <a:pPr indent="0" lvl="0" marL="0" rtl="0" algn="l">
                        <a:spcBef>
                          <a:spcPts val="0"/>
                        </a:spcBef>
                        <a:spcAft>
                          <a:spcPts val="0"/>
                        </a:spcAft>
                        <a:buNone/>
                      </a:pPr>
                      <a:r>
                        <a:t/>
                      </a:r>
                      <a:endParaRPr sz="1100">
                        <a:latin typeface="Calibri"/>
                        <a:ea typeface="Calibri"/>
                        <a:cs typeface="Calibri"/>
                        <a:sym typeface="Calibri"/>
                      </a:endParaRPr>
                    </a:p>
                    <a:p>
                      <a:pPr indent="0" lvl="0" marL="0" rtl="0" algn="l">
                        <a:spcBef>
                          <a:spcPts val="0"/>
                        </a:spcBef>
                        <a:spcAft>
                          <a:spcPts val="0"/>
                        </a:spcAft>
                        <a:buNone/>
                      </a:pPr>
                      <a:r>
                        <a:t/>
                      </a:r>
                      <a:endParaRPr sz="1100">
                        <a:latin typeface="Calibri"/>
                        <a:ea typeface="Calibri"/>
                        <a:cs typeface="Calibri"/>
                        <a:sym typeface="Calibri"/>
                      </a:endParaRPr>
                    </a:p>
                    <a:p>
                      <a:pPr indent="0" lvl="0" marL="0" rtl="0" algn="l">
                        <a:spcBef>
                          <a:spcPts val="0"/>
                        </a:spcBef>
                        <a:spcAft>
                          <a:spcPts val="0"/>
                        </a:spcAft>
                        <a:buNone/>
                      </a:pPr>
                      <a:r>
                        <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sz="1100">
                        <a:latin typeface="Calibri"/>
                        <a:ea typeface="Calibri"/>
                        <a:cs typeface="Calibri"/>
                        <a:sym typeface="Calibri"/>
                      </a:endParaRPr>
                    </a:p>
                    <a:p>
                      <a:pPr indent="0" lvl="0" marL="0" rtl="0" algn="l">
                        <a:spcBef>
                          <a:spcPts val="0"/>
                        </a:spcBef>
                        <a:spcAft>
                          <a:spcPts val="0"/>
                        </a:spcAft>
                        <a:buNone/>
                      </a:pPr>
                      <a:r>
                        <a:t/>
                      </a:r>
                      <a:endParaRPr sz="1100">
                        <a:latin typeface="Calibri"/>
                        <a:ea typeface="Calibri"/>
                        <a:cs typeface="Calibri"/>
                        <a:sym typeface="Calibri"/>
                      </a:endParaRPr>
                    </a:p>
                    <a:p>
                      <a:pPr indent="0" lvl="0" marL="0" rtl="0" algn="l">
                        <a:spcBef>
                          <a:spcPts val="0"/>
                        </a:spcBef>
                        <a:spcAft>
                          <a:spcPts val="0"/>
                        </a:spcAft>
                        <a:buNone/>
                      </a:pPr>
                      <a:r>
                        <a:t/>
                      </a:r>
                      <a:endParaRPr sz="1100">
                        <a:latin typeface="Calibri"/>
                        <a:ea typeface="Calibri"/>
                        <a:cs typeface="Calibri"/>
                        <a:sym typeface="Calibri"/>
                      </a:endParaRPr>
                    </a:p>
                    <a:p>
                      <a:pPr indent="0" lvl="0" marL="0" rtl="0" algn="l">
                        <a:spcBef>
                          <a:spcPts val="0"/>
                        </a:spcBef>
                        <a:spcAft>
                          <a:spcPts val="0"/>
                        </a:spcAft>
                        <a:buNone/>
                      </a:pPr>
                      <a:r>
                        <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sz="1100">
                        <a:latin typeface="Calibri"/>
                        <a:ea typeface="Calibri"/>
                        <a:cs typeface="Calibri"/>
                        <a:sym typeface="Calibri"/>
                      </a:endParaRPr>
                    </a:p>
                    <a:p>
                      <a:pPr indent="0" lvl="0" marL="0" rtl="0" algn="l">
                        <a:spcBef>
                          <a:spcPts val="0"/>
                        </a:spcBef>
                        <a:spcAft>
                          <a:spcPts val="0"/>
                        </a:spcAft>
                        <a:buNone/>
                      </a:pPr>
                      <a:r>
                        <a:t/>
                      </a:r>
                      <a:endParaRPr sz="1100">
                        <a:latin typeface="Calibri"/>
                        <a:ea typeface="Calibri"/>
                        <a:cs typeface="Calibri"/>
                        <a:sym typeface="Calibri"/>
                      </a:endParaRPr>
                    </a:p>
                    <a:p>
                      <a:pPr indent="0" lvl="0" marL="0" rtl="0" algn="l">
                        <a:spcBef>
                          <a:spcPts val="0"/>
                        </a:spcBef>
                        <a:spcAft>
                          <a:spcPts val="0"/>
                        </a:spcAft>
                        <a:buNone/>
                      </a:pPr>
                      <a:r>
                        <a:t/>
                      </a:r>
                      <a:endParaRPr sz="1100">
                        <a:latin typeface="Calibri"/>
                        <a:ea typeface="Calibri"/>
                        <a:cs typeface="Calibri"/>
                        <a:sym typeface="Calibri"/>
                      </a:endParaRPr>
                    </a:p>
                    <a:p>
                      <a:pPr indent="0" lvl="0" marL="0" rtl="0" algn="l">
                        <a:spcBef>
                          <a:spcPts val="0"/>
                        </a:spcBef>
                        <a:spcAft>
                          <a:spcPts val="0"/>
                        </a:spcAft>
                        <a:buNone/>
                      </a:pPr>
                      <a:r>
                        <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sz="1100">
                        <a:latin typeface="Calibri"/>
                        <a:ea typeface="Calibri"/>
                        <a:cs typeface="Calibri"/>
                        <a:sym typeface="Calibri"/>
                      </a:endParaRPr>
                    </a:p>
                    <a:p>
                      <a:pPr indent="0" lvl="0" marL="0" rtl="0" algn="l">
                        <a:spcBef>
                          <a:spcPts val="0"/>
                        </a:spcBef>
                        <a:spcAft>
                          <a:spcPts val="0"/>
                        </a:spcAft>
                        <a:buNone/>
                      </a:pPr>
                      <a:r>
                        <a:t/>
                      </a:r>
                      <a:endParaRPr sz="1100">
                        <a:latin typeface="Calibri"/>
                        <a:ea typeface="Calibri"/>
                        <a:cs typeface="Calibri"/>
                        <a:sym typeface="Calibri"/>
                      </a:endParaRPr>
                    </a:p>
                    <a:p>
                      <a:pPr indent="0" lvl="0" marL="0" rtl="0" algn="l">
                        <a:spcBef>
                          <a:spcPts val="0"/>
                        </a:spcBef>
                        <a:spcAft>
                          <a:spcPts val="0"/>
                        </a:spcAft>
                        <a:buNone/>
                      </a:pPr>
                      <a:r>
                        <a:t/>
                      </a:r>
                      <a:endParaRPr sz="1100">
                        <a:latin typeface="Calibri"/>
                        <a:ea typeface="Calibri"/>
                        <a:cs typeface="Calibri"/>
                        <a:sym typeface="Calibri"/>
                      </a:endParaRPr>
                    </a:p>
                    <a:p>
                      <a:pPr indent="0" lvl="0" marL="0" rtl="0" algn="l">
                        <a:spcBef>
                          <a:spcPts val="0"/>
                        </a:spcBef>
                        <a:spcAft>
                          <a:spcPts val="0"/>
                        </a:spcAft>
                        <a:buNone/>
                      </a:pPr>
                      <a:r>
                        <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sz="1100">
                        <a:latin typeface="Calibri"/>
                        <a:ea typeface="Calibri"/>
                        <a:cs typeface="Calibri"/>
                        <a:sym typeface="Calibri"/>
                      </a:endParaRPr>
                    </a:p>
                  </a:txBody>
                  <a:tcPr marT="63500" marB="63500" marR="63500" marL="63500"/>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