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DB826D7-E5AB-405B-BF2F-505193067419}">
  <a:tblStyle styleId="{3DB826D7-E5AB-405B-BF2F-505193067419}"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A1610D89-2E5C-4976-B52C-6D2166F46E87}"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80338" y="1228725"/>
          <a:ext cx="3000000" cy="3000000"/>
        </p:xfrm>
        <a:graphic>
          <a:graphicData uri="http://schemas.openxmlformats.org/drawingml/2006/table">
            <a:tbl>
              <a:tblPr>
                <a:noFill/>
                <a:tableStyleId>{3DB826D7-E5AB-405B-BF2F-505193067419}</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Encoding Multi-Syllabic Words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latin typeface="Calibri"/>
                          <a:ea typeface="Calibri"/>
                          <a:cs typeface="Calibri"/>
                          <a:sym typeface="Calibri"/>
                        </a:rPr>
                        <a:t>Decoding/Encoding</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80375" y="2759675"/>
          <a:ext cx="3000000" cy="3000000"/>
        </p:xfrm>
        <a:graphic>
          <a:graphicData uri="http://schemas.openxmlformats.org/drawingml/2006/table">
            <a:tbl>
              <a:tblPr>
                <a:noFill/>
                <a:tableStyleId>{3DB826D7-E5AB-405B-BF2F-505193067419}</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Word list containing multi-syllabic focus words</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chart</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markers</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anchor chart/word wall with sounds previously taught</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student notebook</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whiteboard letter tiles or magnetic letters can be used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 *Prior learning–syllable instruction</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52925" y="4146928"/>
          <a:ext cx="3000000" cy="3000000"/>
        </p:xfrm>
        <a:graphic>
          <a:graphicData uri="http://schemas.openxmlformats.org/drawingml/2006/table">
            <a:tbl>
              <a:tblPr>
                <a:noFill/>
                <a:tableStyleId>{3DB826D7-E5AB-405B-BF2F-505193067419}</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that they are going to practice breaking words apart and spelling them.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First, say the word out loud. Ask the students to repeat the word.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Next, clap out the syllables of the word slowly, being careful to emphasize each one.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Now, tell the students that they will need to spell each syllable in another word and write them down, with a space in between. </a:t>
                      </a:r>
                      <a:r>
                        <a:rPr lang="en" sz="1100">
                          <a:solidFill>
                            <a:schemeClr val="dk1"/>
                          </a:solidFill>
                          <a:latin typeface="Calibri"/>
                          <a:ea typeface="Calibri"/>
                          <a:cs typeface="Calibri"/>
                          <a:sym typeface="Calibri"/>
                        </a:rPr>
                        <a:t>This can be completed as a group and then individually, discussing student work for accuracy. </a:t>
                      </a:r>
                      <a:endParaRPr sz="1100">
                        <a:solidFill>
                          <a:schemeClr val="dk1"/>
                        </a:solidFill>
                        <a:latin typeface="Calibri"/>
                        <a:ea typeface="Calibri"/>
                        <a:cs typeface="Calibri"/>
                        <a:sym typeface="Calibri"/>
                      </a:endParaRPr>
                    </a:p>
                    <a:p>
                      <a:pPr indent="-304800" lvl="1"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 two or three-column chart can also be used to show the parts, or syllables, of each word.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Make sure to refer the students to the types of syllables previously taught, so the students can make those connections. Repeat with other words.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*Note: This method can be used when spelling words during other types of instruction, whether individual, small group, or whole group.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2413" y="1605875"/>
            <a:ext cx="6839100" cy="10773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Spelling and reading build and rely on the relationship between letters and sounds. Knowing the spelling of a word actually makes it easier to read the word (Snow et al., 2005). The ability for students to read words by sight directly correlates to mapping letters and letter combinations to sounds (Ehri and Snowling, 2004). Because of the important connection of encoding to decoding, instructing students in how to spell words is very important to reading success. </a:t>
            </a:r>
            <a:endParaRPr sz="1200"/>
          </a:p>
        </p:txBody>
      </p:sp>
      <p:graphicFrame>
        <p:nvGraphicFramePr>
          <p:cNvPr id="60" name="Google Shape;60;p13"/>
          <p:cNvGraphicFramePr/>
          <p:nvPr/>
        </p:nvGraphicFramePr>
        <p:xfrm>
          <a:off x="613750" y="6425900"/>
          <a:ext cx="3000000" cy="3000000"/>
        </p:xfrm>
        <a:graphic>
          <a:graphicData uri="http://schemas.openxmlformats.org/drawingml/2006/table">
            <a:tbl>
              <a:tblPr>
                <a:noFill/>
                <a:tableStyleId>{A1610D89-2E5C-4976-B52C-6D2166F46E87}</a:tableStyleId>
              </a:tblPr>
              <a:tblGrid>
                <a:gridCol w="949125"/>
                <a:gridCol w="1132475"/>
                <a:gridCol w="1240350"/>
                <a:gridCol w="1207975"/>
                <a:gridCol w="1154050"/>
                <a:gridCol w="1100125"/>
              </a:tblGrid>
              <a:tr h="12700">
                <a:tc gridSpan="6">
                  <a:txBody>
                    <a:bodyPr/>
                    <a:lstStyle/>
                    <a:p>
                      <a:pPr indent="0" lvl="0" marL="0" rtl="0" algn="just">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 Suggested open and closed syllable words: </a:t>
                      </a:r>
                      <a:endParaRPr b="1" sz="1100">
                        <a:latin typeface="Calibri"/>
                        <a:ea typeface="Calibri"/>
                        <a:cs typeface="Calibri"/>
                        <a:sym typeface="Calibri"/>
                      </a:endParaRPr>
                    </a:p>
                  </a:txBody>
                  <a:tcPr marT="63500" marB="63500" marR="63500" marL="63500">
                    <a:solidFill>
                      <a:srgbClr val="94D193"/>
                    </a:solidFill>
                  </a:tcPr>
                </a:tc>
                <a:tc hMerge="1"/>
                <a:tc hMerge="1"/>
                <a:tc hMerge="1"/>
                <a:tc hMerge="1"/>
                <a:tc hMerge="1"/>
              </a:tr>
              <a:tr h="12700">
                <a:tc>
                  <a:txBody>
                    <a:bodyPr/>
                    <a:lstStyle/>
                    <a:p>
                      <a:pPr indent="0" lvl="0" marL="0" rtl="0" algn="l">
                        <a:spcBef>
                          <a:spcPts val="0"/>
                        </a:spcBef>
                        <a:spcAft>
                          <a:spcPts val="0"/>
                        </a:spcAft>
                        <a:buNone/>
                      </a:pPr>
                      <a:r>
                        <a:rPr lang="en" sz="1100">
                          <a:latin typeface="Calibri"/>
                          <a:ea typeface="Calibri"/>
                          <a:cs typeface="Calibri"/>
                          <a:sym typeface="Calibri"/>
                        </a:rPr>
                        <a:t>tomato</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super</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pony</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basic</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recess</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banana</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lang="en" sz="1100">
                          <a:latin typeface="Calibri"/>
                          <a:ea typeface="Calibri"/>
                          <a:cs typeface="Calibri"/>
                          <a:sym typeface="Calibri"/>
                        </a:rPr>
                        <a:t>butterfly</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cabin</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lemon</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velvet</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volcano</a:t>
                      </a:r>
                      <a:endParaRPr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rPr lang="en" sz="1100">
                          <a:latin typeface="Calibri"/>
                          <a:ea typeface="Calibri"/>
                          <a:cs typeface="Calibri"/>
                          <a:sym typeface="Calibri"/>
                        </a:rPr>
                        <a:t>puppy</a:t>
                      </a:r>
                      <a:endParaRPr sz="1100">
                        <a:latin typeface="Calibri"/>
                        <a:ea typeface="Calibri"/>
                        <a:cs typeface="Calibri"/>
                        <a:sym typeface="Calibri"/>
                      </a:endParaRPr>
                    </a:p>
                  </a:txBody>
                  <a:tcPr marT="63500" marB="63500" marR="63500" marL="63500"/>
                </a:tc>
              </a:tr>
            </a:tbl>
          </a:graphicData>
        </a:graphic>
      </p:graphicFrame>
      <p:graphicFrame>
        <p:nvGraphicFramePr>
          <p:cNvPr id="61" name="Google Shape;61;p13"/>
          <p:cNvGraphicFramePr/>
          <p:nvPr/>
        </p:nvGraphicFramePr>
        <p:xfrm>
          <a:off x="600025" y="7413608"/>
          <a:ext cx="3000000" cy="3000000"/>
        </p:xfrm>
        <a:graphic>
          <a:graphicData uri="http://schemas.openxmlformats.org/drawingml/2006/table">
            <a:tbl>
              <a:tblPr>
                <a:noFill/>
                <a:tableStyleId>{3DB826D7-E5AB-405B-BF2F-505193067419}</a:tableStyleId>
              </a:tblPr>
              <a:tblGrid>
                <a:gridCol w="1368675"/>
                <a:gridCol w="1368675"/>
                <a:gridCol w="1368675"/>
                <a:gridCol w="1368675"/>
                <a:gridCol w="1368675"/>
              </a:tblGrid>
              <a:tr h="294700">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spell each word; Mark N if they could not. </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2" name="Google Shape;62;p13"/>
          <p:cNvGraphicFramePr/>
          <p:nvPr/>
        </p:nvGraphicFramePr>
        <p:xfrm>
          <a:off x="600050" y="7708300"/>
          <a:ext cx="3000000" cy="3000000"/>
        </p:xfrm>
        <a:graphic>
          <a:graphicData uri="http://schemas.openxmlformats.org/drawingml/2006/table">
            <a:tbl>
              <a:tblPr>
                <a:noFill/>
                <a:tableStyleId>{A1610D89-2E5C-4976-B52C-6D2166F46E87}</a:tableStyleId>
              </a:tblPr>
              <a:tblGrid>
                <a:gridCol w="665700"/>
                <a:gridCol w="561600"/>
                <a:gridCol w="561600"/>
                <a:gridCol w="561600"/>
                <a:gridCol w="561600"/>
                <a:gridCol w="561600"/>
                <a:gridCol w="561600"/>
                <a:gridCol w="561600"/>
                <a:gridCol w="561600"/>
                <a:gridCol w="561600"/>
                <a:gridCol w="561600"/>
                <a:gridCol w="561600"/>
              </a:tblGrid>
              <a:tr h="12700">
                <a:tc>
                  <a:txBody>
                    <a:bodyPr/>
                    <a:lstStyle/>
                    <a:p>
                      <a:pPr indent="0" lvl="0" marL="0" rtl="0" algn="l">
                        <a:spcBef>
                          <a:spcPts val="0"/>
                        </a:spcBef>
                        <a:spcAft>
                          <a:spcPts val="0"/>
                        </a:spcAft>
                        <a:buNone/>
                      </a:pPr>
                      <a:r>
                        <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rPr lang="en" sz="800">
                          <a:latin typeface="Calibri"/>
                          <a:ea typeface="Calibri"/>
                          <a:cs typeface="Calibri"/>
                          <a:sym typeface="Calibri"/>
                        </a:rPr>
                        <a:t>Student names</a:t>
                      </a:r>
                      <a:endParaRPr sz="8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r>
              <a:tr h="336200">
                <a:tc>
                  <a:txBody>
                    <a:bodyPr/>
                    <a:lstStyle/>
                    <a:p>
                      <a:pPr indent="0" lvl="0" marL="0" rtl="0" algn="l">
                        <a:spcBef>
                          <a:spcPts val="0"/>
                        </a:spcBef>
                        <a:spcAft>
                          <a:spcPts val="0"/>
                        </a:spcAft>
                        <a:buNone/>
                      </a:pPr>
                      <a:r>
                        <a:rPr b="1" lang="en" sz="900">
                          <a:latin typeface="Calibri"/>
                          <a:ea typeface="Calibri"/>
                          <a:cs typeface="Calibri"/>
                          <a:sym typeface="Calibri"/>
                        </a:rPr>
                        <a:t>pretzel</a:t>
                      </a:r>
                      <a:endParaRPr b="1" sz="9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4650">
                <a:tc>
                  <a:txBody>
                    <a:bodyPr/>
                    <a:lstStyle/>
                    <a:p>
                      <a:pPr indent="0" lvl="0" marL="0" rtl="0" algn="l">
                        <a:spcBef>
                          <a:spcPts val="0"/>
                        </a:spcBef>
                        <a:spcAft>
                          <a:spcPts val="0"/>
                        </a:spcAft>
                        <a:buNone/>
                      </a:pPr>
                      <a:r>
                        <a:rPr b="1" lang="en" sz="900">
                          <a:latin typeface="Calibri"/>
                          <a:ea typeface="Calibri"/>
                          <a:cs typeface="Calibri"/>
                          <a:sym typeface="Calibri"/>
                        </a:rPr>
                        <a:t>mitten</a:t>
                      </a:r>
                      <a:endParaRPr b="1" sz="9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4650">
                <a:tc>
                  <a:txBody>
                    <a:bodyPr/>
                    <a:lstStyle/>
                    <a:p>
                      <a:pPr indent="0" lvl="0" marL="0" rtl="0" algn="l">
                        <a:spcBef>
                          <a:spcPts val="0"/>
                        </a:spcBef>
                        <a:spcAft>
                          <a:spcPts val="0"/>
                        </a:spcAft>
                        <a:buNone/>
                      </a:pPr>
                      <a:r>
                        <a:rPr b="1" lang="en" sz="900">
                          <a:latin typeface="Calibri"/>
                          <a:ea typeface="Calibri"/>
                          <a:cs typeface="Calibri"/>
                          <a:sym typeface="Calibri"/>
                        </a:rPr>
                        <a:t>eleven</a:t>
                      </a:r>
                      <a:endParaRPr b="1" sz="9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4650">
                <a:tc>
                  <a:txBody>
                    <a:bodyPr/>
                    <a:lstStyle/>
                    <a:p>
                      <a:pPr indent="0" lvl="0" marL="0" rtl="0" algn="l">
                        <a:spcBef>
                          <a:spcPts val="0"/>
                        </a:spcBef>
                        <a:spcAft>
                          <a:spcPts val="0"/>
                        </a:spcAft>
                        <a:buNone/>
                      </a:pPr>
                      <a:r>
                        <a:rPr b="1" lang="en" sz="900">
                          <a:latin typeface="Calibri"/>
                          <a:ea typeface="Calibri"/>
                          <a:cs typeface="Calibri"/>
                          <a:sym typeface="Calibri"/>
                        </a:rPr>
                        <a:t>crocodile</a:t>
                      </a:r>
                      <a:endParaRPr b="1" sz="9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