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43656A3-D0A8-4B9C-9456-ED50260CAF97}">
  <a:tblStyle styleId="{943656A3-D0A8-4B9C-9456-ED50260CAF97}"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35149B9F-330D-4883-B7E2-BAB3590BE380}"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2a977e0483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2a977e048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{943656A3-D0A8-4B9C-9456-ED50260CAF97}</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Encoding Phrases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Decoding/Encoding</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50" y="4671063"/>
          <a:ext cx="3000000" cy="3000000"/>
        </p:xfrm>
        <a:graphic>
          <a:graphicData uri="http://schemas.openxmlformats.org/drawingml/2006/table">
            <a:tbl>
              <a:tblPr>
                <a:noFill/>
                <a:tableStyleId>{943656A3-D0A8-4B9C-9456-ED50260CAF97}</a:tableStyleId>
              </a:tblPr>
              <a:tblGrid>
                <a:gridCol w="1212225"/>
                <a:gridCol w="5571875"/>
              </a:tblGrid>
              <a:tr h="32995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list of phrases aligned to phonics scope and sequence</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white board and marker per student</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145725">
                <a:tc vMerge="1"/>
                <a:tc>
                  <a:txBody>
                    <a:bodyPr/>
                    <a:lstStyle/>
                    <a:p>
                      <a:pPr indent="0" lvl="0" marL="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13" y="5160115"/>
          <a:ext cx="3000000" cy="3000000"/>
        </p:xfrm>
        <a:graphic>
          <a:graphicData uri="http://schemas.openxmlformats.org/drawingml/2006/table">
            <a:tbl>
              <a:tblPr>
                <a:noFill/>
                <a:tableStyleId>{943656A3-D0A8-4B9C-9456-ED50260CAF97}</a:tableStyleId>
              </a:tblPr>
              <a:tblGrid>
                <a:gridCol w="1106650"/>
                <a:gridCol w="2872550"/>
                <a:gridCol w="2859775"/>
              </a:tblGrid>
              <a:tr h="45910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Teacher will say a phrase.  Students will repeat the phrase, clap and count the number of words and write a line on their white board to represent each word in the phrase. Then, students will sound out each word and write it on their white board. Provide scaffolding and supports to help students segment the sounds in the word orally prior to writing the word as necessary based on student needs.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T:</a:t>
                      </a:r>
                      <a:r>
                        <a:rPr lang="en" sz="1100">
                          <a:solidFill>
                            <a:schemeClr val="dk1"/>
                          </a:solidFill>
                          <a:latin typeface="Calibri"/>
                          <a:ea typeface="Calibri"/>
                          <a:cs typeface="Calibri"/>
                          <a:sym typeface="Calibri"/>
                        </a:rPr>
                        <a:t> Today we are going to practice dictation with phrases. A phrase is a group of words. I will say a phrase and you will repeat it. We will clap and count the number of words, and then sound out each word to write it. Watch me model.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T: </a:t>
                      </a:r>
                      <a:r>
                        <a:rPr lang="en" sz="1100">
                          <a:solidFill>
                            <a:schemeClr val="dk1"/>
                          </a:solidFill>
                          <a:latin typeface="Calibri"/>
                          <a:ea typeface="Calibri"/>
                          <a:cs typeface="Calibri"/>
                          <a:sym typeface="Calibri"/>
                        </a:rPr>
                        <a:t>The first phrase is </a:t>
                      </a:r>
                      <a:r>
                        <a:rPr i="1" lang="en" sz="1100">
                          <a:solidFill>
                            <a:schemeClr val="dk1"/>
                          </a:solidFill>
                          <a:latin typeface="Calibri"/>
                          <a:ea typeface="Calibri"/>
                          <a:cs typeface="Calibri"/>
                          <a:sym typeface="Calibri"/>
                        </a:rPr>
                        <a:t>the kids. </a:t>
                      </a:r>
                      <a:r>
                        <a:rPr lang="en" sz="1100">
                          <a:solidFill>
                            <a:schemeClr val="dk1"/>
                          </a:solidFill>
                          <a:latin typeface="Calibri"/>
                          <a:ea typeface="Calibri"/>
                          <a:cs typeface="Calibri"/>
                          <a:sym typeface="Calibri"/>
                        </a:rPr>
                        <a:t>Say that with me.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a:t>
                      </a:r>
                      <a:r>
                        <a:rPr i="1" lang="en" sz="1100">
                          <a:solidFill>
                            <a:schemeClr val="dk1"/>
                          </a:solidFill>
                          <a:latin typeface="Calibri"/>
                          <a:ea typeface="Calibri"/>
                          <a:cs typeface="Calibri"/>
                          <a:sym typeface="Calibri"/>
                        </a:rPr>
                        <a:t>the kids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now let’s say the phrase and clap and count the words ‘</a:t>
                      </a:r>
                      <a:r>
                        <a:rPr i="1" lang="en" sz="1100">
                          <a:solidFill>
                            <a:schemeClr val="dk1"/>
                          </a:solidFill>
                          <a:latin typeface="Calibri"/>
                          <a:ea typeface="Calibri"/>
                          <a:cs typeface="Calibri"/>
                          <a:sym typeface="Calibri"/>
                        </a:rPr>
                        <a:t>the kids’.</a:t>
                      </a:r>
                      <a:r>
                        <a:rPr lang="en" sz="1100">
                          <a:solidFill>
                            <a:schemeClr val="dk1"/>
                          </a:solidFill>
                          <a:latin typeface="Calibri"/>
                          <a:ea typeface="Calibri"/>
                          <a:cs typeface="Calibri"/>
                          <a:sym typeface="Calibri"/>
                        </a:rPr>
                        <a:t> How many words did we say? </a:t>
                      </a:r>
                      <a:r>
                        <a:rPr i="1"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We said 2 words.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Great work! On your white boards, draw two lines with a space in between to show we are going to write two words. Make sure to leave a space between words.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Students draw two lines on their white boards with a space in between to represent each word in the phrase.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50" y="1809175"/>
            <a:ext cx="6839100" cy="27705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Encoding is the process of spelling or writing spoken words or sentences. It is also commonly referred to as dictation. During an encoding activity, the teacher will say a word or phrase, and students will write the word or phrase. Particularly in early encoding, it is beneficial to have students segment and count the sounds in the spoken word before they are asked to write the corresponding sounds.  Encoding practice supports the development of students’ orthographic mapping skills, which refers to the ability to accurately and automatically recall words during reading, or to read words ‘by sight’ (Kilpatrick, 2015). However, orthographic mapping does not develop by drilling students to memorize whole words using flash cards. Rather it develops through systematic and explicit phonics code-based instruction, including encoding/dictation practice.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Ensure that words and phrases used for encoding practice are aligned to sound-spelling patterns that students have learned. The encoding practice will not be as effective if it includes words that students are unable to spell based on their knowledge of the code. The purpose of encoding practice is to support students in using the code to spell words with known sound-spelling patterns. Phrases can also include high frequency words that students have learned. See the appendix at the end of the lesson for more guidance on how to dictate words using elkonin boxes. </a:t>
            </a:r>
            <a:endParaRPr sz="11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sp>
        <p:nvSpPr>
          <p:cNvPr id="66" name="Google Shape;66;p14"/>
          <p:cNvSpPr txBox="1"/>
          <p:nvPr/>
        </p:nvSpPr>
        <p:spPr>
          <a:xfrm>
            <a:off x="447675" y="1314450"/>
            <a:ext cx="6753300" cy="66186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 What was the first word in the phrase?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 The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 Great. Segment the word into sounds.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 /th/ /u/…the </a:t>
            </a:r>
            <a:r>
              <a:rPr i="1" lang="en" sz="1100">
                <a:solidFill>
                  <a:schemeClr val="dk1"/>
                </a:solidFill>
                <a:latin typeface="Calibri"/>
                <a:ea typeface="Calibri"/>
                <a:cs typeface="Calibri"/>
                <a:sym typeface="Calibri"/>
              </a:rPr>
              <a:t>. </a:t>
            </a:r>
            <a:endParaRPr i="1"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i="1"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 Excellent. Now write down the sounds you heard. Remember, the is a tricky word. Think about what part of the word makes its expected sound and what part of the word is tricky.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i="1" lang="en" sz="1100">
                <a:solidFill>
                  <a:schemeClr val="dk1"/>
                </a:solidFill>
                <a:latin typeface="Calibri"/>
                <a:ea typeface="Calibri"/>
                <a:cs typeface="Calibri"/>
                <a:sym typeface="Calibri"/>
              </a:rPr>
              <a:t>Students write the word ‘the.’ Provide corrective feedback as necessary to ensure all students spell the word correctly. </a:t>
            </a:r>
            <a:endParaRPr i="1"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i="1"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 Excellent. What was the second word?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 kids</a:t>
            </a:r>
            <a:endParaRPr i="1"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 Excellent! Segment the word into sounds.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 /k/ /i/ /d/ /z/…kids.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 Great job. Now write the word. We hear that /z/ at the end of the word. Think about what letter might make that sound.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i="1" lang="en" sz="1100">
                <a:solidFill>
                  <a:schemeClr val="dk1"/>
                </a:solidFill>
                <a:latin typeface="Calibri"/>
                <a:ea typeface="Calibri"/>
                <a:cs typeface="Calibri"/>
                <a:sym typeface="Calibri"/>
              </a:rPr>
              <a:t>Students should write the word kids. Provide corrective feedback as needed. Students may need reminders that ‘s’ can say /z/ at the end of a word.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 Excellent work writing the word ‘kids.’ Let’s read the phrase together to check our work.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 </a:t>
            </a:r>
            <a:r>
              <a:rPr i="1" lang="en" sz="1100">
                <a:solidFill>
                  <a:schemeClr val="dk1"/>
                </a:solidFill>
                <a:latin typeface="Calibri"/>
                <a:ea typeface="Calibri"/>
                <a:cs typeface="Calibri"/>
                <a:sym typeface="Calibri"/>
              </a:rPr>
              <a:t>‘the kids’ </a:t>
            </a:r>
            <a:endParaRPr i="1"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i="1"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 Excellent job! Give your neighbor a high five! Let’s do another phrase together.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i="1" lang="en" sz="1100">
                <a:solidFill>
                  <a:schemeClr val="dk1"/>
                </a:solidFill>
                <a:latin typeface="Calibri"/>
                <a:ea typeface="Calibri"/>
                <a:cs typeface="Calibri"/>
                <a:sym typeface="Calibri"/>
              </a:rPr>
              <a:t>Continue dictating phrases to students by repeating the same process. As students progress with their encoding skills, you can remove the scaffold of segmenting as a group and have students sound out and write each word independently.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72" name="Google Shape;72;p15"/>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73" name="Google Shape;73;p15"/>
          <p:cNvGraphicFramePr/>
          <p:nvPr/>
        </p:nvGraphicFramePr>
        <p:xfrm>
          <a:off x="464513" y="1353833"/>
          <a:ext cx="3000000" cy="3000000"/>
        </p:xfrm>
        <a:graphic>
          <a:graphicData uri="http://schemas.openxmlformats.org/drawingml/2006/table">
            <a:tbl>
              <a:tblPr>
                <a:noFill/>
                <a:tableStyleId>{943656A3-D0A8-4B9C-9456-ED50260CAF97}</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solidFill>
                            <a:schemeClr val="dk1"/>
                          </a:solidFill>
                          <a:latin typeface="Calibri"/>
                          <a:ea typeface="Calibri"/>
                          <a:cs typeface="Calibri"/>
                          <a:sym typeface="Calibri"/>
                        </a:rPr>
                        <a:t>Record a check mark for each word students are able to dictate and an ‘x’ for each word or phrase students are not able to dictate. Record additional anecdotal notes regarding students’ spelling behaviors (ex. confuses medial vowel sounds). </a:t>
                      </a:r>
                      <a:endParaRPr sz="1700">
                        <a:solidFill>
                          <a:schemeClr val="dk1"/>
                        </a:solidFill>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74" name="Google Shape;74;p15"/>
          <p:cNvGraphicFramePr/>
          <p:nvPr/>
        </p:nvGraphicFramePr>
        <p:xfrm>
          <a:off x="457213" y="2149500"/>
          <a:ext cx="3000000" cy="3000000"/>
        </p:xfrm>
        <a:graphic>
          <a:graphicData uri="http://schemas.openxmlformats.org/drawingml/2006/table">
            <a:tbl>
              <a:tblPr>
                <a:noFill/>
                <a:tableStyleId>{35149B9F-330D-4883-B7E2-BAB3590BE380}</a:tableStyleId>
              </a:tblPr>
              <a:tblGrid>
                <a:gridCol w="2819400"/>
                <a:gridCol w="4038600"/>
              </a:tblGrid>
              <a:tr h="266700">
                <a:tc gridSpan="2">
                  <a:txBody>
                    <a:bodyPr/>
                    <a:lstStyle/>
                    <a:p>
                      <a:pPr indent="0" lvl="0" marL="0" rtl="0" algn="l">
                        <a:spcBef>
                          <a:spcPts val="0"/>
                        </a:spcBef>
                        <a:spcAft>
                          <a:spcPts val="0"/>
                        </a:spcAft>
                        <a:buNone/>
                      </a:pPr>
                      <a:r>
                        <a:rPr b="1" lang="en" sz="1100">
                          <a:latin typeface="Calibri"/>
                          <a:ea typeface="Calibri"/>
                          <a:cs typeface="Calibri"/>
                          <a:sym typeface="Calibri"/>
                        </a:rPr>
                        <a:t>Phoneme-grapheme Focus: </a:t>
                      </a:r>
                      <a:r>
                        <a:rPr i="1" lang="en" sz="1100">
                          <a:latin typeface="Calibri"/>
                          <a:ea typeface="Calibri"/>
                          <a:cs typeface="Calibri"/>
                          <a:sym typeface="Calibri"/>
                        </a:rPr>
                        <a:t>Write the phoneme-grapheme spelling pattern that is the focus of the lesson </a:t>
                      </a:r>
                      <a:endParaRPr i="1" sz="1100">
                        <a:latin typeface="Calibri"/>
                        <a:ea typeface="Calibri"/>
                        <a:cs typeface="Calibri"/>
                        <a:sym typeface="Calibri"/>
                      </a:endParaRPr>
                    </a:p>
                  </a:txBody>
                  <a:tcPr marT="63500" marB="63500" marR="63500" marL="63500">
                    <a:solidFill>
                      <a:srgbClr val="94D193"/>
                    </a:solidFill>
                  </a:tcPr>
                </a:tc>
                <a:tc hMerge="1"/>
              </a:tr>
              <a:tr h="12700">
                <a:tc>
                  <a:txBody>
                    <a:bodyPr/>
                    <a:lstStyle/>
                    <a:p>
                      <a:pPr indent="0" lvl="0" marL="0" rtl="0" algn="ctr">
                        <a:spcBef>
                          <a:spcPts val="0"/>
                        </a:spcBef>
                        <a:spcAft>
                          <a:spcPts val="0"/>
                        </a:spcAft>
                        <a:buNone/>
                      </a:pPr>
                      <a:r>
                        <a:rPr b="1" lang="en" sz="1100">
                          <a:latin typeface="Calibri"/>
                          <a:ea typeface="Calibri"/>
                          <a:cs typeface="Calibri"/>
                          <a:sym typeface="Calibri"/>
                        </a:rPr>
                        <a:t>Student Name </a:t>
                      </a:r>
                      <a:endParaRPr b="1" sz="1100">
                        <a:latin typeface="Calibri"/>
                        <a:ea typeface="Calibri"/>
                        <a:cs typeface="Calibri"/>
                        <a:sym typeface="Calibri"/>
                      </a:endParaRPr>
                    </a:p>
                  </a:txBody>
                  <a:tcPr marT="63500" marB="63500" marR="63500" marL="63500">
                    <a:solidFill>
                      <a:schemeClr val="lt2"/>
                    </a:solidFill>
                  </a:tcPr>
                </a:tc>
                <a:tc>
                  <a:txBody>
                    <a:bodyPr/>
                    <a:lstStyle/>
                    <a:p>
                      <a:pPr indent="0" lvl="0" marL="0" rtl="0" algn="ctr">
                        <a:spcBef>
                          <a:spcPts val="0"/>
                        </a:spcBef>
                        <a:spcAft>
                          <a:spcPts val="0"/>
                        </a:spcAft>
                        <a:buNone/>
                      </a:pPr>
                      <a:r>
                        <a:rPr b="1" lang="en" sz="1100">
                          <a:latin typeface="Calibri"/>
                          <a:ea typeface="Calibri"/>
                          <a:cs typeface="Calibri"/>
                          <a:sym typeface="Calibri"/>
                        </a:rPr>
                        <a:t>Notes </a:t>
                      </a:r>
                      <a:endParaRPr b="1" sz="1100">
                        <a:latin typeface="Calibri"/>
                        <a:ea typeface="Calibri"/>
                        <a:cs typeface="Calibri"/>
                        <a:sym typeface="Calibri"/>
                      </a:endParaRPr>
                    </a:p>
                  </a:txBody>
                  <a:tcPr marT="63500" marB="63500" marR="63500" marL="63500">
                    <a:solidFill>
                      <a:schemeClr val="lt2"/>
                    </a:solidFill>
                  </a:tcPr>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
        <p:nvSpPr>
          <p:cNvPr id="75" name="Google Shape;75;p15"/>
          <p:cNvSpPr txBox="1"/>
          <p:nvPr/>
        </p:nvSpPr>
        <p:spPr>
          <a:xfrm>
            <a:off x="457225" y="4639350"/>
            <a:ext cx="3000000" cy="4002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
                <a:solidFill>
                  <a:schemeClr val="dk1"/>
                </a:solidFill>
                <a:latin typeface="Calibri"/>
                <a:ea typeface="Calibri"/>
                <a:cs typeface="Calibri"/>
                <a:sym typeface="Calibri"/>
              </a:rPr>
              <a:t>Resources: </a:t>
            </a:r>
            <a:endParaRPr b="1">
              <a:solidFill>
                <a:schemeClr val="dk1"/>
              </a:solidFill>
              <a:latin typeface="Calibri"/>
              <a:ea typeface="Calibri"/>
              <a:cs typeface="Calibri"/>
              <a:sym typeface="Calibri"/>
            </a:endParaRPr>
          </a:p>
        </p:txBody>
      </p:sp>
      <p:graphicFrame>
        <p:nvGraphicFramePr>
          <p:cNvPr id="76" name="Google Shape;76;p15"/>
          <p:cNvGraphicFramePr/>
          <p:nvPr/>
        </p:nvGraphicFramePr>
        <p:xfrm>
          <a:off x="457200" y="5118450"/>
          <a:ext cx="3000000" cy="3000000"/>
        </p:xfrm>
        <a:graphic>
          <a:graphicData uri="http://schemas.openxmlformats.org/drawingml/2006/table">
            <a:tbl>
              <a:tblPr>
                <a:noFill/>
                <a:tableStyleId>{35149B9F-330D-4883-B7E2-BAB3590BE380}</a:tableStyleId>
              </a:tblPr>
              <a:tblGrid>
                <a:gridCol w="2286000"/>
                <a:gridCol w="2286000"/>
                <a:gridCol w="2286000"/>
              </a:tblGrid>
              <a:tr h="12700">
                <a:tc>
                  <a:txBody>
                    <a:bodyPr/>
                    <a:lstStyle/>
                    <a:p>
                      <a:pPr indent="0" lvl="0" marL="0" rtl="0" algn="ctr">
                        <a:spcBef>
                          <a:spcPts val="0"/>
                        </a:spcBef>
                        <a:spcAft>
                          <a:spcPts val="0"/>
                        </a:spcAft>
                        <a:buNone/>
                      </a:pPr>
                      <a:r>
                        <a:rPr b="1" lang="en" sz="1100">
                          <a:latin typeface="Calibri"/>
                          <a:ea typeface="Calibri"/>
                          <a:cs typeface="Calibri"/>
                          <a:sym typeface="Calibri"/>
                        </a:rPr>
                        <a:t>CVC Phrases </a:t>
                      </a:r>
                      <a:endParaRPr b="1" sz="1100">
                        <a:latin typeface="Calibri"/>
                        <a:ea typeface="Calibri"/>
                        <a:cs typeface="Calibri"/>
                        <a:sym typeface="Calibri"/>
                      </a:endParaRPr>
                    </a:p>
                  </a:txBody>
                  <a:tcPr marT="63500" marB="63500" marR="63500" marL="63500">
                    <a:solidFill>
                      <a:srgbClr val="B4A7D6"/>
                    </a:solidFill>
                  </a:tcPr>
                </a:tc>
                <a:tc>
                  <a:txBody>
                    <a:bodyPr/>
                    <a:lstStyle/>
                    <a:p>
                      <a:pPr indent="0" lvl="0" marL="0" rtl="0" algn="ctr">
                        <a:spcBef>
                          <a:spcPts val="0"/>
                        </a:spcBef>
                        <a:spcAft>
                          <a:spcPts val="0"/>
                        </a:spcAft>
                        <a:buNone/>
                      </a:pPr>
                      <a:r>
                        <a:rPr b="1" lang="en" sz="1100">
                          <a:latin typeface="Calibri"/>
                          <a:ea typeface="Calibri"/>
                          <a:cs typeface="Calibri"/>
                          <a:sym typeface="Calibri"/>
                        </a:rPr>
                        <a:t>CVCe Phrases</a:t>
                      </a:r>
                      <a:endParaRPr b="1" sz="1100">
                        <a:latin typeface="Calibri"/>
                        <a:ea typeface="Calibri"/>
                        <a:cs typeface="Calibri"/>
                        <a:sym typeface="Calibri"/>
                      </a:endParaRPr>
                    </a:p>
                  </a:txBody>
                  <a:tcPr marT="63500" marB="63500" marR="63500" marL="63500">
                    <a:solidFill>
                      <a:srgbClr val="B4A7D6"/>
                    </a:solidFill>
                  </a:tcPr>
                </a:tc>
                <a:tc>
                  <a:txBody>
                    <a:bodyPr/>
                    <a:lstStyle/>
                    <a:p>
                      <a:pPr indent="0" lvl="0" marL="0" rtl="0" algn="ctr">
                        <a:spcBef>
                          <a:spcPts val="0"/>
                        </a:spcBef>
                        <a:spcAft>
                          <a:spcPts val="0"/>
                        </a:spcAft>
                        <a:buNone/>
                      </a:pPr>
                      <a:r>
                        <a:rPr b="1" lang="en" sz="1100">
                          <a:latin typeface="Calibri"/>
                          <a:ea typeface="Calibri"/>
                          <a:cs typeface="Calibri"/>
                          <a:sym typeface="Calibri"/>
                        </a:rPr>
                        <a:t>r-controlled vowel phrases</a:t>
                      </a:r>
                      <a:endParaRPr b="1" sz="1100">
                        <a:latin typeface="Calibri"/>
                        <a:ea typeface="Calibri"/>
                        <a:cs typeface="Calibri"/>
                        <a:sym typeface="Calibri"/>
                      </a:endParaRPr>
                    </a:p>
                  </a:txBody>
                  <a:tcPr marT="63500" marB="63500" marR="63500" marL="63500">
                    <a:solidFill>
                      <a:srgbClr val="B4A7D6"/>
                    </a:solidFill>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a wet pet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bake a cake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a black shirt </a:t>
                      </a:r>
                      <a:endParaRPr sz="1100">
                        <a:latin typeface="Calibri"/>
                        <a:ea typeface="Calibri"/>
                        <a:cs typeface="Calibri"/>
                        <a:sym typeface="Calibri"/>
                      </a:endParaRPr>
                    </a:p>
                  </a:txBody>
                  <a:tcPr marT="63500" marB="63500" marR="63500" marL="63500">
                    <a:solidFill>
                      <a:srgbClr val="FFFFFF"/>
                    </a:solidFill>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dog can wag</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get the rake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under the bench</a:t>
                      </a:r>
                      <a:endParaRPr sz="1100">
                        <a:latin typeface="Calibri"/>
                        <a:ea typeface="Calibri"/>
                        <a:cs typeface="Calibri"/>
                        <a:sym typeface="Calibri"/>
                      </a:endParaRPr>
                    </a:p>
                  </a:txBody>
                  <a:tcPr marT="63500" marB="63500" marR="63500" marL="63500">
                    <a:solidFill>
                      <a:srgbClr val="FFFFFF"/>
                    </a:solidFill>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cup on map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big rose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summer class</a:t>
                      </a:r>
                      <a:endParaRPr sz="1100">
                        <a:latin typeface="Calibri"/>
                        <a:ea typeface="Calibri"/>
                        <a:cs typeface="Calibri"/>
                        <a:sym typeface="Calibri"/>
                      </a:endParaRPr>
                    </a:p>
                  </a:txBody>
                  <a:tcPr marT="63500" marB="63500" marR="63500" marL="63500">
                    <a:solidFill>
                      <a:srgbClr val="FFFFFF"/>
                    </a:solidFill>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sun on mug</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a funny joke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some cold water</a:t>
                      </a:r>
                      <a:endParaRPr sz="1100">
                        <a:latin typeface="Calibri"/>
                        <a:ea typeface="Calibri"/>
                        <a:cs typeface="Calibri"/>
                        <a:sym typeface="Calibri"/>
                      </a:endParaRPr>
                    </a:p>
                  </a:txBody>
                  <a:tcPr marT="63500" marB="63500" marR="63500" marL="63500">
                    <a:solidFill>
                      <a:srgbClr val="FFFFFF"/>
                    </a:solidFill>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a big wig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bike home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drive a car</a:t>
                      </a:r>
                      <a:endParaRPr sz="1100">
                        <a:latin typeface="Calibri"/>
                        <a:ea typeface="Calibri"/>
                        <a:cs typeface="Calibri"/>
                        <a:sym typeface="Calibri"/>
                      </a:endParaRPr>
                    </a:p>
                  </a:txBody>
                  <a:tcPr marT="63500" marB="63500" marR="63500" marL="63500">
                    <a:solidFill>
                      <a:srgbClr val="FFFFFF"/>
                    </a:solidFill>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fat cat</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ate a slice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art class</a:t>
                      </a:r>
                      <a:endParaRPr sz="1100">
                        <a:latin typeface="Calibri"/>
                        <a:ea typeface="Calibri"/>
                        <a:cs typeface="Calibri"/>
                        <a:sym typeface="Calibri"/>
                      </a:endParaRPr>
                    </a:p>
                  </a:txBody>
                  <a:tcPr marT="63500" marB="63500" marR="63500" marL="63500">
                    <a:solidFill>
                      <a:srgbClr val="FFFFFF"/>
                    </a:solidFill>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man in van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white doves</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the sharp shark</a:t>
                      </a:r>
                      <a:endParaRPr sz="1100">
                        <a:latin typeface="Calibri"/>
                        <a:ea typeface="Calibri"/>
                        <a:cs typeface="Calibri"/>
                        <a:sym typeface="Calibri"/>
                      </a:endParaRPr>
                    </a:p>
                  </a:txBody>
                  <a:tcPr marT="63500" marB="63500" marR="63500" marL="63500">
                    <a:solidFill>
                      <a:srgbClr val="FFFFFF"/>
                    </a:solidFill>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hen in net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late note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a white church</a:t>
                      </a:r>
                      <a:endParaRPr sz="1100">
                        <a:latin typeface="Calibri"/>
                        <a:ea typeface="Calibri"/>
                        <a:cs typeface="Calibri"/>
                        <a:sym typeface="Calibri"/>
                      </a:endParaRPr>
                    </a:p>
                  </a:txBody>
                  <a:tcPr marT="63500" marB="63500" marR="63500" marL="63500">
                    <a:solidFill>
                      <a:srgbClr val="FFFFFF"/>
                    </a:solidFill>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a big sun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the tale</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the pink skirt</a:t>
                      </a:r>
                      <a:endParaRPr sz="1100">
                        <a:latin typeface="Calibri"/>
                        <a:ea typeface="Calibri"/>
                        <a:cs typeface="Calibri"/>
                        <a:sym typeface="Calibri"/>
                      </a:endParaRPr>
                    </a:p>
                  </a:txBody>
                  <a:tcPr marT="63500" marB="63500" marR="63500" marL="63500">
                    <a:solidFill>
                      <a:srgbClr val="FFFFFF"/>
                    </a:solidFill>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the hot jug </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the green slime</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in the yard</a:t>
                      </a:r>
                      <a:endParaRPr sz="1100">
                        <a:latin typeface="Calibri"/>
                        <a:ea typeface="Calibri"/>
                        <a:cs typeface="Calibri"/>
                        <a:sym typeface="Calibri"/>
                      </a:endParaRPr>
                    </a:p>
                  </a:txBody>
                  <a:tcPr marT="63500" marB="63500" marR="63500" marL="63500">
                    <a:solidFill>
                      <a:srgbClr val="FFFFFF"/>
                    </a:solidFill>
                  </a:tcPr>
                </a:tc>
              </a:tr>
              <a:tr h="12700">
                <a:tc>
                  <a:txBody>
                    <a:bodyPr/>
                    <a:lstStyle/>
                    <a:p>
                      <a:pPr indent="0" lvl="0" marL="0" rtl="0" algn="ctr">
                        <a:spcBef>
                          <a:spcPts val="0"/>
                        </a:spcBef>
                        <a:spcAft>
                          <a:spcPts val="0"/>
                        </a:spcAft>
                        <a:buNone/>
                      </a:pPr>
                      <a:r>
                        <a:rPr lang="en" sz="1100">
                          <a:latin typeface="Calibri"/>
                          <a:ea typeface="Calibri"/>
                          <a:cs typeface="Calibri"/>
                          <a:sym typeface="Calibri"/>
                        </a:rPr>
                        <a:t>has a hat</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brave in the cave</a:t>
                      </a:r>
                      <a:endParaRPr sz="1100">
                        <a:latin typeface="Calibri"/>
                        <a:ea typeface="Calibri"/>
                        <a:cs typeface="Calibri"/>
                        <a:sym typeface="Calibri"/>
                      </a:endParaRPr>
                    </a:p>
                  </a:txBody>
                  <a:tcPr marT="63500" marB="63500" marR="63500" marL="63500">
                    <a:solidFill>
                      <a:srgbClr val="FFFFFF"/>
                    </a:solidFill>
                  </a:tcPr>
                </a:tc>
                <a:tc>
                  <a:txBody>
                    <a:bodyPr/>
                    <a:lstStyle/>
                    <a:p>
                      <a:pPr indent="0" lvl="0" marL="0" rtl="0" algn="ctr">
                        <a:spcBef>
                          <a:spcPts val="0"/>
                        </a:spcBef>
                        <a:spcAft>
                          <a:spcPts val="0"/>
                        </a:spcAft>
                        <a:buNone/>
                      </a:pPr>
                      <a:r>
                        <a:rPr lang="en" sz="1100">
                          <a:latin typeface="Calibri"/>
                          <a:ea typeface="Calibri"/>
                          <a:cs typeface="Calibri"/>
                          <a:sym typeface="Calibri"/>
                        </a:rPr>
                        <a:t>honk the horn</a:t>
                      </a:r>
                      <a:endParaRPr sz="1100">
                        <a:latin typeface="Calibri"/>
                        <a:ea typeface="Calibri"/>
                        <a:cs typeface="Calibri"/>
                        <a:sym typeface="Calibri"/>
                      </a:endParaRPr>
                    </a:p>
                  </a:txBody>
                  <a:tcPr marT="63500" marB="63500" marR="63500" marL="63500">
                    <a:solidFill>
                      <a:srgbClr val="FFFFFF"/>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