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E6D3816-ACEA-4560-86CD-0A46397DA0FA}">
  <a:tblStyle styleId="{8E6D3816-ACEA-4560-86CD-0A46397DA0F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B5A2C6CD-3A6D-42DA-9C0F-5F9C562F5F38}"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2f1a6cea6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2f1a6cea6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{8E6D3816-ACEA-4560-86CD-0A46397DA0FA}</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Decoding/Encoding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(Word Recognition)</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700" y="4930150"/>
          <a:ext cx="3000000" cy="3000000"/>
        </p:xfrm>
        <a:graphic>
          <a:graphicData uri="http://schemas.openxmlformats.org/drawingml/2006/table">
            <a:tbl>
              <a:tblPr>
                <a:noFill/>
                <a:tableStyleId>{8E6D3816-ACEA-4560-86CD-0A46397DA0FA}</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list of words aligned to phonics scope and sequence</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Elkonin boxes &amp; chips/cubes of 3 different colors  per student</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63" y="5591565"/>
          <a:ext cx="3000000" cy="3000000"/>
        </p:xfrm>
        <a:graphic>
          <a:graphicData uri="http://schemas.openxmlformats.org/drawingml/2006/table">
            <a:tbl>
              <a:tblPr>
                <a:noFill/>
                <a:tableStyleId>{8E6D3816-ACEA-4560-86CD-0A46397DA0FA}</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 will say a word to students. Students will segment the word orally, move a chip for each sound into the elkonin box (ensure moving from left to right), and then write the letter(s) for each corresponding sound to spell the word. Finally, students will read the whole word to check their work.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a:t>
                      </a:r>
                      <a:r>
                        <a:rPr lang="en" sz="1100">
                          <a:solidFill>
                            <a:schemeClr val="dk1"/>
                          </a:solidFill>
                          <a:latin typeface="Calibri"/>
                          <a:ea typeface="Calibri"/>
                          <a:cs typeface="Calibri"/>
                          <a:sym typeface="Calibri"/>
                        </a:rPr>
                        <a:t> Today we are going to do some dictation or encoding. I will say a word, you will repeat the word, and then segment the word into its sounds. Then, we will move a cube onto our elkonin boxes to represent each sound and finally write the letters that make each sound in the word.  Watch as I model an example.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 </a:t>
                      </a:r>
                      <a:r>
                        <a:rPr lang="en" sz="1100">
                          <a:solidFill>
                            <a:schemeClr val="dk1"/>
                          </a:solidFill>
                          <a:latin typeface="Calibri"/>
                          <a:ea typeface="Calibri"/>
                          <a:cs typeface="Calibri"/>
                          <a:sym typeface="Calibri"/>
                        </a:rPr>
                        <a:t>The first word is chip</a:t>
                      </a:r>
                      <a:r>
                        <a:rPr i="1"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I’m going to break it down - /ch/ /i/ /p/…chip. Now, moving from left to right, I’m going to move a cube into the elkonin box for each sound.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Say the sounds in the word /ch/ /i/ /p/ as you move a cube into each box.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Now, I’m going to move the cube and write the sounds that each cube represents. The first sound was /ch/. Since we’ve been working on digraphs I know that the letters ‘ch’ make the sound /ch/. The middle sound is /i/. I know ‘i’ makes the sound /i/ and the last sound is /p/, which is the letter ‘p.’ Help me check my work. Let’s read it together and make sure this is the word chip.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/ch/ /i/ /p/…chip.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27705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Encoding is the process of spelling or writing spoken words or sentences. It is also commonly referred to as dictation. During an encoding activity, the teacher will say a word or phrase, and students will write the word or phrase. Particularly in early encoding, it is beneficial to have students segment and count the sounds in the spoken word before they are asked to write the corresponding sounds.  Encoding practice supports the development of students’ orthographic mapping skills, which refers to the ability to accurately and automatically recall words during reading, or to read words ‘by sight’ (Kilpatrick, 2015). However, orthographic mapping does not develop by drilling students to memorize whole words using flash cards. Rather it develops through systematic and explicit phonics code-based instruction, including encoding/dictation practice.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Ensure that words and phrases used for encoding practice are aligned to sound-spelling patterns that students have learned. The encoding practice will not be as effective if it includes words that students are unable to spell based on their knowledge of the code. The purpose of encoding practice is to support students in using the code to spell words with known sound-spelling patterns. Phrases can also include high frequency words that students have learned. See the appendix at the end of the lesson for more guidance on how to dictate words using elkonin boxes.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sp>
        <p:nvSpPr>
          <p:cNvPr id="66" name="Google Shape;66;p14"/>
          <p:cNvSpPr txBox="1"/>
          <p:nvPr/>
        </p:nvSpPr>
        <p:spPr>
          <a:xfrm>
            <a:off x="438150" y="1390650"/>
            <a:ext cx="6600900" cy="8311800"/>
          </a:xfrm>
          <a:prstGeom prst="rect">
            <a:avLst/>
          </a:prstGeom>
          <a:noFill/>
          <a:ln>
            <a:noFill/>
          </a:ln>
        </p:spPr>
        <p:txBody>
          <a:bodyPr anchorCtr="0" anchor="t" bIns="91425" lIns="91425" spcFirstLastPara="1" rIns="91425" wrap="square" tIns="91425">
            <a:spAutoFit/>
          </a:bodyPr>
          <a:lstStyle/>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work! Let’s try one together. The next word is </a:t>
            </a:r>
            <a:r>
              <a:rPr i="1" lang="en" sz="1100">
                <a:solidFill>
                  <a:schemeClr val="dk1"/>
                </a:solidFill>
                <a:latin typeface="Calibri"/>
                <a:ea typeface="Calibri"/>
                <a:cs typeface="Calibri"/>
                <a:sym typeface="Calibri"/>
              </a:rPr>
              <a:t>shop</a:t>
            </a:r>
            <a:r>
              <a:rPr lang="en" sz="1100">
                <a:solidFill>
                  <a:schemeClr val="dk1"/>
                </a:solidFill>
                <a:latin typeface="Calibri"/>
                <a:ea typeface="Calibri"/>
                <a:cs typeface="Calibri"/>
                <a:sym typeface="Calibri"/>
              </a:rPr>
              <a:t>. Say </a:t>
            </a:r>
            <a:r>
              <a:rPr i="1" lang="en" sz="1100">
                <a:solidFill>
                  <a:schemeClr val="dk1"/>
                </a:solidFill>
                <a:latin typeface="Calibri"/>
                <a:ea typeface="Calibri"/>
                <a:cs typeface="Calibri"/>
                <a:sym typeface="Calibri"/>
              </a:rPr>
              <a:t>shop.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shop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Say the sounds in the word </a:t>
            </a:r>
            <a:r>
              <a:rPr i="1" lang="en" sz="1100">
                <a:solidFill>
                  <a:schemeClr val="dk1"/>
                </a:solidFill>
                <a:latin typeface="Calibri"/>
                <a:ea typeface="Calibri"/>
                <a:cs typeface="Calibri"/>
                <a:sym typeface="Calibri"/>
              </a:rPr>
              <a:t>shop</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/sh//o//p/…shop.</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Now, segment the word again and place cubes on your elkonin box for each sound moving from left to right.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Say, /sh/ /o/ /p/ </a:t>
            </a:r>
            <a:r>
              <a:rPr i="1" lang="en" sz="1100">
                <a:solidFill>
                  <a:schemeClr val="dk1"/>
                </a:solidFill>
                <a:latin typeface="Calibri"/>
                <a:ea typeface="Calibri"/>
                <a:cs typeface="Calibri"/>
                <a:sym typeface="Calibri"/>
              </a:rPr>
              <a:t>as they move a cube into each square.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How many sounds are in the word shop?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3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Touch the first cube. What is the first sound in the word shop?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/sh/ </a:t>
            </a:r>
            <a:r>
              <a:rPr i="1" lang="en" sz="1100">
                <a:solidFill>
                  <a:schemeClr val="dk1"/>
                </a:solidFill>
                <a:latin typeface="Calibri"/>
                <a:ea typeface="Calibri"/>
                <a:cs typeface="Calibri"/>
                <a:sym typeface="Calibri"/>
              </a:rPr>
              <a:t>point to first square on elkonin box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What letters make that sound?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‘sh’</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job. Write the letters.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Touch the middle cube. What is the middle sound in the word shop?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/o/ </a:t>
            </a:r>
            <a:r>
              <a:rPr i="1" lang="en" sz="1100">
                <a:solidFill>
                  <a:schemeClr val="dk1"/>
                </a:solidFill>
                <a:latin typeface="Calibri"/>
                <a:ea typeface="Calibri"/>
                <a:cs typeface="Calibri"/>
                <a:sym typeface="Calibri"/>
              </a:rPr>
              <a:t>point to middle square on elkonin box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Wonderful! What letter makes that sound?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Write the letter ‘o.’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a:t>
            </a:r>
            <a:r>
              <a:rPr lang="en" sz="1100">
                <a:solidFill>
                  <a:schemeClr val="dk1"/>
                </a:solidFill>
                <a:latin typeface="Calibri"/>
                <a:ea typeface="Calibri"/>
                <a:cs typeface="Calibri"/>
                <a:sym typeface="Calibri"/>
              </a:rPr>
              <a:t>:</a:t>
            </a:r>
            <a:r>
              <a:rPr lang="en" sz="1100">
                <a:solidFill>
                  <a:schemeClr val="dk1"/>
                </a:solidFill>
                <a:latin typeface="Calibri"/>
                <a:ea typeface="Calibri"/>
                <a:cs typeface="Calibri"/>
                <a:sym typeface="Calibri"/>
              </a:rPr>
              <a:t> Touch the final cube. What is the last sound in the word shop?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/p/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What letter makes that sound?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‘p’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job. Write the letter ‘p.’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72" name="Google Shape;72;p15"/>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73" name="Google Shape;73;p15"/>
          <p:cNvGraphicFramePr/>
          <p:nvPr/>
        </p:nvGraphicFramePr>
        <p:xfrm>
          <a:off x="464500" y="3301982"/>
          <a:ext cx="3000000" cy="3000000"/>
        </p:xfrm>
        <a:graphic>
          <a:graphicData uri="http://schemas.openxmlformats.org/drawingml/2006/table">
            <a:tbl>
              <a:tblPr>
                <a:noFill/>
                <a:tableStyleId>{8E6D3816-ACEA-4560-86CD-0A46397DA0FA}</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solidFill>
                            <a:schemeClr val="dk1"/>
                          </a:solidFill>
                          <a:latin typeface="Calibri"/>
                          <a:ea typeface="Calibri"/>
                          <a:cs typeface="Calibri"/>
                          <a:sym typeface="Calibri"/>
                        </a:rPr>
                        <a:t>Record a check mark for each word students are able to dictate and an ‘x’ for each word or phrase students are not able to dictate. Record additional anecdotal notes regarding students’ spelling behaviors (ex. confuses medial vowel sounds). </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sp>
        <p:nvSpPr>
          <p:cNvPr id="74" name="Google Shape;74;p15"/>
          <p:cNvSpPr txBox="1"/>
          <p:nvPr/>
        </p:nvSpPr>
        <p:spPr>
          <a:xfrm>
            <a:off x="586038" y="1343025"/>
            <a:ext cx="6600300" cy="2047200"/>
          </a:xfrm>
          <a:prstGeom prst="rect">
            <a:avLst/>
          </a:prstGeom>
          <a:noFill/>
          <a:ln>
            <a:noFill/>
          </a:ln>
        </p:spPr>
        <p:txBody>
          <a:bodyPr anchorCtr="0" anchor="t" bIns="91425" lIns="91425" spcFirstLastPara="1" rIns="91425" wrap="square" tIns="91425">
            <a:spAutoFit/>
          </a:bodyPr>
          <a:lstStyle/>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Now, put your finger under the first sound. Let’s read the whole word together. Ready, go!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/sh/ /o/ /p/…shop</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work everyone! Let’s move on to the next word.</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i="1" lang="en" sz="1100">
                <a:solidFill>
                  <a:schemeClr val="dk1"/>
                </a:solidFill>
                <a:latin typeface="Calibri"/>
                <a:ea typeface="Calibri"/>
                <a:cs typeface="Calibri"/>
                <a:sym typeface="Calibri"/>
              </a:rPr>
              <a:t>Continue dictating words to students repeating the same process. As students progress with their encoding skills, you can remove the scaffolds and have students write the whole word after segmenting instead of going sound by sound. You can also remove use of the cubes if students have developed proficiency with their phonemic awareness skills. </a:t>
            </a:r>
            <a:endParaRPr i="1"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p:txBody>
      </p:sp>
      <p:graphicFrame>
        <p:nvGraphicFramePr>
          <p:cNvPr id="75" name="Google Shape;75;p15"/>
          <p:cNvGraphicFramePr/>
          <p:nvPr/>
        </p:nvGraphicFramePr>
        <p:xfrm>
          <a:off x="457188" y="4114800"/>
          <a:ext cx="3000000" cy="3000000"/>
        </p:xfrm>
        <a:graphic>
          <a:graphicData uri="http://schemas.openxmlformats.org/drawingml/2006/table">
            <a:tbl>
              <a:tblPr>
                <a:noFill/>
                <a:tableStyleId>{B5A2C6CD-3A6D-42DA-9C0F-5F9C562F5F38}</a:tableStyleId>
              </a:tblPr>
              <a:tblGrid>
                <a:gridCol w="2819400"/>
                <a:gridCol w="4038600"/>
              </a:tblGrid>
              <a:tr h="266700">
                <a:tc gridSpan="2">
                  <a:txBody>
                    <a:bodyPr/>
                    <a:lstStyle/>
                    <a:p>
                      <a:pPr indent="0" lvl="0" marL="0" rtl="0" algn="l">
                        <a:spcBef>
                          <a:spcPts val="0"/>
                        </a:spcBef>
                        <a:spcAft>
                          <a:spcPts val="0"/>
                        </a:spcAft>
                        <a:buNone/>
                      </a:pPr>
                      <a:r>
                        <a:rPr b="1" lang="en" sz="1100">
                          <a:latin typeface="Calibri"/>
                          <a:ea typeface="Calibri"/>
                          <a:cs typeface="Calibri"/>
                          <a:sym typeface="Calibri"/>
                        </a:rPr>
                        <a:t>Phoneme-grapheme Focus: </a:t>
                      </a:r>
                      <a:r>
                        <a:rPr i="1" lang="en" sz="1100">
                          <a:latin typeface="Calibri"/>
                          <a:ea typeface="Calibri"/>
                          <a:cs typeface="Calibri"/>
                          <a:sym typeface="Calibri"/>
                        </a:rPr>
                        <a:t>Write the phoneme-grapheme spelling pattern that is the focus of the lesson. </a:t>
                      </a:r>
                      <a:endParaRPr i="1" sz="1100">
                        <a:latin typeface="Calibri"/>
                        <a:ea typeface="Calibri"/>
                        <a:cs typeface="Calibri"/>
                        <a:sym typeface="Calibri"/>
                      </a:endParaRPr>
                    </a:p>
                  </a:txBody>
                  <a:tcPr marT="63500" marB="63500" marR="63500" marL="63500">
                    <a:solidFill>
                      <a:srgbClr val="94D193"/>
                    </a:solidFill>
                  </a:tcPr>
                </a:tc>
                <a:tc hMerge="1"/>
              </a:tr>
              <a:tr h="12700">
                <a:tc>
                  <a:txBody>
                    <a:bodyPr/>
                    <a:lstStyle/>
                    <a:p>
                      <a:pPr indent="0" lvl="0" marL="0" rtl="0" algn="ctr">
                        <a:spcBef>
                          <a:spcPts val="0"/>
                        </a:spcBef>
                        <a:spcAft>
                          <a:spcPts val="0"/>
                        </a:spcAft>
                        <a:buNone/>
                      </a:pPr>
                      <a:r>
                        <a:rPr b="1" lang="en" sz="1100">
                          <a:latin typeface="Calibri"/>
                          <a:ea typeface="Calibri"/>
                          <a:cs typeface="Calibri"/>
                          <a:sym typeface="Calibri"/>
                        </a:rPr>
                        <a:t>Student Name </a:t>
                      </a:r>
                      <a:endParaRPr b="1" sz="1100">
                        <a:latin typeface="Calibri"/>
                        <a:ea typeface="Calibri"/>
                        <a:cs typeface="Calibri"/>
                        <a:sym typeface="Calibri"/>
                      </a:endParaRPr>
                    </a:p>
                  </a:txBody>
                  <a:tcPr marT="63500" marB="63500" marR="63500" marL="63500">
                    <a:solidFill>
                      <a:schemeClr val="lt2"/>
                    </a:solidFill>
                  </a:tcPr>
                </a:tc>
                <a:tc>
                  <a:txBody>
                    <a:bodyPr/>
                    <a:lstStyle/>
                    <a:p>
                      <a:pPr indent="0" lvl="0" marL="0" rtl="0" algn="ctr">
                        <a:spcBef>
                          <a:spcPts val="0"/>
                        </a:spcBef>
                        <a:spcAft>
                          <a:spcPts val="0"/>
                        </a:spcAft>
                        <a:buNone/>
                      </a:pPr>
                      <a:r>
                        <a:rPr b="1" lang="en" sz="1100">
                          <a:latin typeface="Calibri"/>
                          <a:ea typeface="Calibri"/>
                          <a:cs typeface="Calibri"/>
                          <a:sym typeface="Calibri"/>
                        </a:rPr>
                        <a:t>Notes </a:t>
                      </a:r>
                      <a:endParaRPr b="1" sz="1100">
                        <a:latin typeface="Calibri"/>
                        <a:ea typeface="Calibri"/>
                        <a:cs typeface="Calibri"/>
                        <a:sym typeface="Calibri"/>
                      </a:endParaRPr>
                    </a:p>
                  </a:txBody>
                  <a:tcPr marT="63500" marB="63500" marR="63500" marL="63500">
                    <a:solidFill>
                      <a:schemeClr val="lt2"/>
                    </a:solidFill>
                  </a:tcPr>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
        <p:nvSpPr>
          <p:cNvPr id="76" name="Google Shape;76;p15"/>
          <p:cNvSpPr txBox="1"/>
          <p:nvPr/>
        </p:nvSpPr>
        <p:spPr>
          <a:xfrm>
            <a:off x="464538" y="6746925"/>
            <a:ext cx="6843300" cy="17085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 sz="1100">
                <a:solidFill>
                  <a:schemeClr val="dk1"/>
                </a:solidFill>
                <a:latin typeface="Calibri"/>
                <a:ea typeface="Calibri"/>
                <a:cs typeface="Calibri"/>
                <a:sym typeface="Calibri"/>
              </a:rPr>
              <a:t>Ad</a:t>
            </a:r>
            <a:r>
              <a:rPr b="1" lang="en" sz="1100">
                <a:solidFill>
                  <a:schemeClr val="dk1"/>
                </a:solidFill>
                <a:latin typeface="Calibri"/>
                <a:ea typeface="Calibri"/>
                <a:cs typeface="Calibri"/>
                <a:sym typeface="Calibri"/>
              </a:rPr>
              <a:t>ditional Notes: </a:t>
            </a:r>
            <a:r>
              <a:rPr lang="en" sz="1100">
                <a:solidFill>
                  <a:schemeClr val="dk1"/>
                </a:solidFill>
                <a:latin typeface="Calibri"/>
                <a:ea typeface="Calibri"/>
                <a:cs typeface="Calibri"/>
                <a:sym typeface="Calibri"/>
              </a:rPr>
              <a:t>These are common rules when mapping sounds in Elkonin boxes during dictation practice.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AutoNum type="arabicPeriod"/>
            </a:pPr>
            <a:r>
              <a:rPr lang="en" sz="1100">
                <a:solidFill>
                  <a:schemeClr val="dk1"/>
                </a:solidFill>
                <a:latin typeface="Calibri"/>
                <a:ea typeface="Calibri"/>
                <a:cs typeface="Calibri"/>
                <a:sym typeface="Calibri"/>
              </a:rPr>
              <a:t>Only place one sound in each box. Note, this does not always mean one letter. In many cases in the English language, multiple letters work together to make one sound (ex. oe, th, igh).</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AutoNum type="arabicPeriod"/>
            </a:pPr>
            <a:r>
              <a:rPr lang="en" sz="1100">
                <a:solidFill>
                  <a:schemeClr val="dk1"/>
                </a:solidFill>
                <a:latin typeface="Calibri"/>
                <a:ea typeface="Calibri"/>
                <a:cs typeface="Calibri"/>
                <a:sym typeface="Calibri"/>
              </a:rPr>
              <a:t>Digraph sounds are written in one box (ex. ch, wh, th, sh, tch).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AutoNum type="arabicPeriod"/>
            </a:pPr>
            <a:r>
              <a:rPr lang="en" sz="1100">
                <a:solidFill>
                  <a:schemeClr val="dk1"/>
                </a:solidFill>
                <a:latin typeface="Calibri"/>
                <a:ea typeface="Calibri"/>
                <a:cs typeface="Calibri"/>
                <a:sym typeface="Calibri"/>
              </a:rPr>
              <a:t>Vowel teams are written in one box (ex. oe, ie, ae).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AutoNum type="arabicPeriod"/>
            </a:pPr>
            <a:r>
              <a:rPr lang="en" sz="1100">
                <a:solidFill>
                  <a:schemeClr val="dk1"/>
                </a:solidFill>
                <a:latin typeface="Calibri"/>
                <a:ea typeface="Calibri"/>
                <a:cs typeface="Calibri"/>
                <a:sym typeface="Calibri"/>
              </a:rPr>
              <a:t>The letter ‘x’ should be written on a line between the two boxes because it represents two sounds /k/ and /s/.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AutoNum type="arabicPeriod"/>
            </a:pPr>
            <a:r>
              <a:rPr lang="en" sz="1100">
                <a:solidFill>
                  <a:schemeClr val="dk1"/>
                </a:solidFill>
                <a:latin typeface="Calibri"/>
                <a:ea typeface="Calibri"/>
                <a:cs typeface="Calibri"/>
                <a:sym typeface="Calibri"/>
              </a:rPr>
              <a:t>Silent ‘e’ should be placed in the box with the last consonant and written small next to the consonant sound. </a:t>
            </a:r>
            <a:endParaRPr sz="11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