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C43F9EA-98ED-477E-85D9-38E5BE51AE51}">
  <a:tblStyle styleId="{0C43F9EA-98ED-477E-85D9-38E5BE51AE5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625779aa4_0_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625779aa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4375" y="1444450"/>
          <a:ext cx="3000000" cy="3000000"/>
        </p:xfrm>
        <a:graphic>
          <a:graphicData uri="http://schemas.openxmlformats.org/drawingml/2006/table">
            <a:tbl>
              <a:tblPr>
                <a:noFill/>
                <a:tableStyleId>{0C43F9EA-98ED-477E-85D9-38E5BE51AE51}</a:tableStyleId>
              </a:tblPr>
              <a:tblGrid>
                <a:gridCol w="843825"/>
                <a:gridCol w="2012550"/>
                <a:gridCol w="1962200"/>
                <a:gridCol w="2025050"/>
              </a:tblGrid>
              <a:tr h="396200">
                <a:tc>
                  <a:txBody>
                    <a:bodyPr/>
                    <a:lstStyle/>
                    <a:p>
                      <a:pPr indent="0" lvl="0" marL="0" rtl="0" algn="l">
                        <a:spcBef>
                          <a:spcPts val="0"/>
                        </a:spcBef>
                        <a:spcAft>
                          <a:spcPts val="0"/>
                        </a:spcAft>
                        <a:buNone/>
                      </a:pPr>
                      <a:r>
                        <a:rPr b="1" lang="en">
                          <a:latin typeface="Calibri"/>
                          <a:ea typeface="Calibri"/>
                          <a:cs typeface="Calibri"/>
                          <a:sym typeface="Calibri"/>
                        </a:rPr>
                        <a:t>Activity:</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Identifying Onsets of Words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Strand:</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lang="en" sz="1200">
                          <a:latin typeface="Calibri"/>
                          <a:ea typeface="Calibri"/>
                          <a:cs typeface="Calibri"/>
                          <a:sym typeface="Calibri"/>
                        </a:rPr>
                        <a:t>Phonological Awareness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469750" y="3749725"/>
          <a:ext cx="3000000" cy="3000000"/>
        </p:xfrm>
        <a:graphic>
          <a:graphicData uri="http://schemas.openxmlformats.org/drawingml/2006/table">
            <a:tbl>
              <a:tblPr>
                <a:noFill/>
                <a:tableStyleId>{0C43F9EA-98ED-477E-85D9-38E5BE51AE51}</a:tableStyleId>
              </a:tblPr>
              <a:tblGrid>
                <a:gridCol w="1222875"/>
                <a:gridCol w="5620800"/>
              </a:tblGrid>
              <a:tr h="365725">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t>:</a:t>
                      </a:r>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p</a:t>
                      </a:r>
                      <a:r>
                        <a:rPr lang="en" sz="1200">
                          <a:latin typeface="Calibri"/>
                          <a:ea typeface="Calibri"/>
                          <a:cs typeface="Calibri"/>
                          <a:sym typeface="Calibri"/>
                        </a:rPr>
                        <a:t>ic</a:t>
                      </a:r>
                      <a:r>
                        <a:rPr lang="en" sz="1200">
                          <a:latin typeface="Calibri"/>
                          <a:ea typeface="Calibri"/>
                          <a:cs typeface="Calibri"/>
                          <a:sym typeface="Calibri"/>
                        </a:rPr>
                        <a:t>tures OR</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small objects OR</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word list</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365725">
                <a:tc vMerge="1"/>
                <a:tc>
                  <a:txBody>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Note:</a:t>
                      </a:r>
                      <a:r>
                        <a:rPr lang="en" sz="1200">
                          <a:solidFill>
                            <a:schemeClr val="dk1"/>
                          </a:solidFill>
                          <a:latin typeface="Calibri"/>
                          <a:ea typeface="Calibri"/>
                          <a:cs typeface="Calibri"/>
                          <a:sym typeface="Calibri"/>
                        </a:rPr>
                        <a:t> This is an auditory activity only. Written words are not needed.</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69750" y="5029205"/>
          <a:ext cx="3000000" cy="3000000"/>
        </p:xfrm>
        <a:graphic>
          <a:graphicData uri="http://schemas.openxmlformats.org/drawingml/2006/table">
            <a:tbl>
              <a:tblPr>
                <a:noFill/>
                <a:tableStyleId>{0C43F9EA-98ED-477E-85D9-38E5BE51AE51}</a:tableStyleId>
              </a:tblPr>
              <a:tblGrid>
                <a:gridCol w="1352875"/>
                <a:gridCol w="2629075"/>
                <a:gridCol w="2861725"/>
              </a:tblGrid>
              <a:tr h="2125075">
                <a:tc>
                  <a:txBody>
                    <a:bodyPr/>
                    <a:lstStyle/>
                    <a:p>
                      <a:pPr indent="0" lvl="0" marL="0" marR="276225"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Tell the students you will say a word aloud and they will </a:t>
                      </a:r>
                      <a:r>
                        <a:rPr i="1" lang="en" sz="1200">
                          <a:latin typeface="Calibri"/>
                          <a:ea typeface="Calibri"/>
                          <a:cs typeface="Calibri"/>
                          <a:sym typeface="Calibri"/>
                        </a:rPr>
                        <a:t>listen </a:t>
                      </a:r>
                      <a:r>
                        <a:rPr lang="en" sz="1200">
                          <a:latin typeface="Calibri"/>
                          <a:ea typeface="Calibri"/>
                          <a:cs typeface="Calibri"/>
                          <a:sym typeface="Calibri"/>
                        </a:rPr>
                        <a:t>to the word.</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The student will </a:t>
                      </a:r>
                      <a:r>
                        <a:rPr i="1" lang="en" sz="1200">
                          <a:latin typeface="Calibri"/>
                          <a:ea typeface="Calibri"/>
                          <a:cs typeface="Calibri"/>
                          <a:sym typeface="Calibri"/>
                        </a:rPr>
                        <a:t>say</a:t>
                      </a:r>
                      <a:r>
                        <a:rPr lang="en" sz="1200">
                          <a:latin typeface="Calibri"/>
                          <a:ea typeface="Calibri"/>
                          <a:cs typeface="Calibri"/>
                          <a:sym typeface="Calibri"/>
                        </a:rPr>
                        <a:t> the onset (“beginning sound”).</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Perform an example by saying “milk” /m/. Emphasize the onset so students can clearly hear the first  sound of the word.</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Continue with other simple, one-syllable words. The teacher says a word and the students respond by saying the onset.</a:t>
                      </a:r>
                      <a:endParaRPr sz="1200">
                        <a:latin typeface="Calibri"/>
                        <a:ea typeface="Calibri"/>
                        <a:cs typeface="Calibri"/>
                        <a:sym typeface="Calibri"/>
                      </a:endParaRPr>
                    </a:p>
                    <a:p>
                      <a:pPr indent="-304800" lvl="0" marL="457200" rtl="0" algn="l">
                        <a:spcBef>
                          <a:spcPts val="0"/>
                        </a:spcBef>
                        <a:spcAft>
                          <a:spcPts val="0"/>
                        </a:spcAft>
                        <a:buSzPts val="1200"/>
                        <a:buFont typeface="Calibri"/>
                        <a:buChar char="●"/>
                      </a:pPr>
                      <a:r>
                        <a:rPr lang="en" sz="1200">
                          <a:latin typeface="Calibri"/>
                          <a:ea typeface="Calibri"/>
                          <a:cs typeface="Calibri"/>
                          <a:sym typeface="Calibri"/>
                        </a:rPr>
                        <a:t>As students gain mastery, more complex words with consonant blends or multi-syllable words can be used.</a:t>
                      </a:r>
                      <a:endParaRPr sz="1200">
                        <a:latin typeface="Calibri"/>
                        <a:ea typeface="Calibri"/>
                        <a:cs typeface="Calibri"/>
                        <a:sym typeface="Calibri"/>
                      </a:endParaRPr>
                    </a:p>
                    <a:p>
                      <a:pPr indent="0" lvl="0" marL="45720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rPr b="1" lang="en" sz="1200">
                          <a:latin typeface="Calibri"/>
                          <a:ea typeface="Calibri"/>
                          <a:cs typeface="Calibri"/>
                          <a:sym typeface="Calibri"/>
                        </a:rPr>
                        <a:t>Note: </a:t>
                      </a:r>
                      <a:r>
                        <a:rPr lang="en" sz="1200">
                          <a:latin typeface="Calibri"/>
                          <a:ea typeface="Calibri"/>
                          <a:cs typeface="Calibri"/>
                          <a:sym typeface="Calibri"/>
                        </a:rPr>
                        <a:t>If a student struggles, offer individualized or small group explicit instruction on identifying the first sounds of words. </a:t>
                      </a:r>
                      <a:endParaRPr sz="1200">
                        <a:latin typeface="Calibri"/>
                        <a:ea typeface="Calibri"/>
                        <a:cs typeface="Calibri"/>
                        <a:sym typeface="Calibri"/>
                      </a:endParaRPr>
                    </a:p>
                  </a:txBody>
                  <a:tcPr marT="91425" marB="91425" marR="91425"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r h="416150">
                <a:tc>
                  <a:txBody>
                    <a:bodyPr/>
                    <a:lstStyle/>
                    <a:p>
                      <a:pPr indent="0" lvl="0" marL="0" marR="0" rtl="0" algn="ctr">
                        <a:lnSpc>
                          <a:spcPct val="100000"/>
                        </a:lnSpc>
                        <a:spcBef>
                          <a:spcPts val="0"/>
                        </a:spcBef>
                        <a:spcAft>
                          <a:spcPts val="0"/>
                        </a:spcAft>
                        <a:buNone/>
                      </a:pPr>
                      <a:r>
                        <a:t/>
                      </a:r>
                      <a:endParaRPr b="1" sz="1300">
                        <a:latin typeface="Verdana"/>
                        <a:ea typeface="Verdana"/>
                        <a:cs typeface="Verdana"/>
                        <a:sym typeface="Verdana"/>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solidFill>
                          <a:schemeClr val="dk1"/>
                        </a:solidFill>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9" name="Google Shape;59;p13"/>
          <p:cNvGraphicFramePr/>
          <p:nvPr/>
        </p:nvGraphicFramePr>
        <p:xfrm>
          <a:off x="464350" y="7694325"/>
          <a:ext cx="3000000" cy="3000000"/>
        </p:xfrm>
        <a:graphic>
          <a:graphicData uri="http://schemas.openxmlformats.org/drawingml/2006/table">
            <a:tbl>
              <a:tblPr>
                <a:noFill/>
                <a:tableStyleId>{0C43F9EA-98ED-477E-85D9-38E5BE51AE51}</a:tableStyleId>
              </a:tblPr>
              <a:tblGrid>
                <a:gridCol w="2281225"/>
                <a:gridCol w="2281225"/>
                <a:gridCol w="2281225"/>
              </a:tblGrid>
              <a:tr h="396200">
                <a:tc gridSpan="3">
                  <a:txBody>
                    <a:bodyPr/>
                    <a:lstStyle/>
                    <a:p>
                      <a:pPr indent="0" lvl="0" marL="0" rtl="0" algn="ctr">
                        <a:spcBef>
                          <a:spcPts val="0"/>
                        </a:spcBef>
                        <a:spcAft>
                          <a:spcPts val="0"/>
                        </a:spcAft>
                        <a:buNone/>
                      </a:pPr>
                      <a:r>
                        <a:rPr b="1" lang="en">
                          <a:latin typeface="Calibri"/>
                          <a:ea typeface="Calibri"/>
                          <a:cs typeface="Calibri"/>
                          <a:sym typeface="Calibri"/>
                        </a:rPr>
                        <a:t>Suggested Word List</a:t>
                      </a:r>
                      <a:endParaRPr>
                        <a:latin typeface="Calibri"/>
                        <a:ea typeface="Calibri"/>
                        <a:cs typeface="Calibri"/>
                        <a:sym typeface="Calibri"/>
                      </a:endParaRPr>
                    </a:p>
                  </a:txBody>
                  <a:tcPr marT="91425" marB="91425" marR="91425" marL="91425">
                    <a:solidFill>
                      <a:srgbClr val="94D193"/>
                    </a:solidFill>
                  </a:tcPr>
                </a:tc>
                <a:tc hMerge="1"/>
                <a:tc hMerge="1"/>
              </a:tr>
              <a:tr h="365725">
                <a:tc>
                  <a:txBody>
                    <a:bodyPr/>
                    <a:lstStyle/>
                    <a:p>
                      <a:pPr indent="0" lvl="0" marL="0" rtl="0" algn="ctr">
                        <a:spcBef>
                          <a:spcPts val="0"/>
                        </a:spcBef>
                        <a:spcAft>
                          <a:spcPts val="0"/>
                        </a:spcAft>
                        <a:buNone/>
                      </a:pPr>
                      <a:r>
                        <a:rPr lang="en" sz="1200">
                          <a:latin typeface="Calibri"/>
                          <a:ea typeface="Calibri"/>
                          <a:cs typeface="Calibri"/>
                          <a:sym typeface="Calibri"/>
                        </a:rPr>
                        <a:t>One-syllable words</a:t>
                      </a:r>
                      <a:endParaRPr sz="1200">
                        <a:latin typeface="Calibri"/>
                        <a:ea typeface="Calibri"/>
                        <a:cs typeface="Calibri"/>
                        <a:sym typeface="Calibri"/>
                      </a:endParaRPr>
                    </a:p>
                  </a:txBody>
                  <a:tcPr marT="91425" marB="91425" marR="91425" marL="91425">
                    <a:solidFill>
                      <a:srgbClr val="CCCCCC"/>
                    </a:solidFill>
                  </a:tcPr>
                </a:tc>
                <a:tc>
                  <a:txBody>
                    <a:bodyPr/>
                    <a:lstStyle/>
                    <a:p>
                      <a:pPr indent="0" lvl="0" marL="0" rtl="0" algn="ctr">
                        <a:spcBef>
                          <a:spcPts val="0"/>
                        </a:spcBef>
                        <a:spcAft>
                          <a:spcPts val="0"/>
                        </a:spcAft>
                        <a:buNone/>
                      </a:pPr>
                      <a:r>
                        <a:rPr lang="en" sz="1200">
                          <a:latin typeface="Calibri"/>
                          <a:ea typeface="Calibri"/>
                          <a:cs typeface="Calibri"/>
                          <a:sym typeface="Calibri"/>
                        </a:rPr>
                        <a:t>Consonant blends</a:t>
                      </a:r>
                      <a:endParaRPr sz="1200">
                        <a:latin typeface="Calibri"/>
                        <a:ea typeface="Calibri"/>
                        <a:cs typeface="Calibri"/>
                        <a:sym typeface="Calibri"/>
                      </a:endParaRPr>
                    </a:p>
                  </a:txBody>
                  <a:tcPr marT="91425" marB="91425" marR="91425" marL="91425">
                    <a:solidFill>
                      <a:srgbClr val="CCCCCC"/>
                    </a:solidFill>
                  </a:tcPr>
                </a:tc>
                <a:tc>
                  <a:txBody>
                    <a:bodyPr/>
                    <a:lstStyle/>
                    <a:p>
                      <a:pPr indent="0" lvl="0" marL="0" rtl="0" algn="ctr">
                        <a:spcBef>
                          <a:spcPts val="0"/>
                        </a:spcBef>
                        <a:spcAft>
                          <a:spcPts val="0"/>
                        </a:spcAft>
                        <a:buNone/>
                      </a:pPr>
                      <a:r>
                        <a:rPr lang="en" sz="1200">
                          <a:latin typeface="Calibri"/>
                          <a:ea typeface="Calibri"/>
                          <a:cs typeface="Calibri"/>
                          <a:sym typeface="Calibri"/>
                        </a:rPr>
                        <a:t>Two-syllable words</a:t>
                      </a:r>
                      <a:endParaRPr sz="1200">
                        <a:latin typeface="Calibri"/>
                        <a:ea typeface="Calibri"/>
                        <a:cs typeface="Calibri"/>
                        <a:sym typeface="Calibri"/>
                      </a:endParaRPr>
                    </a:p>
                  </a:txBody>
                  <a:tcPr marT="91425" marB="91425" marR="91425" marL="91425">
                    <a:solidFill>
                      <a:srgbClr val="CCCCCC"/>
                    </a:solidFill>
                  </a:tcPr>
                </a:tc>
              </a:tr>
              <a:tr h="548600">
                <a:tc>
                  <a:txBody>
                    <a:bodyPr/>
                    <a:lstStyle/>
                    <a:p>
                      <a:pPr indent="0" lvl="0" marL="0" rtl="0" algn="l">
                        <a:spcBef>
                          <a:spcPts val="0"/>
                        </a:spcBef>
                        <a:spcAft>
                          <a:spcPts val="0"/>
                        </a:spcAft>
                        <a:buNone/>
                      </a:pPr>
                      <a:r>
                        <a:rPr lang="en" sz="1200">
                          <a:latin typeface="Calibri"/>
                          <a:ea typeface="Calibri"/>
                          <a:cs typeface="Calibri"/>
                          <a:sym typeface="Calibri"/>
                        </a:rPr>
                        <a:t>fan, cup, pen, book, dot</a:t>
                      </a:r>
                      <a:endParaRPr sz="12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latin typeface="Calibri"/>
                          <a:ea typeface="Calibri"/>
                          <a:cs typeface="Calibri"/>
                          <a:sym typeface="Calibri"/>
                        </a:rPr>
                        <a:t>truck, brush, skate, prize, glove</a:t>
                      </a:r>
                      <a:endParaRPr sz="1200">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en" sz="1200">
                          <a:latin typeface="Calibri"/>
                          <a:ea typeface="Calibri"/>
                          <a:cs typeface="Calibri"/>
                          <a:sym typeface="Calibri"/>
                        </a:rPr>
                        <a:t>bunny, happy, kitten, running, necklace</a:t>
                      </a:r>
                      <a:endParaRPr sz="1200">
                        <a:latin typeface="Calibri"/>
                        <a:ea typeface="Calibri"/>
                        <a:cs typeface="Calibri"/>
                        <a:sym typeface="Calibri"/>
                      </a:endParaRPr>
                    </a:p>
                  </a:txBody>
                  <a:tcPr marT="91425" marB="91425" marR="91425" marL="91425"/>
                </a:tc>
              </a:tr>
            </a:tbl>
          </a:graphicData>
        </a:graphic>
      </p:graphicFrame>
      <p:sp>
        <p:nvSpPr>
          <p:cNvPr id="60" name="Google Shape;60;p13"/>
          <p:cNvSpPr txBox="1"/>
          <p:nvPr/>
        </p:nvSpPr>
        <p:spPr>
          <a:xfrm>
            <a:off x="469750" y="2096275"/>
            <a:ext cx="6843600" cy="13236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Students </a:t>
            </a:r>
            <a:r>
              <a:rPr lang="en" sz="1200">
                <a:solidFill>
                  <a:schemeClr val="dk1"/>
                </a:solidFill>
                <a:latin typeface="Calibri"/>
                <a:ea typeface="Calibri"/>
                <a:cs typeface="Calibri"/>
                <a:sym typeface="Calibri"/>
              </a:rPr>
              <a:t>who have difficulty hearing and manipulating sounds in words will struggle to decode words. This is one of the most important jobs of teachers of beginning reading, to foster awareness of phonemes (speech sounds) in words (Moats, 2019). The term “onset” refers to the initial phonological unit of any word, meaning the initial consonant or consonant blend. This activity will raise awareness of the onset of words, which is critical for future decoding.</a:t>
            </a:r>
            <a:endParaRPr sz="15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gtEl>
                                        <p:attrNameLst>
                                          <p:attrName>style.visibility</p:attrName>
                                        </p:attrNameLst>
                                      </p:cBhvr>
                                      <p:to>
                                        <p:strVal val="visible"/>
                                      </p:to>
                                    </p:set>
                                    <p:animEffect filter="fade" transition="in">
                                      <p:cBhvr>
                                        <p:cTn dur="1000"/>
                                        <p:tgtEl>
                                          <p:spTgt spid="54"/>
                                        </p:tgtEl>
                                      </p:cBhvr>
                                    </p:animEffect>
                                  </p:childTnLst>
                                </p:cTn>
                              </p:par>
                              <p:par>
                                <p:cTn fill="hold" nodeType="withEffect" presetClass="entr" presetID="10" presetSubtype="0">
                                  <p:stCondLst>
                                    <p:cond delay="0"/>
                                  </p:stCondLst>
                                  <p:childTnLst>
                                    <p:set>
                                      <p:cBhvr>
                                        <p:cTn dur="1" fill="hold">
                                          <p:stCondLst>
                                            <p:cond delay="0"/>
                                          </p:stCondLst>
                                        </p:cTn>
                                        <p:tgtEl>
                                          <p:spTgt spid="55"/>
                                        </p:tgtEl>
                                        <p:attrNameLst>
                                          <p:attrName>style.visibility</p:attrName>
                                        </p:attrNameLst>
                                      </p:cBhvr>
                                      <p:to>
                                        <p:strVal val="visible"/>
                                      </p:to>
                                    </p:set>
                                    <p:animEffect filter="fade" transition="in">
                                      <p:cBhvr>
                                        <p:cTn dur="1000"/>
                                        <p:tgtEl>
                                          <p:spTgt spid="55"/>
                                        </p:tgtEl>
                                      </p:cBhvr>
                                    </p:animEffect>
                                  </p:childTnLst>
                                </p:cTn>
                              </p:par>
                              <p:par>
                                <p:cTn fill="hold" nodeType="with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1000"/>
                                        <p:tgtEl>
                                          <p:spTgt spid="56"/>
                                        </p:tgtEl>
                                      </p:cBhvr>
                                    </p:animEffect>
                                  </p:childTnLst>
                                </p:cTn>
                              </p:par>
                              <p:par>
                                <p:cTn fill="hold" nodeType="with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1000"/>
                                        <p:tgtEl>
                                          <p:spTgt spid="57"/>
                                        </p:tgtEl>
                                      </p:cBhvr>
                                    </p:animEffect>
                                  </p:childTnLst>
                                </p:cTn>
                              </p:par>
                              <p:par>
                                <p:cTn fill="hold" nodeType="with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par>
                                <p:cTn fill="hold" nodeType="with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1000"/>
                                        <p:tgtEl>
                                          <p:spTgt spid="59"/>
                                        </p:tgtEl>
                                      </p:cBhvr>
                                    </p:animEffect>
                                  </p:childTnLst>
                                </p:cTn>
                              </p:par>
                              <p:par>
                                <p:cTn fill="hold" nodeType="with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1000"/>
                                        <p:tgtEl>
                                          <p:spTgt spid="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rotWithShape="1">
          <a:blip r:embed="rId3">
            <a:alphaModFix/>
          </a:blip>
          <a:srcRect b="2954" l="0" r="0" t="2954"/>
          <a:stretch/>
        </p:blipFill>
        <p:spPr>
          <a:xfrm>
            <a:off x="0" y="-114300"/>
            <a:ext cx="7772400" cy="1343025"/>
          </a:xfrm>
          <a:prstGeom prst="rect">
            <a:avLst/>
          </a:prstGeom>
          <a:noFill/>
          <a:ln>
            <a:noFill/>
          </a:ln>
        </p:spPr>
      </p:pic>
      <p:pic>
        <p:nvPicPr>
          <p:cNvPr id="66" name="Google Shape;66;p14"/>
          <p:cNvPicPr preferRelativeResize="0"/>
          <p:nvPr/>
        </p:nvPicPr>
        <p:blipFill>
          <a:blip r:embed="rId4">
            <a:alphaModFix/>
          </a:blip>
          <a:stretch>
            <a:fillRect/>
          </a:stretch>
        </p:blipFill>
        <p:spPr>
          <a:xfrm>
            <a:off x="0" y="9471725"/>
            <a:ext cx="7772400" cy="803975"/>
          </a:xfrm>
          <a:prstGeom prst="rect">
            <a:avLst/>
          </a:prstGeom>
          <a:noFill/>
          <a:ln>
            <a:noFill/>
          </a:ln>
        </p:spPr>
      </p:pic>
      <p:graphicFrame>
        <p:nvGraphicFramePr>
          <p:cNvPr id="67" name="Google Shape;67;p14"/>
          <p:cNvGraphicFramePr/>
          <p:nvPr/>
        </p:nvGraphicFramePr>
        <p:xfrm>
          <a:off x="459525" y="1506213"/>
          <a:ext cx="3000000" cy="3000000"/>
        </p:xfrm>
        <a:graphic>
          <a:graphicData uri="http://schemas.openxmlformats.org/drawingml/2006/table">
            <a:tbl>
              <a:tblPr>
                <a:noFill/>
                <a:tableStyleId>{0C43F9EA-98ED-477E-85D9-38E5BE51AE51}</a:tableStyleId>
              </a:tblPr>
              <a:tblGrid>
                <a:gridCol w="590075"/>
                <a:gridCol w="596075"/>
                <a:gridCol w="515200"/>
                <a:gridCol w="515200"/>
                <a:gridCol w="515200"/>
                <a:gridCol w="515200"/>
                <a:gridCol w="515200"/>
                <a:gridCol w="515200"/>
                <a:gridCol w="515200"/>
                <a:gridCol w="515200"/>
                <a:gridCol w="515200"/>
                <a:gridCol w="515200"/>
                <a:gridCol w="515200"/>
              </a:tblGrid>
              <a:tr h="514125">
                <a:tc gridSpan="13">
                  <a:txBody>
                    <a:bodyPr/>
                    <a:lstStyle/>
                    <a:p>
                      <a:pPr indent="0" lvl="0" marL="0" rtl="0" algn="l">
                        <a:spcBef>
                          <a:spcPts val="0"/>
                        </a:spcBef>
                        <a:spcAft>
                          <a:spcPts val="0"/>
                        </a:spcAft>
                        <a:buNone/>
                      </a:pPr>
                      <a:r>
                        <a:rPr b="1" lang="en">
                          <a:solidFill>
                            <a:schemeClr val="dk1"/>
                          </a:solidFill>
                          <a:latin typeface="Calibri"/>
                          <a:ea typeface="Calibri"/>
                          <a:cs typeface="Calibri"/>
                          <a:sym typeface="Calibri"/>
                        </a:rPr>
                        <a:t>Recording</a:t>
                      </a:r>
                      <a:r>
                        <a:rPr b="1" lang="en">
                          <a:solidFill>
                            <a:schemeClr val="dk1"/>
                          </a:solidFill>
                          <a:latin typeface="Calibri"/>
                          <a:ea typeface="Calibri"/>
                          <a:cs typeface="Calibri"/>
                          <a:sym typeface="Calibri"/>
                        </a:rPr>
                        <a:t>: Mark Y if the student was able to say the onset; mark N if they could not. </a:t>
                      </a:r>
                      <a:endParaRPr>
                        <a:latin typeface="Calibri"/>
                        <a:ea typeface="Calibri"/>
                        <a:cs typeface="Calibri"/>
                        <a:sym typeface="Calibri"/>
                      </a:endParaRPr>
                    </a:p>
                  </a:txBody>
                  <a:tcPr marT="91425" marB="91425" marR="91425" marL="91425">
                    <a:lnB cap="flat" cmpd="sng" w="9525">
                      <a:solidFill>
                        <a:srgbClr val="000000"/>
                      </a:solidFill>
                      <a:prstDash val="solid"/>
                      <a:round/>
                      <a:headEnd len="sm" w="sm" type="none"/>
                      <a:tailEnd len="sm" w="sm" type="none"/>
                    </a:lnB>
                  </a:tcPr>
                </a:tc>
                <a:tc hMerge="1"/>
                <a:tc hMerge="1"/>
                <a:tc hMerge="1"/>
                <a:tc hMerge="1"/>
                <a:tc hMerge="1"/>
                <a:tc hMerge="1"/>
                <a:tc hMerge="1"/>
                <a:tc hMerge="1"/>
                <a:tc hMerge="1"/>
                <a:tc hMerge="1"/>
                <a:tc hMerge="1"/>
                <a:tc hMerge="1"/>
              </a:tr>
              <a:tr h="52680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800">
                          <a:latin typeface="Calibri"/>
                          <a:ea typeface="Calibri"/>
                          <a:cs typeface="Calibri"/>
                          <a:sym typeface="Calibri"/>
                        </a:rPr>
                        <a:t>Student </a:t>
                      </a:r>
                      <a:endParaRPr b="1" sz="800">
                        <a:latin typeface="Calibri"/>
                        <a:ea typeface="Calibri"/>
                        <a:cs typeface="Calibri"/>
                        <a:sym typeface="Calibri"/>
                      </a:endParaRPr>
                    </a:p>
                    <a:p>
                      <a:pPr indent="0" lvl="0" marL="0" rtl="0" algn="ctr">
                        <a:spcBef>
                          <a:spcPts val="0"/>
                        </a:spcBef>
                        <a:spcAft>
                          <a:spcPts val="0"/>
                        </a:spcAft>
                        <a:buNone/>
                      </a:pPr>
                      <a:r>
                        <a:rPr b="1" lang="en" sz="800">
                          <a:latin typeface="Calibri"/>
                          <a:ea typeface="Calibri"/>
                          <a:cs typeface="Calibri"/>
                          <a:sym typeface="Calibri"/>
                        </a:rPr>
                        <a:t>1</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4D193"/>
                    </a:solidFill>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1</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2</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3</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4</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5</a:t>
                      </a:r>
                      <a:endParaRPr b="1" sz="8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graphicFrame>
        <p:nvGraphicFramePr>
          <p:cNvPr id="68" name="Google Shape;68;p14"/>
          <p:cNvGraphicFramePr/>
          <p:nvPr/>
        </p:nvGraphicFramePr>
        <p:xfrm>
          <a:off x="459525" y="5488963"/>
          <a:ext cx="3000000" cy="3000000"/>
        </p:xfrm>
        <a:graphic>
          <a:graphicData uri="http://schemas.openxmlformats.org/drawingml/2006/table">
            <a:tbl>
              <a:tblPr>
                <a:noFill/>
                <a:tableStyleId>{0C43F9EA-98ED-477E-85D9-38E5BE51AE51}</a:tableStyleId>
              </a:tblPr>
              <a:tblGrid>
                <a:gridCol w="590075"/>
                <a:gridCol w="596075"/>
                <a:gridCol w="515200"/>
                <a:gridCol w="515200"/>
                <a:gridCol w="515200"/>
                <a:gridCol w="515200"/>
                <a:gridCol w="515200"/>
                <a:gridCol w="515200"/>
                <a:gridCol w="515200"/>
                <a:gridCol w="515200"/>
                <a:gridCol w="515200"/>
                <a:gridCol w="515200"/>
                <a:gridCol w="515200"/>
              </a:tblGrid>
              <a:tr h="526800">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4D193"/>
                    </a:solidFill>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1</a:t>
                      </a:r>
                      <a:endParaRPr b="1" sz="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2</a:t>
                      </a:r>
                      <a:endParaRPr b="1" sz="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3</a:t>
                      </a:r>
                      <a:endParaRPr b="1" sz="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4</a:t>
                      </a:r>
                      <a:endParaRPr b="1" sz="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09925">
                <a:tc>
                  <a:txBody>
                    <a:bodyPr/>
                    <a:lstStyle/>
                    <a:p>
                      <a:pPr indent="0" lvl="0" marL="0" rtl="0" algn="l">
                        <a:spcBef>
                          <a:spcPts val="0"/>
                        </a:spcBef>
                        <a:spcAft>
                          <a:spcPts val="0"/>
                        </a:spcAft>
                        <a:buNone/>
                      </a:pPr>
                      <a:r>
                        <a:rPr b="1" lang="en" sz="800">
                          <a:latin typeface="Calibri"/>
                          <a:ea typeface="Calibri"/>
                          <a:cs typeface="Calibri"/>
                          <a:sym typeface="Calibri"/>
                        </a:rPr>
                        <a:t>Word 5</a:t>
                      </a:r>
                      <a:endParaRPr b="1" sz="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10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