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43F9EA-98ED-477E-85D9-38E5BE51AE51}">
  <a:tblStyle styleId="{0C43F9EA-98ED-477E-85D9-38E5BE51AE5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625779aa4_0_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625779aa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4375" y="1444450"/>
          <a:ext cx="3000000" cy="3000000"/>
        </p:xfrm>
        <a:graphic>
          <a:graphicData uri="http://schemas.openxmlformats.org/drawingml/2006/table">
            <a:tbl>
              <a:tblPr>
                <a:noFill/>
                <a:tableStyleId>{0C43F9EA-98ED-477E-85D9-38E5BE51AE51}</a:tableStyleId>
              </a:tblPr>
              <a:tblGrid>
                <a:gridCol w="843825"/>
                <a:gridCol w="2012550"/>
                <a:gridCol w="1962200"/>
                <a:gridCol w="2025050"/>
              </a:tblGrid>
              <a:tr h="396200">
                <a:tc>
                  <a:txBody>
                    <a:bodyPr/>
                    <a:lstStyle/>
                    <a:p>
                      <a:pPr indent="0" lvl="0" marL="0" rtl="0" algn="l">
                        <a:spcBef>
                          <a:spcPts val="0"/>
                        </a:spcBef>
                        <a:spcAft>
                          <a:spcPts val="0"/>
                        </a:spcAft>
                        <a:buNone/>
                      </a:pPr>
                      <a:r>
                        <a:rPr b="1" lang="en">
                          <a:latin typeface="Calibri"/>
                          <a:ea typeface="Calibri"/>
                          <a:cs typeface="Calibri"/>
                          <a:sym typeface="Calibri"/>
                        </a:rPr>
                        <a:t>Activity:</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Identifying Onsets of Words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Strand:</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69750" y="3749725"/>
          <a:ext cx="3000000" cy="3000000"/>
        </p:xfrm>
        <a:graphic>
          <a:graphicData uri="http://schemas.openxmlformats.org/drawingml/2006/table">
            <a:tbl>
              <a:tblPr>
                <a:noFill/>
                <a:tableStyleId>{0C43F9EA-98ED-477E-85D9-38E5BE51AE51}</a:tableStyleId>
              </a:tblPr>
              <a:tblGrid>
                <a:gridCol w="1222875"/>
                <a:gridCol w="5620800"/>
              </a:tblGrid>
              <a:tr h="365725">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t>:</a:t>
                      </a:r>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p</a:t>
                      </a:r>
                      <a:r>
                        <a:rPr lang="en" sz="1200">
                          <a:latin typeface="Calibri"/>
                          <a:ea typeface="Calibri"/>
                          <a:cs typeface="Calibri"/>
                          <a:sym typeface="Calibri"/>
                        </a:rPr>
                        <a:t>ic</a:t>
                      </a:r>
                      <a:r>
                        <a:rPr lang="en" sz="1200">
                          <a:latin typeface="Calibri"/>
                          <a:ea typeface="Calibri"/>
                          <a:cs typeface="Calibri"/>
                          <a:sym typeface="Calibri"/>
                        </a:rPr>
                        <a:t>tures OR</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small objects OR</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word list</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365725">
                <a:tc vMerge="1"/>
                <a:tc>
                  <a:txBody>
                    <a:bodyPr/>
                    <a:lstStyle/>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Note:</a:t>
                      </a:r>
                      <a:r>
                        <a:rPr lang="en" sz="1200">
                          <a:solidFill>
                            <a:schemeClr val="dk1"/>
                          </a:solidFill>
                          <a:latin typeface="Calibri"/>
                          <a:ea typeface="Calibri"/>
                          <a:cs typeface="Calibri"/>
                          <a:sym typeface="Calibri"/>
                        </a:rPr>
                        <a:t> This is an auditory activity only. Written words are not needed.</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9750" y="5029205"/>
          <a:ext cx="3000000" cy="3000000"/>
        </p:xfrm>
        <a:graphic>
          <a:graphicData uri="http://schemas.openxmlformats.org/drawingml/2006/table">
            <a:tbl>
              <a:tblPr>
                <a:noFill/>
                <a:tableStyleId>{0C43F9EA-98ED-477E-85D9-38E5BE51AE51}</a:tableStyleId>
              </a:tblPr>
              <a:tblGrid>
                <a:gridCol w="1352875"/>
                <a:gridCol w="2629075"/>
                <a:gridCol w="2861725"/>
              </a:tblGrid>
              <a:tr h="2125075">
                <a:tc>
                  <a:txBody>
                    <a:bodyPr/>
                    <a:lstStyle/>
                    <a:p>
                      <a:pPr indent="0" lvl="0" marL="0" marR="276225"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Tell the students you will say a word aloud and they will </a:t>
                      </a:r>
                      <a:r>
                        <a:rPr i="1" lang="en" sz="1200">
                          <a:latin typeface="Calibri"/>
                          <a:ea typeface="Calibri"/>
                          <a:cs typeface="Calibri"/>
                          <a:sym typeface="Calibri"/>
                        </a:rPr>
                        <a:t>listen </a:t>
                      </a:r>
                      <a:r>
                        <a:rPr lang="en" sz="1200">
                          <a:latin typeface="Calibri"/>
                          <a:ea typeface="Calibri"/>
                          <a:cs typeface="Calibri"/>
                          <a:sym typeface="Calibri"/>
                        </a:rPr>
                        <a:t>to the word.</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The student will </a:t>
                      </a:r>
                      <a:r>
                        <a:rPr i="1" lang="en" sz="1200">
                          <a:latin typeface="Calibri"/>
                          <a:ea typeface="Calibri"/>
                          <a:cs typeface="Calibri"/>
                          <a:sym typeface="Calibri"/>
                        </a:rPr>
                        <a:t>say</a:t>
                      </a:r>
                      <a:r>
                        <a:rPr lang="en" sz="1200">
                          <a:latin typeface="Calibri"/>
                          <a:ea typeface="Calibri"/>
                          <a:cs typeface="Calibri"/>
                          <a:sym typeface="Calibri"/>
                        </a:rPr>
                        <a:t> the onset (“beginning sound”).</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Perform an example by saying “milk” /m/. Emphasize the onset so students can clearly hear the first  sound of the word.</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Continue with other simple, one-syllable words. The teacher says a word and the students respond by saying the onset.</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As students gain mastery, more complex words with consonant blends or multi-syllable words can be used.</a:t>
                      </a:r>
                      <a:endParaRPr sz="1200">
                        <a:latin typeface="Calibri"/>
                        <a:ea typeface="Calibri"/>
                        <a:cs typeface="Calibri"/>
                        <a:sym typeface="Calibri"/>
                      </a:endParaRPr>
                    </a:p>
                    <a:p>
                      <a:pPr indent="0" lvl="0" marL="45720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Note: </a:t>
                      </a:r>
                      <a:r>
                        <a:rPr lang="en" sz="1200">
                          <a:latin typeface="Calibri"/>
                          <a:ea typeface="Calibri"/>
                          <a:cs typeface="Calibri"/>
                          <a:sym typeface="Calibri"/>
                        </a:rPr>
                        <a:t>If a student struggles, offer individualized or small group explicit instruction on identifying the first sounds of words. </a:t>
                      </a:r>
                      <a:endParaRPr sz="1200">
                        <a:latin typeface="Calibri"/>
                        <a:ea typeface="Calibri"/>
                        <a:cs typeface="Calibri"/>
                        <a:sym typeface="Calibri"/>
                      </a:endParaRPr>
                    </a:p>
                  </a:txBody>
                  <a:tcPr marT="91425" marB="91425" marR="91425"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416150">
                <a:tc>
                  <a:txBody>
                    <a:bodyPr/>
                    <a:lstStyle/>
                    <a:p>
                      <a:pPr indent="0" lvl="0" marL="0" marR="0" rtl="0" algn="ctr">
                        <a:lnSpc>
                          <a:spcPct val="100000"/>
                        </a:lnSpc>
                        <a:spcBef>
                          <a:spcPts val="0"/>
                        </a:spcBef>
                        <a:spcAft>
                          <a:spcPts val="0"/>
                        </a:spcAft>
                        <a:buNone/>
                      </a:pPr>
                      <a:r>
                        <a:t/>
                      </a:r>
                      <a:endParaRPr b="1" sz="1300">
                        <a:latin typeface="Verdana"/>
                        <a:ea typeface="Verdana"/>
                        <a:cs typeface="Verdana"/>
                        <a:sym typeface="Verdana"/>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9" name="Google Shape;59;p13"/>
          <p:cNvGraphicFramePr/>
          <p:nvPr/>
        </p:nvGraphicFramePr>
        <p:xfrm>
          <a:off x="464350" y="7694325"/>
          <a:ext cx="3000000" cy="3000000"/>
        </p:xfrm>
        <a:graphic>
          <a:graphicData uri="http://schemas.openxmlformats.org/drawingml/2006/table">
            <a:tbl>
              <a:tblPr>
                <a:noFill/>
                <a:tableStyleId>{0C43F9EA-98ED-477E-85D9-38E5BE51AE51}</a:tableStyleId>
              </a:tblPr>
              <a:tblGrid>
                <a:gridCol w="2281225"/>
                <a:gridCol w="2281225"/>
                <a:gridCol w="2281225"/>
              </a:tblGrid>
              <a:tr h="396200">
                <a:tc gridSpan="3">
                  <a:txBody>
                    <a:bodyPr/>
                    <a:lstStyle/>
                    <a:p>
                      <a:pPr indent="0" lvl="0" marL="0" rtl="0" algn="ctr">
                        <a:spcBef>
                          <a:spcPts val="0"/>
                        </a:spcBef>
                        <a:spcAft>
                          <a:spcPts val="0"/>
                        </a:spcAft>
                        <a:buNone/>
                      </a:pPr>
                      <a:r>
                        <a:rPr b="1" lang="en">
                          <a:latin typeface="Calibri"/>
                          <a:ea typeface="Calibri"/>
                          <a:cs typeface="Calibri"/>
                          <a:sym typeface="Calibri"/>
                        </a:rPr>
                        <a:t>Suggested Word List</a:t>
                      </a:r>
                      <a:endParaRPr>
                        <a:latin typeface="Calibri"/>
                        <a:ea typeface="Calibri"/>
                        <a:cs typeface="Calibri"/>
                        <a:sym typeface="Calibri"/>
                      </a:endParaRPr>
                    </a:p>
                  </a:txBody>
                  <a:tcPr marT="91425" marB="91425" marR="91425" marL="91425">
                    <a:solidFill>
                      <a:srgbClr val="94D193"/>
                    </a:solidFill>
                  </a:tcPr>
                </a:tc>
                <a:tc hMerge="1"/>
                <a:tc hMerge="1"/>
              </a:tr>
              <a:tr h="365725">
                <a:tc>
                  <a:txBody>
                    <a:bodyPr/>
                    <a:lstStyle/>
                    <a:p>
                      <a:pPr indent="0" lvl="0" marL="0" rtl="0" algn="ctr">
                        <a:spcBef>
                          <a:spcPts val="0"/>
                        </a:spcBef>
                        <a:spcAft>
                          <a:spcPts val="0"/>
                        </a:spcAft>
                        <a:buNone/>
                      </a:pPr>
                      <a:r>
                        <a:rPr lang="en" sz="1200">
                          <a:latin typeface="Calibri"/>
                          <a:ea typeface="Calibri"/>
                          <a:cs typeface="Calibri"/>
                          <a:sym typeface="Calibri"/>
                        </a:rPr>
                        <a:t>One-syllable words</a:t>
                      </a:r>
                      <a:endParaRPr sz="1200">
                        <a:latin typeface="Calibri"/>
                        <a:ea typeface="Calibri"/>
                        <a:cs typeface="Calibri"/>
                        <a:sym typeface="Calibri"/>
                      </a:endParaRPr>
                    </a:p>
                  </a:txBody>
                  <a:tcPr marT="91425" marB="91425" marR="91425" marL="91425">
                    <a:solidFill>
                      <a:srgbClr val="CCCCCC"/>
                    </a:solidFill>
                  </a:tcPr>
                </a:tc>
                <a:tc>
                  <a:txBody>
                    <a:bodyPr/>
                    <a:lstStyle/>
                    <a:p>
                      <a:pPr indent="0" lvl="0" marL="0" rtl="0" algn="ctr">
                        <a:spcBef>
                          <a:spcPts val="0"/>
                        </a:spcBef>
                        <a:spcAft>
                          <a:spcPts val="0"/>
                        </a:spcAft>
                        <a:buNone/>
                      </a:pPr>
                      <a:r>
                        <a:rPr lang="en" sz="1200">
                          <a:latin typeface="Calibri"/>
                          <a:ea typeface="Calibri"/>
                          <a:cs typeface="Calibri"/>
                          <a:sym typeface="Calibri"/>
                        </a:rPr>
                        <a:t>Consonant blends</a:t>
                      </a:r>
                      <a:endParaRPr sz="1200">
                        <a:latin typeface="Calibri"/>
                        <a:ea typeface="Calibri"/>
                        <a:cs typeface="Calibri"/>
                        <a:sym typeface="Calibri"/>
                      </a:endParaRPr>
                    </a:p>
                  </a:txBody>
                  <a:tcPr marT="91425" marB="91425" marR="91425" marL="91425">
                    <a:solidFill>
                      <a:srgbClr val="CCCCCC"/>
                    </a:solidFill>
                  </a:tcPr>
                </a:tc>
                <a:tc>
                  <a:txBody>
                    <a:bodyPr/>
                    <a:lstStyle/>
                    <a:p>
                      <a:pPr indent="0" lvl="0" marL="0" rtl="0" algn="ctr">
                        <a:spcBef>
                          <a:spcPts val="0"/>
                        </a:spcBef>
                        <a:spcAft>
                          <a:spcPts val="0"/>
                        </a:spcAft>
                        <a:buNone/>
                      </a:pPr>
                      <a:r>
                        <a:rPr lang="en" sz="1200">
                          <a:latin typeface="Calibri"/>
                          <a:ea typeface="Calibri"/>
                          <a:cs typeface="Calibri"/>
                          <a:sym typeface="Calibri"/>
                        </a:rPr>
                        <a:t>Two-syllable words</a:t>
                      </a:r>
                      <a:endParaRPr sz="1200">
                        <a:latin typeface="Calibri"/>
                        <a:ea typeface="Calibri"/>
                        <a:cs typeface="Calibri"/>
                        <a:sym typeface="Calibri"/>
                      </a:endParaRPr>
                    </a:p>
                  </a:txBody>
                  <a:tcPr marT="91425" marB="91425" marR="91425" marL="91425">
                    <a:solidFill>
                      <a:srgbClr val="CCCCCC"/>
                    </a:solidFill>
                  </a:tcPr>
                </a:tc>
              </a:tr>
              <a:tr h="548600">
                <a:tc>
                  <a:txBody>
                    <a:bodyPr/>
                    <a:lstStyle/>
                    <a:p>
                      <a:pPr indent="0" lvl="0" marL="0" rtl="0" algn="l">
                        <a:spcBef>
                          <a:spcPts val="0"/>
                        </a:spcBef>
                        <a:spcAft>
                          <a:spcPts val="0"/>
                        </a:spcAft>
                        <a:buNone/>
                      </a:pPr>
                      <a:r>
                        <a:rPr lang="en" sz="1200">
                          <a:latin typeface="Calibri"/>
                          <a:ea typeface="Calibri"/>
                          <a:cs typeface="Calibri"/>
                          <a:sym typeface="Calibri"/>
                        </a:rPr>
                        <a:t>fan, cup, pen, book, dot</a:t>
                      </a:r>
                      <a:endParaRPr sz="12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latin typeface="Calibri"/>
                          <a:ea typeface="Calibri"/>
                          <a:cs typeface="Calibri"/>
                          <a:sym typeface="Calibri"/>
                        </a:rPr>
                        <a:t>truck, brush, skate, prize, glove</a:t>
                      </a:r>
                      <a:endParaRPr sz="12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latin typeface="Calibri"/>
                          <a:ea typeface="Calibri"/>
                          <a:cs typeface="Calibri"/>
                          <a:sym typeface="Calibri"/>
                        </a:rPr>
                        <a:t>bunny, happy, kitten, running, necklace</a:t>
                      </a:r>
                      <a:endParaRPr sz="1200">
                        <a:latin typeface="Calibri"/>
                        <a:ea typeface="Calibri"/>
                        <a:cs typeface="Calibri"/>
                        <a:sym typeface="Calibri"/>
                      </a:endParaRPr>
                    </a:p>
                  </a:txBody>
                  <a:tcPr marT="91425" marB="91425" marR="91425" marL="91425"/>
                </a:tc>
              </a:tr>
            </a:tbl>
          </a:graphicData>
        </a:graphic>
      </p:graphicFrame>
      <p:sp>
        <p:nvSpPr>
          <p:cNvPr id="60" name="Google Shape;60;p13"/>
          <p:cNvSpPr txBox="1"/>
          <p:nvPr/>
        </p:nvSpPr>
        <p:spPr>
          <a:xfrm>
            <a:off x="469750" y="2096275"/>
            <a:ext cx="6843600" cy="13236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Students </a:t>
            </a:r>
            <a:r>
              <a:rPr lang="en" sz="1200">
                <a:solidFill>
                  <a:schemeClr val="dk1"/>
                </a:solidFill>
                <a:latin typeface="Calibri"/>
                <a:ea typeface="Calibri"/>
                <a:cs typeface="Calibri"/>
                <a:sym typeface="Calibri"/>
              </a:rPr>
              <a:t>who have difficulty hearing and manipulating sounds in words will struggle to decode words. This is one of the most important jobs of teachers of beginning reading, to foster awareness of phonemes (speech sounds) in words (Moats, 2019). The term “onset” refers to the initial phonological unit of any word, meaning the initial consonant or consonant blend. This activity will raise awareness of the onset of words, which is critical for future decoding.</a:t>
            </a:r>
            <a:endParaRPr sz="15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000"/>
                                        <p:tgtEl>
                                          <p:spTgt spid="54"/>
                                        </p:tgtEl>
                                      </p:cBhvr>
                                    </p:animEffect>
                                  </p:childTnLst>
                                </p:cTn>
                              </p:par>
                              <p:par>
                                <p:cTn fill="hold" nodeType="with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1000"/>
                                        <p:tgtEl>
                                          <p:spTgt spid="55"/>
                                        </p:tgtEl>
                                      </p:cBhvr>
                                    </p:animEffect>
                                  </p:childTnLst>
                                </p:cTn>
                              </p:par>
                              <p:par>
                                <p:cTn fill="hold" nodeType="with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par>
                                <p:cTn fill="hold" nodeType="with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par>
                                <p:cTn fill="hold" nodeType="with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par>
                                <p:cTn fill="hold" nodeType="with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par>
                                <p:cTn fill="hold" nodeType="with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rotWithShape="1">
          <a:blip r:embed="rId3">
            <a:alphaModFix/>
          </a:blip>
          <a:srcRect b="2954" l="0" r="0" t="2954"/>
          <a:stretch/>
        </p:blipFill>
        <p:spPr>
          <a:xfrm>
            <a:off x="0" y="-114300"/>
            <a:ext cx="7772400" cy="1343025"/>
          </a:xfrm>
          <a:prstGeom prst="rect">
            <a:avLst/>
          </a:prstGeom>
          <a:noFill/>
          <a:ln>
            <a:noFill/>
          </a:ln>
        </p:spPr>
      </p:pic>
      <p:pic>
        <p:nvPicPr>
          <p:cNvPr id="66" name="Google Shape;66;p14"/>
          <p:cNvPicPr preferRelativeResize="0"/>
          <p:nvPr/>
        </p:nvPicPr>
        <p:blipFill>
          <a:blip r:embed="rId4">
            <a:alphaModFix/>
          </a:blip>
          <a:stretch>
            <a:fillRect/>
          </a:stretch>
        </p:blipFill>
        <p:spPr>
          <a:xfrm>
            <a:off x="0" y="9471725"/>
            <a:ext cx="7772400" cy="803975"/>
          </a:xfrm>
          <a:prstGeom prst="rect">
            <a:avLst/>
          </a:prstGeom>
          <a:noFill/>
          <a:ln>
            <a:noFill/>
          </a:ln>
        </p:spPr>
      </p:pic>
      <p:graphicFrame>
        <p:nvGraphicFramePr>
          <p:cNvPr id="67" name="Google Shape;67;p14"/>
          <p:cNvGraphicFramePr/>
          <p:nvPr/>
        </p:nvGraphicFramePr>
        <p:xfrm>
          <a:off x="459525" y="1506213"/>
          <a:ext cx="3000000" cy="3000000"/>
        </p:xfrm>
        <a:graphic>
          <a:graphicData uri="http://schemas.openxmlformats.org/drawingml/2006/table">
            <a:tbl>
              <a:tblPr>
                <a:noFill/>
                <a:tableStyleId>{0C43F9EA-98ED-477E-85D9-38E5BE51AE51}</a:tableStyleId>
              </a:tblPr>
              <a:tblGrid>
                <a:gridCol w="590075"/>
                <a:gridCol w="596075"/>
                <a:gridCol w="515200"/>
                <a:gridCol w="515200"/>
                <a:gridCol w="515200"/>
                <a:gridCol w="515200"/>
                <a:gridCol w="515200"/>
                <a:gridCol w="515200"/>
                <a:gridCol w="515200"/>
                <a:gridCol w="515200"/>
                <a:gridCol w="515200"/>
                <a:gridCol w="515200"/>
                <a:gridCol w="515200"/>
              </a:tblGrid>
              <a:tr h="514125">
                <a:tc gridSpan="13">
                  <a:txBody>
                    <a:bodyPr/>
                    <a:lstStyle/>
                    <a:p>
                      <a:pPr indent="0" lvl="0" marL="0" rtl="0" algn="l">
                        <a:spcBef>
                          <a:spcPts val="0"/>
                        </a:spcBef>
                        <a:spcAft>
                          <a:spcPts val="0"/>
                        </a:spcAft>
                        <a:buNone/>
                      </a:pPr>
                      <a:r>
                        <a:rPr b="1" lang="en">
                          <a:solidFill>
                            <a:schemeClr val="dk1"/>
                          </a:solidFill>
                          <a:latin typeface="Calibri"/>
                          <a:ea typeface="Calibri"/>
                          <a:cs typeface="Calibri"/>
                          <a:sym typeface="Calibri"/>
                        </a:rPr>
                        <a:t>Recording</a:t>
                      </a:r>
                      <a:r>
                        <a:rPr b="1" lang="en">
                          <a:solidFill>
                            <a:schemeClr val="dk1"/>
                          </a:solidFill>
                          <a:latin typeface="Calibri"/>
                          <a:ea typeface="Calibri"/>
                          <a:cs typeface="Calibri"/>
                          <a:sym typeface="Calibri"/>
                        </a:rPr>
                        <a:t>: Mark Y if the student was able to say the onset; mark N if they could not. </a:t>
                      </a:r>
                      <a:endParaRPr>
                        <a:latin typeface="Calibri"/>
                        <a:ea typeface="Calibri"/>
                        <a:cs typeface="Calibri"/>
                        <a:sym typeface="Calibri"/>
                      </a:endParaRPr>
                    </a:p>
                  </a:txBody>
                  <a:tcPr marT="91425" marB="91425" marR="91425" marL="91425">
                    <a:lnB cap="flat" cmpd="sng" w="9525">
                      <a:solidFill>
                        <a:srgbClr val="000000"/>
                      </a:solidFill>
                      <a:prstDash val="solid"/>
                      <a:round/>
                      <a:headEnd len="sm" w="sm" type="none"/>
                      <a:tailEnd len="sm" w="sm" type="none"/>
                    </a:lnB>
                  </a:tcPr>
                </a:tc>
                <a:tc hMerge="1"/>
                <a:tc hMerge="1"/>
                <a:tc hMerge="1"/>
                <a:tc hMerge="1"/>
                <a:tc hMerge="1"/>
                <a:tc hMerge="1"/>
                <a:tc hMerge="1"/>
                <a:tc hMerge="1"/>
                <a:tc hMerge="1"/>
                <a:tc hMerge="1"/>
                <a:tc hMerge="1"/>
                <a:tc hMerge="1"/>
              </a:tr>
              <a:tr h="526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800">
                          <a:latin typeface="Calibri"/>
                          <a:ea typeface="Calibri"/>
                          <a:cs typeface="Calibri"/>
                          <a:sym typeface="Calibri"/>
                        </a:rPr>
                        <a:t>Student </a:t>
                      </a:r>
                      <a:endParaRPr b="1" sz="800">
                        <a:latin typeface="Calibri"/>
                        <a:ea typeface="Calibri"/>
                        <a:cs typeface="Calibri"/>
                        <a:sym typeface="Calibri"/>
                      </a:endParaRPr>
                    </a:p>
                    <a:p>
                      <a:pPr indent="0" lvl="0" marL="0" rtl="0" algn="ctr">
                        <a:spcBef>
                          <a:spcPts val="0"/>
                        </a:spcBef>
                        <a:spcAft>
                          <a:spcPts val="0"/>
                        </a:spcAft>
                        <a:buNone/>
                      </a:pPr>
                      <a:r>
                        <a:rPr b="1" lang="en" sz="800">
                          <a:latin typeface="Calibri"/>
                          <a:ea typeface="Calibri"/>
                          <a:cs typeface="Calibri"/>
                          <a:sym typeface="Calibri"/>
                        </a:rPr>
                        <a:t>1</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D193"/>
                    </a:solidFill>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1</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2</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3</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4</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5</a:t>
                      </a:r>
                      <a:endParaRPr b="1" sz="8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68" name="Google Shape;68;p14"/>
          <p:cNvGraphicFramePr/>
          <p:nvPr/>
        </p:nvGraphicFramePr>
        <p:xfrm>
          <a:off x="459525" y="5488963"/>
          <a:ext cx="3000000" cy="3000000"/>
        </p:xfrm>
        <a:graphic>
          <a:graphicData uri="http://schemas.openxmlformats.org/drawingml/2006/table">
            <a:tbl>
              <a:tblPr>
                <a:noFill/>
                <a:tableStyleId>{0C43F9EA-98ED-477E-85D9-38E5BE51AE51}</a:tableStyleId>
              </a:tblPr>
              <a:tblGrid>
                <a:gridCol w="590075"/>
                <a:gridCol w="596075"/>
                <a:gridCol w="515200"/>
                <a:gridCol w="515200"/>
                <a:gridCol w="515200"/>
                <a:gridCol w="515200"/>
                <a:gridCol w="515200"/>
                <a:gridCol w="515200"/>
                <a:gridCol w="515200"/>
                <a:gridCol w="515200"/>
                <a:gridCol w="515200"/>
                <a:gridCol w="515200"/>
                <a:gridCol w="515200"/>
              </a:tblGrid>
              <a:tr h="526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1</a:t>
                      </a:r>
                      <a:endParaRPr b="1" sz="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2</a:t>
                      </a:r>
                      <a:endParaRPr b="1" sz="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3</a:t>
                      </a:r>
                      <a:endParaRPr b="1" sz="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4</a:t>
                      </a:r>
                      <a:endParaRPr b="1" sz="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925">
                <a:tc>
                  <a:txBody>
                    <a:bodyPr/>
                    <a:lstStyle/>
                    <a:p>
                      <a:pPr indent="0" lvl="0" marL="0" rtl="0" algn="l">
                        <a:spcBef>
                          <a:spcPts val="0"/>
                        </a:spcBef>
                        <a:spcAft>
                          <a:spcPts val="0"/>
                        </a:spcAft>
                        <a:buNone/>
                      </a:pPr>
                      <a:r>
                        <a:rPr b="1" lang="en" sz="800">
                          <a:latin typeface="Calibri"/>
                          <a:ea typeface="Calibri"/>
                          <a:cs typeface="Calibri"/>
                          <a:sym typeface="Calibri"/>
                        </a:rPr>
                        <a:t>Word 5</a:t>
                      </a:r>
                      <a:endParaRPr b="1" sz="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