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9A5BB5D-9A0C-421E-AB06-BA4CA72EDF1D}">
  <a:tblStyle styleId="{49A5BB5D-9A0C-421E-AB06-BA4CA72EDF1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CAF19D22-BA11-49A9-BCAF-F95557C4E0F4}"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{49A5BB5D-9A0C-421E-AB06-BA4CA72EDF1D}</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Identifying Rhyming Words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253375"/>
          <a:ext cx="3000000" cy="3000000"/>
        </p:xfrm>
        <a:graphic>
          <a:graphicData uri="http://schemas.openxmlformats.org/drawingml/2006/table">
            <a:tbl>
              <a:tblPr>
                <a:noFill/>
                <a:tableStyleId>{49A5BB5D-9A0C-421E-AB06-BA4CA72EDF1D}</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List of rhyming words (see below)</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rPr lang="en" sz="1200">
                          <a:latin typeface="Calibri"/>
                          <a:ea typeface="Calibri"/>
                          <a:cs typeface="Calibri"/>
                          <a:sym typeface="Calibri"/>
                        </a:rPr>
                        <a:t>*</a:t>
                      </a:r>
                      <a:r>
                        <a:rPr b="1" lang="en" sz="1200">
                          <a:latin typeface="Calibri"/>
                          <a:ea typeface="Calibri"/>
                          <a:cs typeface="Calibri"/>
                          <a:sym typeface="Calibri"/>
                        </a:rPr>
                        <a:t>Note:This is an auditory activity only.</a:t>
                      </a:r>
                      <a:endParaRPr b="1"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3890065"/>
          <a:ext cx="3000000" cy="3000000"/>
        </p:xfrm>
        <a:graphic>
          <a:graphicData uri="http://schemas.openxmlformats.org/drawingml/2006/table">
            <a:tbl>
              <a:tblPr>
                <a:noFill/>
                <a:tableStyleId>{49A5BB5D-9A0C-421E-AB06-BA4CA72EDF1D}</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Tell the students that you will say some words aloud.  They will repeat the words you say and listen to the rhymes.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Ask them to listen closely for sounds within the words that are the same.</a:t>
                      </a:r>
                      <a:endParaRPr sz="1200">
                        <a:solidFill>
                          <a:schemeClr val="dk1"/>
                        </a:solidFill>
                        <a:latin typeface="Calibri"/>
                        <a:ea typeface="Calibri"/>
                        <a:cs typeface="Calibri"/>
                        <a:sym typeface="Calibri"/>
                      </a:endParaRPr>
                    </a:p>
                    <a:p>
                      <a:pPr indent="-304800" lvl="0" marL="91440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Say the pairs of words and have the students repeat after you, emphasizing the rhyming part of each word.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b="1" sz="1200">
                        <a:solidFill>
                          <a:schemeClr val="dk1"/>
                        </a:solidFill>
                        <a:latin typeface="Calibri"/>
                        <a:ea typeface="Calibri"/>
                        <a:cs typeface="Calibri"/>
                        <a:sym typeface="Calibri"/>
                      </a:endParaRPr>
                    </a:p>
                    <a:p>
                      <a:pPr indent="0" lvl="0" marL="914400" rtl="0" algn="just">
                        <a:spcBef>
                          <a:spcPts val="0"/>
                        </a:spcBef>
                        <a:spcAft>
                          <a:spcPts val="0"/>
                        </a:spcAft>
                        <a:buNone/>
                      </a:pPr>
                      <a:r>
                        <a:rPr b="1" lang="en" sz="1200">
                          <a:solidFill>
                            <a:schemeClr val="dk1"/>
                          </a:solidFill>
                          <a:latin typeface="Calibri"/>
                          <a:ea typeface="Calibri"/>
                          <a:cs typeface="Calibri"/>
                          <a:sym typeface="Calibri"/>
                        </a:rPr>
                        <a:t>*Note: </a:t>
                      </a:r>
                      <a:r>
                        <a:rPr lang="en" sz="1200">
                          <a:solidFill>
                            <a:schemeClr val="dk1"/>
                          </a:solidFill>
                          <a:latin typeface="Calibri"/>
                          <a:ea typeface="Calibri"/>
                          <a:cs typeface="Calibri"/>
                          <a:sym typeface="Calibri"/>
                        </a:rPr>
                        <a:t>If students are unfamiliar with the concept of rhyming words, you will need to let them know that these kinds of words sound the same in the middle and end of the words. Only the beginning sound changes.</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rPr b="1" lang="en" sz="1200">
                          <a:solidFill>
                            <a:schemeClr val="dk1"/>
                          </a:solidFill>
                          <a:latin typeface="Calibri"/>
                          <a:ea typeface="Calibri"/>
                          <a:cs typeface="Calibri"/>
                          <a:sym typeface="Calibri"/>
                        </a:rPr>
                        <a:t>Extension: </a:t>
                      </a:r>
                      <a:r>
                        <a:rPr lang="en" sz="1200">
                          <a:solidFill>
                            <a:schemeClr val="dk1"/>
                          </a:solidFill>
                          <a:latin typeface="Calibri"/>
                          <a:ea typeface="Calibri"/>
                          <a:cs typeface="Calibri"/>
                          <a:sym typeface="Calibri"/>
                        </a:rPr>
                        <a:t>Mix up the list above and choose two words that may or may not rhyme. </a:t>
                      </a:r>
                      <a:endParaRPr sz="12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solidFill>
                          <a:schemeClr val="dk1"/>
                        </a:solidFill>
                        <a:latin typeface="Calibri"/>
                        <a:ea typeface="Calibri"/>
                        <a:cs typeface="Calibri"/>
                        <a:sym typeface="Calibri"/>
                      </a:endParaRPr>
                    </a:p>
                    <a:p>
                      <a:pPr indent="-304800" lvl="0" marL="91440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Ask the students to repeat the words as before, but this time, hold up a “thumbs up” if the words rhyme. If the words do not rhyme, ask them to show a “thumbs down.”</a:t>
                      </a:r>
                      <a:endParaRPr sz="1200">
                        <a:solidFill>
                          <a:schemeClr val="dk1"/>
                        </a:solidFill>
                        <a:latin typeface="Calibri"/>
                        <a:ea typeface="Calibri"/>
                        <a:cs typeface="Calibri"/>
                        <a:sym typeface="Calibri"/>
                      </a:endParaRPr>
                    </a:p>
                    <a:p>
                      <a:pPr indent="-304800" lvl="0" marL="91440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Make sure to do an example or two before to show them exactly how to listen closely and indicate that the words rhyme or do not rhyme.</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1948775"/>
            <a:ext cx="6839100" cy="11391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200">
                <a:solidFill>
                  <a:schemeClr val="dk1"/>
                </a:solidFill>
                <a:latin typeface="Calibri"/>
                <a:ea typeface="Calibri"/>
                <a:cs typeface="Calibri"/>
                <a:sym typeface="Calibri"/>
              </a:rPr>
              <a:t>Rhyming helps students notice and work with sounds in words. Young children love to listen to books, nursery rhymes, and poems that contain rhymes. Not only does rhyming lay a foundation for decoding words with similar patterns of sound, but they also help children understand that words can have similar spellings. Rhyming is predictive of later reading achievement (Shanahan, 2015).</a:t>
            </a:r>
            <a:endParaRPr sz="1200"/>
          </a:p>
        </p:txBody>
      </p:sp>
      <p:graphicFrame>
        <p:nvGraphicFramePr>
          <p:cNvPr id="60" name="Google Shape;60;p13"/>
          <p:cNvGraphicFramePr/>
          <p:nvPr/>
        </p:nvGraphicFramePr>
        <p:xfrm>
          <a:off x="457188" y="5800700"/>
          <a:ext cx="3000000" cy="3000000"/>
        </p:xfrm>
        <a:graphic>
          <a:graphicData uri="http://schemas.openxmlformats.org/drawingml/2006/table">
            <a:tbl>
              <a:tblPr>
                <a:noFill/>
                <a:tableStyleId>{CAF19D22-BA11-49A9-BCAF-F95557C4E0F4}</a:tableStyleId>
              </a:tblPr>
              <a:tblGrid>
                <a:gridCol w="918075"/>
                <a:gridCol w="918075"/>
                <a:gridCol w="1274275"/>
                <a:gridCol w="1274275"/>
                <a:gridCol w="1274275"/>
                <a:gridCol w="1199025"/>
              </a:tblGrid>
              <a:tr h="12700">
                <a:tc>
                  <a:txBody>
                    <a:bodyPr/>
                    <a:lstStyle/>
                    <a:p>
                      <a:pPr indent="0" lvl="0" marL="0" rtl="0" algn="l">
                        <a:spcBef>
                          <a:spcPts val="0"/>
                        </a:spcBef>
                        <a:spcAft>
                          <a:spcPts val="0"/>
                        </a:spcAft>
                        <a:buNone/>
                      </a:pPr>
                      <a:r>
                        <a:rPr lang="en" sz="1100">
                          <a:latin typeface="Calibri"/>
                          <a:ea typeface="Calibri"/>
                          <a:cs typeface="Calibri"/>
                          <a:sym typeface="Calibri"/>
                        </a:rPr>
                        <a:t>fig            big</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clock      block</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kite          light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man        fan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place     face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dot        spot</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blew      chew</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tub          cub</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road        toad</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seed        weed</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hen        men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soak      broke</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{49A5BB5D-9A0C-421E-AB06-BA4CA72EDF1D}</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identify the words with the rhyme;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13" y="2441982"/>
          <a:ext cx="3000000" cy="3000000"/>
        </p:xfrm>
        <a:graphic>
          <a:graphicData uri="http://schemas.openxmlformats.org/drawingml/2006/table">
            <a:tbl>
              <a:tblPr>
                <a:noFill/>
                <a:tableStyleId>{49A5BB5D-9A0C-421E-AB06-BA4CA72EDF1D}</a:tableStyleId>
              </a:tblPr>
              <a:tblGrid>
                <a:gridCol w="821675"/>
                <a:gridCol w="501775"/>
                <a:gridCol w="501775"/>
                <a:gridCol w="501775"/>
                <a:gridCol w="501775"/>
                <a:gridCol w="501775"/>
                <a:gridCol w="501775"/>
                <a:gridCol w="501775"/>
                <a:gridCol w="501775"/>
                <a:gridCol w="501775"/>
                <a:gridCol w="501775"/>
                <a:gridCol w="501775"/>
                <a:gridCol w="501775"/>
              </a:tblGrid>
              <a:tr h="229250">
                <a:tc>
                  <a:txBody>
                    <a:bodyPr/>
                    <a:lstStyle/>
                    <a:p>
                      <a:pPr indent="0" lvl="0" marL="0" rtl="0" algn="l">
                        <a:spcBef>
                          <a:spcPts val="0"/>
                        </a:spcBef>
                        <a:spcAft>
                          <a:spcPts val="0"/>
                        </a:spcAft>
                        <a:buNone/>
                      </a:pPr>
                      <a:r>
                        <a:rPr b="1" lang="en" sz="800">
                          <a:latin typeface="Calibri"/>
                          <a:ea typeface="Calibri"/>
                          <a:cs typeface="Calibri"/>
                          <a:sym typeface="Calibri"/>
                        </a:rPr>
                        <a:t> Able to indicate words rhyme or don’t rhyme</a:t>
                      </a:r>
                      <a:endParaRPr b="1" sz="8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800">
                          <a:latin typeface="Calibri"/>
                          <a:ea typeface="Calibri"/>
                          <a:cs typeface="Calibri"/>
                          <a:sym typeface="Calibri"/>
                        </a:rPr>
                        <a:t>Student 1</a:t>
                      </a:r>
                      <a:endParaRPr b="1" sz="800">
                        <a:latin typeface="Calibri"/>
                        <a:ea typeface="Calibri"/>
                        <a:cs typeface="Calibri"/>
                        <a:sym typeface="Calibri"/>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fig        big</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clock    block</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kite      light</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man     fan</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place    face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dot       spot</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blew    chew</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tub       cub</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road     toad</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seed     weed</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hen       men</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soak      broke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