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0B2088E-135F-4D78-98C8-75E9705077E9}">
  <a:tblStyle styleId="{60B2088E-135F-4D78-98C8-75E9705077E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{60B2088E-135F-4D78-98C8-75E9705077E9}</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 Identifying Rhyming Words  </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4281788"/>
          <a:ext cx="3000000" cy="3000000"/>
        </p:xfrm>
        <a:graphic>
          <a:graphicData uri="http://schemas.openxmlformats.org/drawingml/2006/table">
            <a:tbl>
              <a:tblPr>
                <a:noFill/>
                <a:tableStyleId>{60B2088E-135F-4D78-98C8-75E9705077E9}</a:tableStyleId>
              </a:tblPr>
              <a:tblGrid>
                <a:gridCol w="1212225"/>
                <a:gridCol w="5571875"/>
              </a:tblGrid>
              <a:tr h="235600">
                <a:tc>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200">
                          <a:solidFill>
                            <a:schemeClr val="dk1"/>
                          </a:solidFill>
                          <a:latin typeface="Calibri"/>
                          <a:ea typeface="Calibri"/>
                          <a:cs typeface="Calibri"/>
                          <a:sym typeface="Calibri"/>
                        </a:rPr>
                        <a:t>List of rhyming words: house-mouse, boat-goat, fan-can, bear-care, mat-cat, bat-sat, win-fin, pen-men, bell-fell, bed-red, sun-run, cob-rob, bag-tag </a:t>
                      </a:r>
                      <a:endParaRPr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8" name="Google Shape;58;p13"/>
          <p:cNvGraphicFramePr/>
          <p:nvPr/>
        </p:nvGraphicFramePr>
        <p:xfrm>
          <a:off x="466725" y="4763715"/>
          <a:ext cx="3000000" cy="3000000"/>
        </p:xfrm>
        <a:graphic>
          <a:graphicData uri="http://schemas.openxmlformats.org/drawingml/2006/table">
            <a:tbl>
              <a:tblPr>
                <a:noFill/>
                <a:tableStyleId>{60B2088E-135F-4D78-98C8-75E9705077E9}</a:tableStyleId>
              </a:tblPr>
              <a:tblGrid>
                <a:gridCol w="1106650"/>
                <a:gridCol w="2872550"/>
                <a:gridCol w="2859775"/>
              </a:tblGrid>
              <a:tr h="1534050">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gridSpan="2">
                  <a:txBody>
                    <a:bodyPr/>
                    <a:lstStyle/>
                    <a:p>
                      <a:pPr indent="-304800" lvl="0" marL="514350" rtl="0" algn="just">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Tell students that today they will be practicing identifying rhyming words. Explain that words that rhyme sound the same in the middle and at the end. Ask students to repeat this definition after you several times through choral response. </a:t>
                      </a:r>
                      <a:endParaRPr sz="1200">
                        <a:solidFill>
                          <a:schemeClr val="dk1"/>
                        </a:solidFill>
                        <a:latin typeface="Calibri"/>
                        <a:ea typeface="Calibri"/>
                        <a:cs typeface="Calibri"/>
                        <a:sym typeface="Calibri"/>
                      </a:endParaRPr>
                    </a:p>
                    <a:p>
                      <a:pPr indent="-304800" lvl="0" marL="514350" rtl="0" algn="just">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Give students examples of words that rhyme and demonstrate that they have the same middle and ending sound by segmenting the onset and rime (ex. Say, “Cat-bat. /c/-/at/, /b/-/at/. They both have the /at/ sound in the middle and at the end). </a:t>
                      </a:r>
                      <a:endParaRPr sz="1200">
                        <a:solidFill>
                          <a:schemeClr val="dk1"/>
                        </a:solidFill>
                        <a:latin typeface="Calibri"/>
                        <a:ea typeface="Calibri"/>
                        <a:cs typeface="Calibri"/>
                        <a:sym typeface="Calibri"/>
                      </a:endParaRPr>
                    </a:p>
                    <a:p>
                      <a:pPr indent="-304800" lvl="0" marL="514350" rtl="0" algn="just">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Then, give students a non-example. Say two words that do not rime and segment the onset and rime to show that the words do not have the same middle and ending sound (ex. jam - cup. /j/-/am/, /c/-/up/. Jam ends in /am/ and cup ends in /up/ those are not the same sounds). </a:t>
                      </a:r>
                      <a:endParaRPr sz="1200">
                        <a:solidFill>
                          <a:schemeClr val="dk1"/>
                        </a:solidFill>
                        <a:latin typeface="Calibri"/>
                        <a:ea typeface="Calibri"/>
                        <a:cs typeface="Calibri"/>
                        <a:sym typeface="Calibri"/>
                      </a:endParaRPr>
                    </a:p>
                    <a:p>
                      <a:pPr indent="-304800" lvl="0" marL="514350" rtl="0" algn="just">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Tell students that now they’re going to play a game. You will say two words. If the words rhyme, students will stand up and say, “those words rhyme!” If the words do not rhyme, students will stay seated and give a thumbs down. </a:t>
                      </a:r>
                      <a:endParaRPr sz="1200">
                        <a:solidFill>
                          <a:schemeClr val="dk1"/>
                        </a:solidFill>
                        <a:latin typeface="Calibri"/>
                        <a:ea typeface="Calibri"/>
                        <a:cs typeface="Calibri"/>
                        <a:sym typeface="Calibri"/>
                      </a:endParaRPr>
                    </a:p>
                    <a:p>
                      <a:pPr indent="-304800" lvl="0" marL="514350" rtl="0" algn="just">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Say pairs of words, varying words that do and do not rhyme. Provide corrective feedback to students if they </a:t>
                      </a:r>
                      <a:endParaRPr b="1" sz="1200">
                        <a:solidFill>
                          <a:schemeClr val="dk1"/>
                        </a:solidFill>
                        <a:latin typeface="Calibri"/>
                        <a:ea typeface="Calibri"/>
                        <a:cs typeface="Calibri"/>
                        <a:sym typeface="Calibri"/>
                      </a:endParaRPr>
                    </a:p>
                    <a:p>
                      <a:pPr indent="0" lvl="0" marL="0" rtl="0" algn="just">
                        <a:spcBef>
                          <a:spcPts val="0"/>
                        </a:spcBef>
                        <a:spcAft>
                          <a:spcPts val="0"/>
                        </a:spcAft>
                        <a:buNone/>
                      </a:pPr>
                      <a:r>
                        <a:rPr b="1" lang="en" sz="1200">
                          <a:solidFill>
                            <a:schemeClr val="dk1"/>
                          </a:solidFill>
                          <a:latin typeface="Calibri"/>
                          <a:ea typeface="Calibri"/>
                          <a:cs typeface="Calibri"/>
                          <a:sym typeface="Calibri"/>
                        </a:rPr>
                        <a:t>Additional Support: </a:t>
                      </a:r>
                      <a:r>
                        <a:rPr lang="en" sz="1200">
                          <a:solidFill>
                            <a:schemeClr val="dk1"/>
                          </a:solidFill>
                          <a:latin typeface="Calibri"/>
                          <a:ea typeface="Calibri"/>
                          <a:cs typeface="Calibri"/>
                          <a:sym typeface="Calibri"/>
                        </a:rPr>
                        <a:t>If students are struggling to identify words that rhyme, segment the onset and the rime and ask if the words end in the same sounds or different sounds. For example, say, “Listen to me: /c/-/up/, /j/-/am/. Cup ends in /up/, jam ends in /am/ are those sounds the same? No, so those words do not rhyme.” Additionally, provide other opportunities for exposure to rhyming words for students. Play nursery rhymes and songs for students, pausing to point out words that rhyme. Also, pause during read alouds to point our words that rhyme or to ask students to identify words that rhyme within the text. </a:t>
                      </a:r>
                      <a:endParaRPr sz="1200">
                        <a:solidFill>
                          <a:schemeClr val="dk1"/>
                        </a:solidFill>
                        <a:latin typeface="Calibri"/>
                        <a:ea typeface="Calibri"/>
                        <a:cs typeface="Calibri"/>
                        <a:sym typeface="Calibri"/>
                      </a:endParaRPr>
                    </a:p>
                    <a:p>
                      <a:pPr indent="0" lvl="0" marL="0" rtl="0" algn="just">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r h="1534050">
                <a:tc>
                  <a:txBody>
                    <a:bodyPr/>
                    <a:lstStyle/>
                    <a:p>
                      <a:pPr indent="0" lvl="0" marL="0" marR="0" rtl="0" algn="ctr">
                        <a:lnSpc>
                          <a:spcPct val="100000"/>
                        </a:lnSpc>
                        <a:spcBef>
                          <a:spcPts val="0"/>
                        </a:spcBef>
                        <a:spcAft>
                          <a:spcPts val="0"/>
                        </a:spcAft>
                        <a:buNone/>
                      </a:pPr>
                      <a:r>
                        <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gridSpan="2">
                  <a:txBody>
                    <a:bodyPr/>
                    <a:lstStyle/>
                    <a:p>
                      <a:pPr indent="-228600" lvl="0" marL="914400" rtl="0" algn="just">
                        <a:spcBef>
                          <a:spcPts val="0"/>
                        </a:spcBef>
                        <a:spcAft>
                          <a:spcPts val="0"/>
                        </a:spcAft>
                        <a:buNone/>
                      </a:pPr>
                      <a:r>
                        <a:t/>
                      </a:r>
                      <a:endParaRPr sz="1100">
                        <a:solidFill>
                          <a:schemeClr val="dk1"/>
                        </a:solidFill>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r h="1534050">
                <a:tc>
                  <a:txBody>
                    <a:bodyPr/>
                    <a:lstStyle/>
                    <a:p>
                      <a:pPr indent="0" lvl="0" marL="0" marR="0" rtl="0" algn="ctr">
                        <a:lnSpc>
                          <a:spcPct val="100000"/>
                        </a:lnSpc>
                        <a:spcBef>
                          <a:spcPts val="0"/>
                        </a:spcBef>
                        <a:spcAft>
                          <a:spcPts val="0"/>
                        </a:spcAft>
                        <a:buNone/>
                      </a:pPr>
                      <a:r>
                        <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gridSpan="2">
                  <a:txBody>
                    <a:bodyPr/>
                    <a:lstStyle/>
                    <a:p>
                      <a:pPr indent="-228600" lvl="0" marL="914400" rtl="0" algn="just">
                        <a:spcBef>
                          <a:spcPts val="0"/>
                        </a:spcBef>
                        <a:spcAft>
                          <a:spcPts val="0"/>
                        </a:spcAft>
                        <a:buNone/>
                      </a:pPr>
                      <a:r>
                        <a:t/>
                      </a:r>
                      <a:endParaRPr sz="1100">
                        <a:solidFill>
                          <a:schemeClr val="dk1"/>
                        </a:solidFill>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bl>
          </a:graphicData>
        </a:graphic>
      </p:graphicFrame>
      <p:sp>
        <p:nvSpPr>
          <p:cNvPr id="59" name="Google Shape;59;p13"/>
          <p:cNvSpPr txBox="1"/>
          <p:nvPr/>
        </p:nvSpPr>
        <p:spPr>
          <a:xfrm>
            <a:off x="466650" y="1948775"/>
            <a:ext cx="6839100" cy="22473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Learning to identify rhyming words is one of the most foundational phonological awareness skills. Generally students start practicing this skill in Pre-k, however not all students may have access to this type of education before entering kindergarten. Research has shown that a students’ ability to recognize rhyming words is predictive of  2nd grade reading scores.  Additionally, struggles with hearing and identifying rhyming words can be predictive of dyslexia. It is essential to provide students with many opportunities to practice hearing, identifying, and producing rhyming words. However, identifying and producing rhyming words is not the most essential skill for students in terms of learning to decode, particularly in comparison to the phonemic awareness skills of blending and segmenting. Students should not be held back from practicing other phonological and phonemic awareness skills, such as blending and segmenting syllables, even if they are struggling to identify words that rhyme.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6" name="Google Shape;66;p14"/>
          <p:cNvGraphicFramePr/>
          <p:nvPr/>
        </p:nvGraphicFramePr>
        <p:xfrm>
          <a:off x="464513" y="1584308"/>
          <a:ext cx="3000000" cy="3000000"/>
        </p:xfrm>
        <a:graphic>
          <a:graphicData uri="http://schemas.openxmlformats.org/drawingml/2006/table">
            <a:tbl>
              <a:tblPr>
                <a:noFill/>
                <a:tableStyleId>{60B2088E-135F-4D78-98C8-75E9705077E9}</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solidFill>
                            <a:schemeClr val="dk1"/>
                          </a:solidFill>
                          <a:latin typeface="Calibri"/>
                          <a:ea typeface="Calibri"/>
                          <a:cs typeface="Calibri"/>
                          <a:sym typeface="Calibri"/>
                        </a:rPr>
                        <a:t>Mark Y if the student was able to identify rhyming words; Mark N if they could not. Tally for each attempt. </a:t>
                      </a:r>
                      <a:endParaRPr b="1">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7" name="Google Shape;67;p14"/>
          <p:cNvGraphicFramePr/>
          <p:nvPr/>
        </p:nvGraphicFramePr>
        <p:xfrm>
          <a:off x="464513" y="2441982"/>
          <a:ext cx="3000000" cy="3000000"/>
        </p:xfrm>
        <a:graphic>
          <a:graphicData uri="http://schemas.openxmlformats.org/drawingml/2006/table">
            <a:tbl>
              <a:tblPr>
                <a:noFill/>
                <a:tableStyleId>{60B2088E-135F-4D78-98C8-75E9705077E9}</a:tableStyleId>
              </a:tblPr>
              <a:tblGrid>
                <a:gridCol w="3421700"/>
                <a:gridCol w="3421700"/>
              </a:tblGrid>
              <a:tr h="229250">
                <a:tc>
                  <a:txBody>
                    <a:bodyPr/>
                    <a:lstStyle/>
                    <a:p>
                      <a:pPr indent="0" lvl="0" marL="0" rtl="0" algn="ctr">
                        <a:spcBef>
                          <a:spcPts val="0"/>
                        </a:spcBef>
                        <a:spcAft>
                          <a:spcPts val="0"/>
                        </a:spcAft>
                        <a:buNone/>
                      </a:pPr>
                      <a:r>
                        <a:rPr b="1" lang="en">
                          <a:latin typeface="Calibri"/>
                          <a:ea typeface="Calibri"/>
                          <a:cs typeface="Calibri"/>
                          <a:sym typeface="Calibri"/>
                        </a:rPr>
                        <a:t>Student Name</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Identify Rhyming Words</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