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8A9E0A4-4E05-4304-87D5-CF0DB4C1C81D}">
  <a:tblStyle styleId="{38A9E0A4-4E05-4304-87D5-CF0DB4C1C8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6D61D1C-2C09-4281-BB04-C7A6EBD44D5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  <p:guide pos="20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2954" l="0" r="0" t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40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{38A9E0A4-4E05-4304-87D5-CF0DB4C1C81D}</a:tableStyleId>
              </a:tblPr>
              <a:tblGrid>
                <a:gridCol w="802925"/>
                <a:gridCol w="2280425"/>
                <a:gridCol w="2057250"/>
                <a:gridCol w="1698525"/>
              </a:tblGrid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Identifying Target Letters in Words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Strand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Decoding/Encoding (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Alphabetic 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Principle)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94163" y="299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{38A9E0A4-4E05-4304-87D5-CF0DB4C1C81D}</a:tableStyleId>
              </a:tblPr>
              <a:tblGrid>
                <a:gridCol w="1212225"/>
                <a:gridCol w="5571875"/>
              </a:tblGrid>
              <a:tr h="23560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printed target letter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sheet protector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dry erase marker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optional: modeling clay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600">
                <a:tc vMerge="1"/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66738" y="37830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{38A9E0A4-4E05-4304-87D5-CF0DB4C1C81D}</a:tableStyleId>
              </a:tblPr>
              <a:tblGrid>
                <a:gridCol w="1106650"/>
                <a:gridCol w="2872550"/>
                <a:gridCol w="2859775"/>
              </a:tblGrid>
              <a:tr h="1869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have a printed letter on a sheet of paper. Place the paper in a sheet protector. (Students can each be given their own to participate as well.)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model verbally and in writing how to write the target letter, saying the sound throughout the model.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tell students that this is a picture of the /**/ sound. We call this ‘**’.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teacher will then provide students with practice identifying the target letter in words. The teacher will write the words with the target letter on the board. Examples for </a:t>
                      </a:r>
                      <a:r>
                        <a:rPr i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mat, bam, map, mom. The teacher will start with the first word and say, “Let’s sound out the letters to read the word.”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say /m/ /a/ /t/, mat. Ask students, “Did you hear the /m/ sound in the word? If you did, let’s circle the letter that represents the /m/ sound. What is the letter name?”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Teacher will model the process until students are ready to complete independently with teacher questioning. This activity can be repeated with other target letters.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63" y="2015450"/>
            <a:ext cx="6839100" cy="908100"/>
          </a:xfrm>
          <a:prstGeom prst="rect">
            <a:avLst/>
          </a:prstGeom>
          <a:noFill/>
          <a:ln cap="flat" cmpd="sng" w="28575">
            <a:solidFill>
              <a:srgbClr val="9D90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Teaching Decoding by Louisa C. Moats, she cites: “To progress in reading, children must develop the insight that alphabet letters represent abstract speech segments (phonemes) and must be able to compare the likeness and difference of similar-sounding words” (Liberman, Shankweiler, &amp; Liberman, 1989).</a:t>
            </a:r>
            <a:endParaRPr sz="1200"/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494163" y="630138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{38A9E0A4-4E05-4304-87D5-CF0DB4C1C81D}</a:tableStyleId>
              </a:tblPr>
              <a:tblGrid>
                <a:gridCol w="1368675"/>
                <a:gridCol w="1368675"/>
                <a:gridCol w="1368675"/>
                <a:gridCol w="1368675"/>
                <a:gridCol w="1368675"/>
              </a:tblGrid>
              <a:tr h="803975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List the target words in the green boxes. Place a checkmark underneath if the student was able to identify the target letter in the words.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494175" y="6772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{36D61D1C-2C09-4281-BB04-C7A6EBD44D5D}</a:tableStyleId>
              </a:tblPr>
              <a:tblGrid>
                <a:gridCol w="733425"/>
                <a:gridCol w="1022350"/>
                <a:gridCol w="1022350"/>
                <a:gridCol w="1022350"/>
                <a:gridCol w="1022350"/>
                <a:gridCol w="1022350"/>
                <a:gridCol w="1022350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